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2" r:id="rId3"/>
    <p:sldId id="403" r:id="rId4"/>
    <p:sldId id="393" r:id="rId5"/>
    <p:sldId id="406" r:id="rId6"/>
    <p:sldId id="389" r:id="rId7"/>
    <p:sldId id="379" r:id="rId8"/>
    <p:sldId id="391" r:id="rId9"/>
    <p:sldId id="398" r:id="rId10"/>
    <p:sldId id="399" r:id="rId11"/>
    <p:sldId id="400" r:id="rId12"/>
    <p:sldId id="401" r:id="rId13"/>
    <p:sldId id="392" r:id="rId14"/>
    <p:sldId id="397" r:id="rId15"/>
    <p:sldId id="404" r:id="rId16"/>
    <p:sldId id="396" r:id="rId17"/>
    <p:sldId id="405" r:id="rId18"/>
    <p:sldId id="345" r:id="rId19"/>
    <p:sldId id="369" r:id="rId20"/>
    <p:sldId id="373" r:id="rId21"/>
    <p:sldId id="259" r:id="rId22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 varScale="1">
        <p:scale>
          <a:sx n="161" d="100"/>
          <a:sy n="161" d="100"/>
        </p:scale>
        <p:origin x="18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14.09.2019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Sebastian\Desktop\Wydział Prawa, Administracji i Ekonomii\Wydział Prawa, Administracji i Ekonomii_2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1241722" y="1700808"/>
            <a:ext cx="66912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  <a:latin typeface="Century Gothic" pitchFamily="34" charset="0"/>
              </a:rPr>
              <a:t>Gromadzenie środków w PPK</a:t>
            </a:r>
          </a:p>
        </p:txBody>
      </p:sp>
      <p:sp>
        <p:nvSpPr>
          <p:cNvPr id="5" name="Prostokąt 4"/>
          <p:cNvSpPr/>
          <p:nvPr/>
        </p:nvSpPr>
        <p:spPr>
          <a:xfrm>
            <a:off x="2018378" y="2958336"/>
            <a:ext cx="5137945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000" dirty="0">
                <a:solidFill>
                  <a:schemeClr val="bg1"/>
                </a:solidFill>
                <a:latin typeface="Century Gothic" pitchFamily="34" charset="0"/>
              </a:rPr>
              <a:t>Dr Sebastian Jakubowski</a:t>
            </a:r>
          </a:p>
          <a:p>
            <a:pPr algn="ctr"/>
            <a:endParaRPr lang="pl-PL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sz="2000" dirty="0">
                <a:solidFill>
                  <a:schemeClr val="bg1"/>
                </a:solidFill>
                <a:latin typeface="Century Gothic" pitchFamily="34" charset="0"/>
              </a:rPr>
              <a:t>Wydział Prawa, Administracji i Ekonomii</a:t>
            </a:r>
          </a:p>
          <a:p>
            <a:pPr algn="ctr"/>
            <a:r>
              <a:rPr lang="pl-PL" sz="2000" dirty="0">
                <a:solidFill>
                  <a:schemeClr val="bg1"/>
                </a:solidFill>
                <a:latin typeface="Century Gothic" pitchFamily="34" charset="0"/>
              </a:rPr>
              <a:t>Instytut Nauk Ekonomicznych</a:t>
            </a:r>
          </a:p>
          <a:p>
            <a:pPr algn="ctr"/>
            <a:endParaRPr lang="pl-PL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sz="2000" b="1" dirty="0">
                <a:solidFill>
                  <a:schemeClr val="bg1"/>
                </a:solidFill>
                <a:latin typeface="Century Gothic" pitchFamily="34" charset="0"/>
              </a:rPr>
              <a:t>„Systemy zabezpieczenia społecznego </a:t>
            </a:r>
          </a:p>
          <a:p>
            <a:pPr algn="ctr"/>
            <a:r>
              <a:rPr lang="pl-PL" sz="2000" b="1" dirty="0">
                <a:solidFill>
                  <a:schemeClr val="bg1"/>
                </a:solidFill>
                <a:latin typeface="Century Gothic" pitchFamily="34" charset="0"/>
              </a:rPr>
              <a:t>wobec wyzwań demograficznych,</a:t>
            </a:r>
          </a:p>
          <a:p>
            <a:pPr algn="ctr"/>
            <a:r>
              <a:rPr lang="pl-PL" sz="2000" b="1" dirty="0">
                <a:solidFill>
                  <a:schemeClr val="bg1"/>
                </a:solidFill>
                <a:latin typeface="Century Gothic" pitchFamily="34" charset="0"/>
              </a:rPr>
              <a:t>Ekonomicznych i technologicznych”</a:t>
            </a:r>
          </a:p>
          <a:p>
            <a:pPr algn="ctr"/>
            <a:r>
              <a:rPr lang="pl-PL" sz="2000" b="1" dirty="0">
                <a:solidFill>
                  <a:schemeClr val="bg1"/>
                </a:solidFill>
                <a:latin typeface="Century Gothic" pitchFamily="34" charset="0"/>
              </a:rPr>
              <a:t>Politechnika Poznańska</a:t>
            </a:r>
          </a:p>
          <a:p>
            <a:pPr algn="ctr"/>
            <a:endParaRPr lang="pl-PL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sz="2000" dirty="0">
                <a:solidFill>
                  <a:schemeClr val="bg1"/>
                </a:solidFill>
                <a:latin typeface="Century Gothic" pitchFamily="34" charset="0"/>
              </a:rPr>
              <a:t>Poznań</a:t>
            </a:r>
          </a:p>
          <a:p>
            <a:pPr algn="ctr"/>
            <a:r>
              <a:rPr lang="pl-PL" sz="2000" dirty="0">
                <a:solidFill>
                  <a:schemeClr val="bg1"/>
                </a:solidFill>
                <a:latin typeface="Century Gothic" pitchFamily="34" charset="0"/>
              </a:rPr>
              <a:t>19-20 września 2019</a:t>
            </a:r>
          </a:p>
        </p:txBody>
      </p:sp>
    </p:spTree>
    <p:extLst>
      <p:ext uri="{BB962C8B-B14F-4D97-AF65-F5344CB8AC3E}">
        <p14:creationId xmlns:p14="http://schemas.microsoft.com/office/powerpoint/2010/main" val="71063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657674" y="262732"/>
            <a:ext cx="620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dodatkowa finansowana przez uczestnika PPK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Wysokość wpłaty dodatkowej finansowanej przez uczestnika PPK może wynosić maksymalne 2% wynagrodzenia (art. 27 ust. 3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uelastycznienia gromadzenia środków w ramach PPK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wzmocnienia bezpieczeństwa finansowego uczestnika PPK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5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31740" y="262732"/>
            <a:ext cx="4857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podstawowa 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finansowana przez podmiot zatrudniający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Wysokość wpłaty podstawowej finansowanej przez podmiot zatrudniający została ustalona na poziomie 1,5% wynagrodzenia (art. 26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płacy odroczonej.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ponoszenia społecznej odpowiedzialności przez podmiot zatrudniający.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6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31740" y="262732"/>
            <a:ext cx="4857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dodatkowa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finansowana przez podmiot zatrudniający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Wysokość wpłaty dodatkowej finansowanej przez podmiot zatrudniający może wynosić maksymalne 2,5% wynagrodzenia (art. 26 ust. 2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zwiększania atrakcyjności podmiotu zatrudniającego na rynku pracy.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lojalnościowa.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040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678258" y="262732"/>
            <a:ext cx="2164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powitalna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Pierwszą formą publicznego wsparcia, z której będą mogli korzystać uczestnicy PPK to wpłata powitalna. Została ona ustalona na poziomie 250 zł (art. 31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motywowania osób zatrudnionych do rozpoczynania uczestnictwa w PPK i aktywnego dokonywania wpłat na rachunek w PPK w początkowym okresie.</a:t>
            </a:r>
          </a:p>
        </p:txBody>
      </p:sp>
    </p:spTree>
    <p:extLst>
      <p:ext uri="{BB962C8B-B14F-4D97-AF65-F5344CB8AC3E}">
        <p14:creationId xmlns:p14="http://schemas.microsoft.com/office/powerpoint/2010/main" val="2990310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2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767223" y="262732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Dopłata roczna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893"/>
            <a:ext cx="7524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Dopłata roczna  została ustalona na poziomie 240 zł (art. 32 ustawy o PPK).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motywowania do dokonywania systematycznych wpłat w długim okresie.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896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71016" y="262732"/>
            <a:ext cx="47788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Wielkość środków zgromadzonych w PPK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Scenariusz bazowy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Założenia: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Stopa zwrotu w skali roku to 2%.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dla TFI to 0,5%WAN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od zysku to 0,1%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Inne koszty to 0,5%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Wpłata podstawowa finansowana przez uczestnika to 2,0% wynagrodzenia.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Wpłata podstawowa finansowana przez podmiot zatrudniający to 1,5% wynagrodzenia.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Przeciętne wynagrodzenie w sektorze przedsiębiorstw w lipcu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 2019 r. równe 5 182,43 zł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Okres gromadzenia	Zgromadzone środki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10 lat 		25 467,31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20 lat		53 117,68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40 lat		116 454,21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55 lat		172 005,45 zł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4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71016" y="262732"/>
            <a:ext cx="47788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Wielkość środków zgromadzonych w PPK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Scenariusz minimum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Założenia: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Stopa zwrotu w skali roku to 2%.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dla TFI to 0,5%WAN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od zysku to 0,1%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Inne koszty to 0,5%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Obniżona wpłata podstawowa finansowana przez uczestnika to 0,5% wynagrodzenia.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Wpłata podstawowa finansowana przez podmiot zatrudniający to 1,5% wynagrodzenia.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Minimalne wynagrodzenie w 2019 r. równe 2250,00 zł.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Okres gromadzenia	Zgromadzone środki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10 lat		8 216,98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20 lat		17 145,71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40 lat		37 598,06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55 lat		63 861,40 zł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896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71016" y="262732"/>
            <a:ext cx="47788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Wielkość środków zgromadzonych w PPK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Scenariusz maksimum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052736"/>
            <a:ext cx="752434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Założenia: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Stopa zwrotu w skali roku to 2%.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dla TFI to 0,5%WAN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Wynagrodzenie od zysku to 0,1%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Inne koszty to 0,5% WAN w skali roku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Wpłata podstawowa i dodatkowa finansowana przez uczestnika to 4,0% wynagrodzenia.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Wpłata podstawowa i dodatkowa finansowana przez podmiot zatrudniający to 4% wynagrodzenia.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Średni kurs to 4 zł za 1$.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Maksymalne wynagrodzenie umożliwiające dokonywanie wpłat na maksymalnym poziomie 50 000 $ w skali roku to 208 333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Okres gromadzenia	Zgromadzone środki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10 lat		2 099 985,44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20 lat		4 379 092,96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40 lat		9 599 664,58 zł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55 lat		14 179 123,53 zł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9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757077" y="262732"/>
            <a:ext cx="60067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DOMYŚLNA WYPŁATA W RATACH 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ŚRODKÓW ZGROMADZONYCH NA RACHUNKU W PPK</a:t>
            </a:r>
          </a:p>
          <a:p>
            <a:pPr algn="ctr"/>
            <a:endParaRPr lang="pl-PL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331392" y="1268760"/>
            <a:ext cx="75243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MECHANIZM</a:t>
            </a:r>
          </a:p>
          <a:p>
            <a:pPr marL="285750" indent="-285750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25% zgromadzonych środków wypłacanych jest uczestnikowi jednorazowo (możliwe rozłożenie na raty),</a:t>
            </a:r>
          </a:p>
          <a:p>
            <a:pPr marL="285750" indent="-285750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75% zgromadzonych środków wypłacanych jest uczestnikowi w co najmniej 120 ratach miesięcznych (możliwa zmiana ilości rat) (art. 99 ust. 1).</a:t>
            </a: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Istnieje możliwość zmniejszenia ilości rat, ale rodzi to obowiązek uiszczenia zryczałtowanego podatku dochodowego (art. 99 ust. 1 pkt. 2).</a:t>
            </a: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FBCE644-924B-4E7A-AEB7-2D54220B3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807" y="4149080"/>
            <a:ext cx="7662738" cy="79208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36C3153-5ECB-48D8-990E-866CD0843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392" y="5085184"/>
            <a:ext cx="7662738" cy="79208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6E759734-D9B3-4947-9F99-615789E77D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760" y="5979445"/>
            <a:ext cx="766273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181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1246924" y="987398"/>
            <a:ext cx="7524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	Uczestnik PPK, przed osiągnięciem przez niego 60 roku życia, może wnioskować o wypłatę 25% środków zgromadzonych w PPK w przypadku poważnego zachorowania uczestnika, małżonka lub dziecka uczestnika (art. 101).</a:t>
            </a:r>
          </a:p>
          <a:p>
            <a:pPr algn="ctr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WYMOGI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Konieczne jest przedstawienie orzeczenia z ZUS lub zaświadczenie lekarza medycyny potwierdzające diagnozę wystąpienia poważnego zachorowania.</a:t>
            </a:r>
          </a:p>
          <a:p>
            <a:pPr algn="ctr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MECHANIZM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Wypłata może być, w zależności od wniosku uczestnika PPK, dokonywana jednorazowo albo w ratach.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Wypłaty dokonywane są w terminie nie dłuższym niż 14 dni od dnia złożenia przez uczestnika PPK wniosku.</a:t>
            </a:r>
          </a:p>
        </p:txBody>
      </p:sp>
      <p:sp>
        <p:nvSpPr>
          <p:cNvPr id="8" name="Prostokąt 7"/>
          <p:cNvSpPr/>
          <p:nvPr/>
        </p:nvSpPr>
        <p:spPr>
          <a:xfrm>
            <a:off x="3077991" y="341067"/>
            <a:ext cx="52934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WCZEŚNIEJSZA WYPŁATA ŚRODKÓW Z PPK 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 PRZYPADKU POWAŻNEGO ZACHOROWANIA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A71F93-67BE-47C5-84A0-35CD673DE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417277"/>
            <a:ext cx="7903272" cy="89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3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757606" y="262732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Cel systemu PPK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052736"/>
            <a:ext cx="75243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CEL USTAWOWY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Zgodnie z art. 3 ustawy system PPK jest tworzony w celu systematycznego gromadzenia oszczędności przez uczestnika  PPK z przeznaczeniem na wypłatę po osiągnięciu przez niego 60 roku życia oraz na inne cele określone w ustawie.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REALNY CEL</a:t>
            </a:r>
          </a:p>
          <a:p>
            <a:pPr algn="ctr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Systematyczne gromadzenie środków i ich inwestowanie z przeznaczeniem na wypłatę po spełnieniu warunków ustawowych przez uczestnika PPK.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 SYSTEMU PPK Z PERSPEKTYWY POJEDYNCZEGO UCZESTNIKA PPK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budowy kapitału emerytalnego.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zwiększania bezpieczeństwa finansowego uczestników PPK.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45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1331392" y="993415"/>
            <a:ext cx="7524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Uczestnik może jednorazowo dokonać wypłaty do 100% środków zgromadzonych w PPK, z obowiązkiem ich zwrotu w wartości nominalnej, w celu pokrycia wkładu własnego w związku z zaciągnięciem przez uczestnika PPK kredytu udzielonego na sfinansowanie inwestycji mieszkaniowej (art. 98).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Termin zwrotu: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- nie może rozpocząć się później niż 5 lat od dnia wypłaty środków,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nie może trwać dłużej niż 15 lat od dnia wypłaty środków.</a:t>
            </a:r>
          </a:p>
          <a:p>
            <a:pPr marL="285750" indent="-285750" algn="just">
              <a:buFontTx/>
              <a:buChar char="-"/>
            </a:pPr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 wcześniejszej wypłaty środków z PPK na cele mieszkaniowe będą mogli korzystać tylko uczestnicy, którzy nie ukończyli 45 lat.</a:t>
            </a:r>
          </a:p>
        </p:txBody>
      </p:sp>
      <p:sp>
        <p:nvSpPr>
          <p:cNvPr id="8" name="Prostokąt 7"/>
          <p:cNvSpPr/>
          <p:nvPr/>
        </p:nvSpPr>
        <p:spPr>
          <a:xfrm>
            <a:off x="3311228" y="341067"/>
            <a:ext cx="48269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WCZEŚNIEJSZA WYPŁATA ŚRODKÓW Z PPK 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NA CELE MIESZKANIOWE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47CB33C-3974-41C0-B6F0-298319F8F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392" y="5232736"/>
            <a:ext cx="7667839" cy="130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329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843808" y="332656"/>
            <a:ext cx="2922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  <a:latin typeface="Century Gothic" pitchFamily="34" charset="0"/>
              </a:rPr>
              <a:t>Dr Sebastian Jakubowski</a:t>
            </a:r>
          </a:p>
        </p:txBody>
      </p:sp>
      <p:sp>
        <p:nvSpPr>
          <p:cNvPr id="7" name="Prostokąt 6"/>
          <p:cNvSpPr/>
          <p:nvPr/>
        </p:nvSpPr>
        <p:spPr>
          <a:xfrm>
            <a:off x="1234642" y="3228945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90032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92657" y="262732"/>
            <a:ext cx="47355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Funkcje systemu PPK 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z perspektywy pojedynczego uczestnika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budowy kapitału emerytalnego.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zwiększania bezpieczeństwa finansowego uczestników PPK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6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125220" y="262732"/>
            <a:ext cx="327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Automatyczny zapis do PPK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052736"/>
            <a:ext cx="7524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Art.  23.  [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Dobrowolność uczestnictwa w PPK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1. Uczestnictwo w PPK jest dobrowolne. […]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2. Uczestnik PPK może zrezygnować z dokonywania wpłat do PPK na podstawie deklaracji złożonej podmiotowi zatrudniającemu w formie pisemnej. Deklaracja zawiera dane dotyczące podmiotu zatrudniającego i uczestnika PPK oraz oświadczenie uczestnika PPK o posiadaniu przez niego wiedzy o konsekwencjach jej złożenia. Rezygnacja z dokonywania wpłat do PPK nie wymaga zmiany umowy o prowadzenie PPK.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[…]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6. Co 4 lata, od dnia 1 kwietnia, podmiot zatrudniający dokonuje wpłat za uczestnika PPK, o którym mowa w ust. 2, chyba że uczestnik PPK ponownie zrezygnuje z dokonywania wpłat do PPK, składając podmiotowi zatrudniającemu deklarację, o której mowa w ust. 2. Przepis ust. 4 stosuje się odpowiednio.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89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096894" y="262732"/>
            <a:ext cx="5327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Prawo do zmiany funduszu zdefiniowanej daty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052736"/>
            <a:ext cx="75243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Art. 45. [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Konwersja lub zamiana do innego funduszu zdefiniowanej daty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1. Uczestnik PPK może bezpłatnie złożyć […] funduszowi […] wniosek o dokonanie konwersji lub zamiany do funduszy zdefiniowanej daty lub subfunduszy zdefiniowanej daty innych niż właściwy dla jego wieku, których organem jest to samo towarzystwo […] zarządzające wybraną instytucją finansową.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2. Uczestnik PPK określa we wniosku, o którym mowa w ust. 1, procentowy udział środków zgromadzonych w PPK w poszczególnych funduszach, subfunduszach lub funduszach i subfunduszach, o których mowa w ust. 1. Wpłata do jednego funduszu lub subfunduszu powinna stanowić kwotę odpowiadającą co najmniej 10% środków zgromadzonych w PPK.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3. Realizacja w danym roku kalendarzowym nie więcej niż dwóch konwersji lub zamian, o których mowa w ust. 1, jest bezpłatna.</a:t>
            </a:r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2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795797" y="262732"/>
            <a:ext cx="3929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GROMADZENIE ŚRODKÓW W PPK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Zgodnie z art. 2 ust. 1 pkt 8 ustawy o PPK – gromadzenie środków to przyjmowanie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 podstawowych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 dodatkowych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 do PPK,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wpłaty powitalnej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dopłat rocznych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, wypłat transferowych, wpłat dokonanych w ramach konwersji lub zamiany, lub środków przekazanych przez likwidatora, oraz zyski z inwestowania środków zgromadzonych w PPK;</a:t>
            </a:r>
          </a:p>
        </p:txBody>
      </p:sp>
    </p:spTree>
    <p:extLst>
      <p:ext uri="{BB962C8B-B14F-4D97-AF65-F5344CB8AC3E}">
        <p14:creationId xmlns:p14="http://schemas.microsoft.com/office/powerpoint/2010/main" val="119709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843808" y="262732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Zasady finansowania wpłat i dopłat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odprowadzanych w ramach PPK</a:t>
            </a:r>
          </a:p>
        </p:txBody>
      </p:sp>
      <p:pic>
        <p:nvPicPr>
          <p:cNvPr id="1026" name="Picture 2" descr="https://pfr.pl/media/upload/grafika_informacje_ogol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7560840" cy="94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96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510999" y="262732"/>
            <a:ext cx="6498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podstawowa finansowana przez uczestnika PPK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Wysokość wpłaty podstawowej finansowanej przez uczestnika PPK to 2% wynagrodzenia (art. 27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wzmocnienia prywatnego charakteru środków gromadzonych na rachunku uczestnika PPK.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wzmocnienia związku uczestnika PPK ze środkami gromadzonymi na jego rachunku w PPK.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6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C:\Users\Sebastian\Desktop\Wydział Prawa, Administracji i Ekonomii\Wydział Prawa, Administracji i Ekonomii_1_1280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4" y="0"/>
            <a:ext cx="85674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582332" y="262732"/>
            <a:ext cx="6356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Wpłata podstawowa finansowana przez uczestnika PPK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Century Gothic" pitchFamily="34" charset="0"/>
              </a:rPr>
              <a:t>w obniżonej wysokości</a:t>
            </a:r>
          </a:p>
        </p:txBody>
      </p:sp>
      <p:sp>
        <p:nvSpPr>
          <p:cNvPr id="8" name="Prostokąt 7"/>
          <p:cNvSpPr/>
          <p:nvPr/>
        </p:nvSpPr>
        <p:spPr>
          <a:xfrm>
            <a:off x="1331392" y="1268760"/>
            <a:ext cx="752434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Jeżeli miesięczne wynagrodzenie uczestnika, osiągane z różnych źródeł, nie przekracza kwoty odpowiadającej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120%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minimalnego wynagrodzenia 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to może on zmniejszyć wysokość swojej wpłaty podstawowej. Zmniejszona wpłata podstawowa musi mieścić się w przedziale od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0,5% do 2% wynagrodzenia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 (art. 27 ust. 2 ustawy o PPK). 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FUNKCJE</a:t>
            </a: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promocji uczestnictwa wśród najsłabiej wynagradzanych osób zatrudnionych.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zapobiegania wykluczeniu z uczestnictwa w PPK osób o najniższych wynagrodzeniach (M. </a:t>
            </a:r>
            <a:r>
              <a:rPr lang="pl-PL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Wojewódka</a:t>
            </a:r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 2019)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pl-PL" dirty="0">
                <a:latin typeface="Verdana" pitchFamily="34" charset="0"/>
                <a:ea typeface="Verdana" pitchFamily="34" charset="0"/>
                <a:cs typeface="Verdana" pitchFamily="34" charset="0"/>
              </a:rPr>
              <a:t>Funkcja motywowania do aktywnego uczestnictwa w PPK osób zatrudnionych narażonych na przejściowy spadek wynagrodzeń.</a:t>
            </a: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pl-PL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60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1293</Words>
  <Application>Microsoft Office PowerPoint</Application>
  <PresentationFormat>Pokaz na ekranie (4:3)</PresentationFormat>
  <Paragraphs>259</Paragraphs>
  <Slides>21</Slides>
  <Notes>0</Notes>
  <HiddenSlides>9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Verdana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</dc:creator>
  <cp:lastModifiedBy>Sebastian Jakubowski</cp:lastModifiedBy>
  <cp:revision>222</cp:revision>
  <cp:lastPrinted>2019-09-14T08:22:56Z</cp:lastPrinted>
  <dcterms:created xsi:type="dcterms:W3CDTF">2013-11-02T11:23:24Z</dcterms:created>
  <dcterms:modified xsi:type="dcterms:W3CDTF">2019-09-14T15:22:23Z</dcterms:modified>
</cp:coreProperties>
</file>