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68" r:id="rId4"/>
    <p:sldId id="269" r:id="rId5"/>
    <p:sldId id="285" r:id="rId6"/>
    <p:sldId id="287" r:id="rId7"/>
    <p:sldId id="288" r:id="rId8"/>
    <p:sldId id="286" r:id="rId9"/>
    <p:sldId id="296" r:id="rId10"/>
    <p:sldId id="294" r:id="rId11"/>
    <p:sldId id="265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K" initials="R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1667" autoAdjust="0"/>
  </p:normalViewPr>
  <p:slideViewPr>
    <p:cSldViewPr>
      <p:cViewPr varScale="1">
        <p:scale>
          <a:sx n="68" d="100"/>
          <a:sy n="68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dek\Desktop\bez_suwak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v>40%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val>
            <c:numRef>
              <c:f>'SP 3%RP'!$B$3:$CX$3</c:f>
              <c:numCache>
                <c:formatCode>General</c:formatCode>
                <c:ptCount val="101"/>
                <c:pt idx="0">
                  <c:v>0.27975602444925224</c:v>
                </c:pt>
                <c:pt idx="1">
                  <c:v>0.26993749552182122</c:v>
                </c:pt>
                <c:pt idx="2">
                  <c:v>0.27213530394630553</c:v>
                </c:pt>
                <c:pt idx="3">
                  <c:v>0.26657549671290326</c:v>
                </c:pt>
                <c:pt idx="4">
                  <c:v>0.26077332869735081</c:v>
                </c:pt>
                <c:pt idx="5">
                  <c:v>0.26171060109393141</c:v>
                </c:pt>
                <c:pt idx="6">
                  <c:v>0.27296464630430584</c:v>
                </c:pt>
                <c:pt idx="7">
                  <c:v>0.25855909551580325</c:v>
                </c:pt>
                <c:pt idx="8">
                  <c:v>0.25752282487076017</c:v>
                </c:pt>
                <c:pt idx="9">
                  <c:v>0.24895957435159341</c:v>
                </c:pt>
                <c:pt idx="10">
                  <c:v>0.25782783295281764</c:v>
                </c:pt>
                <c:pt idx="11">
                  <c:v>0.2495477587282266</c:v>
                </c:pt>
                <c:pt idx="12">
                  <c:v>0.25052183092884828</c:v>
                </c:pt>
                <c:pt idx="13">
                  <c:v>0.24821270103895249</c:v>
                </c:pt>
                <c:pt idx="14">
                  <c:v>0.24807138907673298</c:v>
                </c:pt>
                <c:pt idx="15">
                  <c:v>0.2423693226179546</c:v>
                </c:pt>
                <c:pt idx="16">
                  <c:v>0.24795943231624631</c:v>
                </c:pt>
                <c:pt idx="17">
                  <c:v>0.2417564194362955</c:v>
                </c:pt>
                <c:pt idx="18">
                  <c:v>0.23971817935492931</c:v>
                </c:pt>
                <c:pt idx="19">
                  <c:v>0.24372650854522482</c:v>
                </c:pt>
                <c:pt idx="20">
                  <c:v>0.23296018158804419</c:v>
                </c:pt>
                <c:pt idx="21">
                  <c:v>0.22120333274946669</c:v>
                </c:pt>
                <c:pt idx="22">
                  <c:v>0.22562472953465934</c:v>
                </c:pt>
                <c:pt idx="23">
                  <c:v>0.23358520119115189</c:v>
                </c:pt>
                <c:pt idx="24">
                  <c:v>0.22928011183376296</c:v>
                </c:pt>
                <c:pt idx="25">
                  <c:v>0.23137426638409819</c:v>
                </c:pt>
                <c:pt idx="26">
                  <c:v>0.22732685514645518</c:v>
                </c:pt>
                <c:pt idx="27">
                  <c:v>0.22467125437319191</c:v>
                </c:pt>
                <c:pt idx="28">
                  <c:v>0.21265300513090996</c:v>
                </c:pt>
                <c:pt idx="29">
                  <c:v>0.21634171813636122</c:v>
                </c:pt>
                <c:pt idx="30">
                  <c:v>0.20966211116533398</c:v>
                </c:pt>
                <c:pt idx="31">
                  <c:v>0.20603435930874076</c:v>
                </c:pt>
                <c:pt idx="32">
                  <c:v>0.20476931317227479</c:v>
                </c:pt>
                <c:pt idx="33">
                  <c:v>0.20903210172082279</c:v>
                </c:pt>
                <c:pt idx="34">
                  <c:v>0.19958422116734767</c:v>
                </c:pt>
                <c:pt idx="35">
                  <c:v>0.20022613996399993</c:v>
                </c:pt>
                <c:pt idx="36">
                  <c:v>0.19237699745712833</c:v>
                </c:pt>
                <c:pt idx="37">
                  <c:v>0.19692284293801732</c:v>
                </c:pt>
                <c:pt idx="38">
                  <c:v>0.18923312312140414</c:v>
                </c:pt>
                <c:pt idx="39">
                  <c:v>0.1905221228590315</c:v>
                </c:pt>
                <c:pt idx="40">
                  <c:v>0.18526978503169853</c:v>
                </c:pt>
                <c:pt idx="41">
                  <c:v>0.1872006859199731</c:v>
                </c:pt>
                <c:pt idx="42">
                  <c:v>0.17895520265385731</c:v>
                </c:pt>
                <c:pt idx="43">
                  <c:v>0.18131979633136328</c:v>
                </c:pt>
                <c:pt idx="44">
                  <c:v>0.1784682286240189</c:v>
                </c:pt>
                <c:pt idx="45">
                  <c:v>0.17438490317477462</c:v>
                </c:pt>
                <c:pt idx="46">
                  <c:v>0.17490067138276316</c:v>
                </c:pt>
                <c:pt idx="47">
                  <c:v>0.16758115276967026</c:v>
                </c:pt>
                <c:pt idx="48">
                  <c:v>0.15717686037801856</c:v>
                </c:pt>
                <c:pt idx="49">
                  <c:v>0.15957474070622649</c:v>
                </c:pt>
                <c:pt idx="50">
                  <c:v>0.16136195220174951</c:v>
                </c:pt>
                <c:pt idx="51">
                  <c:v>0.16105017145443926</c:v>
                </c:pt>
                <c:pt idx="52">
                  <c:v>0.15880894499618076</c:v>
                </c:pt>
                <c:pt idx="53">
                  <c:v>0.1453532668340749</c:v>
                </c:pt>
                <c:pt idx="54">
                  <c:v>0.14895790714367227</c:v>
                </c:pt>
                <c:pt idx="55">
                  <c:v>0.1411771658180572</c:v>
                </c:pt>
                <c:pt idx="56">
                  <c:v>0.13818976597607507</c:v>
                </c:pt>
                <c:pt idx="57">
                  <c:v>0.13522668004701702</c:v>
                </c:pt>
                <c:pt idx="58">
                  <c:v>0.13493637392757488</c:v>
                </c:pt>
                <c:pt idx="59">
                  <c:v>0.12697129114434044</c:v>
                </c:pt>
                <c:pt idx="60">
                  <c:v>0.12708357372954962</c:v>
                </c:pt>
                <c:pt idx="61">
                  <c:v>0.11891542591054252</c:v>
                </c:pt>
                <c:pt idx="62">
                  <c:v>0.12022541772752184</c:v>
                </c:pt>
                <c:pt idx="63">
                  <c:v>0.11251748778435378</c:v>
                </c:pt>
                <c:pt idx="64">
                  <c:v>0.11284256078782211</c:v>
                </c:pt>
                <c:pt idx="65">
                  <c:v>0.10513773397156312</c:v>
                </c:pt>
                <c:pt idx="66">
                  <c:v>0.10568785940540086</c:v>
                </c:pt>
                <c:pt idx="67">
                  <c:v>9.6688948660045126E-2</c:v>
                </c:pt>
                <c:pt idx="68">
                  <c:v>9.5630388301815944E-2</c:v>
                </c:pt>
                <c:pt idx="69">
                  <c:v>9.2862819353601134E-2</c:v>
                </c:pt>
                <c:pt idx="70">
                  <c:v>8.6961116729816892E-2</c:v>
                </c:pt>
                <c:pt idx="71">
                  <c:v>8.3643547170980409E-2</c:v>
                </c:pt>
                <c:pt idx="72">
                  <c:v>7.8088821236743253E-2</c:v>
                </c:pt>
                <c:pt idx="73">
                  <c:v>6.8135336160435572E-2</c:v>
                </c:pt>
                <c:pt idx="74">
                  <c:v>6.6991162330692952E-2</c:v>
                </c:pt>
                <c:pt idx="75">
                  <c:v>6.4084896025609239E-2</c:v>
                </c:pt>
                <c:pt idx="76">
                  <c:v>6.1754031308443917E-2</c:v>
                </c:pt>
                <c:pt idx="77">
                  <c:v>5.8089159176257052E-2</c:v>
                </c:pt>
                <c:pt idx="78">
                  <c:v>4.6284411312749622E-2</c:v>
                </c:pt>
                <c:pt idx="79">
                  <c:v>4.5725357580992769E-2</c:v>
                </c:pt>
                <c:pt idx="80">
                  <c:v>3.8621532108101923E-2</c:v>
                </c:pt>
                <c:pt idx="81">
                  <c:v>3.4377984395269692E-2</c:v>
                </c:pt>
                <c:pt idx="82">
                  <c:v>3.0136844954173653E-2</c:v>
                </c:pt>
                <c:pt idx="83">
                  <c:v>2.5976741608978102E-2</c:v>
                </c:pt>
                <c:pt idx="84">
                  <c:v>2.0632114232333552E-2</c:v>
                </c:pt>
                <c:pt idx="85">
                  <c:v>1.7636540069091058E-2</c:v>
                </c:pt>
                <c:pt idx="86">
                  <c:v>1.2744929378242063E-2</c:v>
                </c:pt>
                <c:pt idx="87">
                  <c:v>1.0888348227661588E-2</c:v>
                </c:pt>
                <c:pt idx="88">
                  <c:v>7.3092501835305005E-3</c:v>
                </c:pt>
                <c:pt idx="89">
                  <c:v>5.6631182103921186E-3</c:v>
                </c:pt>
                <c:pt idx="90">
                  <c:v>3.1738504806133948E-3</c:v>
                </c:pt>
                <c:pt idx="91">
                  <c:v>1.9429595781900282E-3</c:v>
                </c:pt>
                <c:pt idx="92">
                  <c:v>8.4617609525958768E-4</c:v>
                </c:pt>
                <c:pt idx="93">
                  <c:v>4.195331551393323E-4</c:v>
                </c:pt>
                <c:pt idx="94">
                  <c:v>1.4492650557386018E-4</c:v>
                </c:pt>
                <c:pt idx="95">
                  <c:v>3.3027162515356384E-5</c:v>
                </c:pt>
                <c:pt idx="96">
                  <c:v>6.2112673380126361E-6</c:v>
                </c:pt>
                <c:pt idx="97">
                  <c:v>7.2136996419028572E-7</c:v>
                </c:pt>
                <c:pt idx="98">
                  <c:v>3.8251242112283992E-8</c:v>
                </c:pt>
                <c:pt idx="99">
                  <c:v>2.5055879961509636E-9</c:v>
                </c:pt>
                <c:pt idx="100">
                  <c:v>7.6359660348888216E-10</c:v>
                </c:pt>
              </c:numCache>
            </c:numRef>
          </c:val>
          <c:smooth val="0"/>
        </c:ser>
        <c:ser>
          <c:idx val="0"/>
          <c:order val="1"/>
          <c:tx>
            <c:v>50%</c:v>
          </c:tx>
          <c:marker>
            <c:symbol val="none"/>
          </c:marker>
          <c:val>
            <c:numRef>
              <c:f>'SP 3%RP'!$B$143:$CX$143</c:f>
              <c:numCache>
                <c:formatCode>General</c:formatCode>
                <c:ptCount val="101"/>
                <c:pt idx="0">
                  <c:v>0.3672205163212553</c:v>
                </c:pt>
                <c:pt idx="1">
                  <c:v>0.35963012372801717</c:v>
                </c:pt>
                <c:pt idx="2">
                  <c:v>0.36519003198595396</c:v>
                </c:pt>
                <c:pt idx="3">
                  <c:v>0.35963174493762295</c:v>
                </c:pt>
                <c:pt idx="4">
                  <c:v>0.3612195029056704</c:v>
                </c:pt>
                <c:pt idx="5">
                  <c:v>0.36099940505015349</c:v>
                </c:pt>
                <c:pt idx="6">
                  <c:v>0.37204576367872666</c:v>
                </c:pt>
                <c:pt idx="7">
                  <c:v>0.36032006627244806</c:v>
                </c:pt>
                <c:pt idx="8">
                  <c:v>0.36726076960231019</c:v>
                </c:pt>
                <c:pt idx="9">
                  <c:v>0.36083203987411228</c:v>
                </c:pt>
                <c:pt idx="10">
                  <c:v>0.36573230512254518</c:v>
                </c:pt>
                <c:pt idx="11">
                  <c:v>0.36104346977930335</c:v>
                </c:pt>
                <c:pt idx="12">
                  <c:v>0.36383430455500221</c:v>
                </c:pt>
                <c:pt idx="13">
                  <c:v>0.3634322590641853</c:v>
                </c:pt>
                <c:pt idx="14">
                  <c:v>0.3711053106348276</c:v>
                </c:pt>
                <c:pt idx="15">
                  <c:v>0.3626892136410797</c:v>
                </c:pt>
                <c:pt idx="16">
                  <c:v>0.36570659465902244</c:v>
                </c:pt>
                <c:pt idx="17">
                  <c:v>0.36735460083006005</c:v>
                </c:pt>
                <c:pt idx="18">
                  <c:v>0.36601599712638788</c:v>
                </c:pt>
                <c:pt idx="19">
                  <c:v>0.37081335998227483</c:v>
                </c:pt>
                <c:pt idx="20">
                  <c:v>0.36676519231413712</c:v>
                </c:pt>
                <c:pt idx="21">
                  <c:v>0.36261427986561789</c:v>
                </c:pt>
                <c:pt idx="22">
                  <c:v>0.36345629359546994</c:v>
                </c:pt>
                <c:pt idx="23">
                  <c:v>0.37241429355256139</c:v>
                </c:pt>
                <c:pt idx="24">
                  <c:v>0.37089874383421589</c:v>
                </c:pt>
                <c:pt idx="25">
                  <c:v>0.37552418484248795</c:v>
                </c:pt>
                <c:pt idx="26">
                  <c:v>0.37501439763556477</c:v>
                </c:pt>
                <c:pt idx="27">
                  <c:v>0.37751786829263456</c:v>
                </c:pt>
                <c:pt idx="28">
                  <c:v>0.36881274461968994</c:v>
                </c:pt>
                <c:pt idx="29">
                  <c:v>0.37856864524469902</c:v>
                </c:pt>
                <c:pt idx="30">
                  <c:v>0.37237472674312599</c:v>
                </c:pt>
                <c:pt idx="31">
                  <c:v>0.3784918239450874</c:v>
                </c:pt>
                <c:pt idx="32">
                  <c:v>0.37807823225108289</c:v>
                </c:pt>
                <c:pt idx="33">
                  <c:v>0.38765394806835013</c:v>
                </c:pt>
                <c:pt idx="34">
                  <c:v>0.37908947433947526</c:v>
                </c:pt>
                <c:pt idx="35">
                  <c:v>0.3917611050371545</c:v>
                </c:pt>
                <c:pt idx="36">
                  <c:v>0.38672092143486919</c:v>
                </c:pt>
                <c:pt idx="37">
                  <c:v>0.3899029863785185</c:v>
                </c:pt>
                <c:pt idx="38">
                  <c:v>0.3873533753375753</c:v>
                </c:pt>
                <c:pt idx="39">
                  <c:v>0.39320070690994363</c:v>
                </c:pt>
                <c:pt idx="40">
                  <c:v>0.39295502404521532</c:v>
                </c:pt>
                <c:pt idx="41">
                  <c:v>0.40702661182619593</c:v>
                </c:pt>
                <c:pt idx="42">
                  <c:v>0.39690731125502721</c:v>
                </c:pt>
                <c:pt idx="43">
                  <c:v>0.39964979713024018</c:v>
                </c:pt>
                <c:pt idx="44">
                  <c:v>0.40764088558588141</c:v>
                </c:pt>
                <c:pt idx="45">
                  <c:v>0.40743344486065641</c:v>
                </c:pt>
                <c:pt idx="46">
                  <c:v>0.41304358008356379</c:v>
                </c:pt>
                <c:pt idx="47">
                  <c:v>0.41494388204262334</c:v>
                </c:pt>
                <c:pt idx="48">
                  <c:v>0.41509843549956493</c:v>
                </c:pt>
                <c:pt idx="49">
                  <c:v>0.41639088022001175</c:v>
                </c:pt>
                <c:pt idx="50">
                  <c:v>0.42661489501980826</c:v>
                </c:pt>
                <c:pt idx="51">
                  <c:v>0.43180298349023671</c:v>
                </c:pt>
                <c:pt idx="52">
                  <c:v>0.43910575045809724</c:v>
                </c:pt>
                <c:pt idx="53">
                  <c:v>0.43220073131866404</c:v>
                </c:pt>
                <c:pt idx="54">
                  <c:v>0.44852862312057373</c:v>
                </c:pt>
                <c:pt idx="55">
                  <c:v>0.44389846931253435</c:v>
                </c:pt>
                <c:pt idx="56">
                  <c:v>0.45739259678215</c:v>
                </c:pt>
                <c:pt idx="57">
                  <c:v>0.460423132057868</c:v>
                </c:pt>
                <c:pt idx="58">
                  <c:v>0.4749154074964283</c:v>
                </c:pt>
                <c:pt idx="59">
                  <c:v>0.46973824153046456</c:v>
                </c:pt>
                <c:pt idx="60">
                  <c:v>0.49211543483496034</c:v>
                </c:pt>
                <c:pt idx="61">
                  <c:v>0.49180579654510437</c:v>
                </c:pt>
                <c:pt idx="62">
                  <c:v>0.49775004031188985</c:v>
                </c:pt>
                <c:pt idx="63">
                  <c:v>0.50198414578997852</c:v>
                </c:pt>
                <c:pt idx="64">
                  <c:v>0.5151766533178006</c:v>
                </c:pt>
                <c:pt idx="65">
                  <c:v>0.52197268074697933</c:v>
                </c:pt>
                <c:pt idx="66">
                  <c:v>0.5468598460421028</c:v>
                </c:pt>
                <c:pt idx="67">
                  <c:v>0.54210729643760946</c:v>
                </c:pt>
                <c:pt idx="68">
                  <c:v>0.55100478119519014</c:v>
                </c:pt>
                <c:pt idx="69">
                  <c:v>0.57084138675094165</c:v>
                </c:pt>
                <c:pt idx="70">
                  <c:v>0.58023591188960399</c:v>
                </c:pt>
                <c:pt idx="71">
                  <c:v>0.59509607099085571</c:v>
                </c:pt>
                <c:pt idx="72">
                  <c:v>0.61050740161701833</c:v>
                </c:pt>
                <c:pt idx="73">
                  <c:v>0.62554092946974116</c:v>
                </c:pt>
                <c:pt idx="74">
                  <c:v>0.63510133369920574</c:v>
                </c:pt>
                <c:pt idx="75">
                  <c:v>0.66013081229756831</c:v>
                </c:pt>
                <c:pt idx="76">
                  <c:v>0.67819590149152509</c:v>
                </c:pt>
                <c:pt idx="77">
                  <c:v>0.70057676558380644</c:v>
                </c:pt>
                <c:pt idx="78">
                  <c:v>0.71480491275026881</c:v>
                </c:pt>
                <c:pt idx="79">
                  <c:v>0.74650701389153118</c:v>
                </c:pt>
                <c:pt idx="80">
                  <c:v>0.76025622618086097</c:v>
                </c:pt>
                <c:pt idx="81">
                  <c:v>0.7938573622606423</c:v>
                </c:pt>
                <c:pt idx="82">
                  <c:v>0.81565636280464771</c:v>
                </c:pt>
                <c:pt idx="83">
                  <c:v>0.84760603735559992</c:v>
                </c:pt>
                <c:pt idx="84">
                  <c:v>0.86424638301988321</c:v>
                </c:pt>
                <c:pt idx="85">
                  <c:v>0.89914684196019845</c:v>
                </c:pt>
                <c:pt idx="86">
                  <c:v>0.92000555456455246</c:v>
                </c:pt>
                <c:pt idx="87">
                  <c:v>0.93645327110487675</c:v>
                </c:pt>
                <c:pt idx="88">
                  <c:v>0.95629818772168751</c:v>
                </c:pt>
                <c:pt idx="89">
                  <c:v>0.97190848716620026</c:v>
                </c:pt>
                <c:pt idx="90">
                  <c:v>0.98504322720680138</c:v>
                </c:pt>
                <c:pt idx="91">
                  <c:v>0.99359719167040828</c:v>
                </c:pt>
                <c:pt idx="92">
                  <c:v>0.99742486483563575</c:v>
                </c:pt>
                <c:pt idx="93">
                  <c:v>0.99920636407310104</c:v>
                </c:pt>
                <c:pt idx="94">
                  <c:v>0.99987442271855842</c:v>
                </c:pt>
                <c:pt idx="95">
                  <c:v>0.99998950811136733</c:v>
                </c:pt>
                <c:pt idx="96">
                  <c:v>0.9999995526267752</c:v>
                </c:pt>
                <c:pt idx="97">
                  <c:v>0.99999999503409465</c:v>
                </c:pt>
                <c:pt idx="98">
                  <c:v>0.99999999999127442</c:v>
                </c:pt>
                <c:pt idx="99">
                  <c:v>0.99999999999999323</c:v>
                </c:pt>
                <c:pt idx="100">
                  <c:v>1</c:v>
                </c:pt>
              </c:numCache>
            </c:numRef>
          </c:val>
          <c:smooth val="0"/>
        </c:ser>
        <c:ser>
          <c:idx val="2"/>
          <c:order val="2"/>
          <c:tx>
            <c:v>40% slider</c:v>
          </c:tx>
          <c:spPr>
            <a:ln>
              <a:solidFill>
                <a:srgbClr val="002060"/>
              </a:solidFill>
              <a:prstDash val="sysDash"/>
            </a:ln>
          </c:spPr>
          <c:marker>
            <c:symbol val="none"/>
          </c:marker>
          <c:val>
            <c:numRef>
              <c:f>'[1]SP 3%RP'!$B$3:$CX$3</c:f>
              <c:numCache>
                <c:formatCode>General</c:formatCode>
                <c:ptCount val="101"/>
                <c:pt idx="0">
                  <c:v>0.24537675282400359</c:v>
                </c:pt>
                <c:pt idx="1">
                  <c:v>0.2392931791201422</c:v>
                </c:pt>
                <c:pt idx="2">
                  <c:v>0.23939071106266382</c:v>
                </c:pt>
                <c:pt idx="3">
                  <c:v>0.23448202281052249</c:v>
                </c:pt>
                <c:pt idx="4">
                  <c:v>0.23285462957940434</c:v>
                </c:pt>
                <c:pt idx="5">
                  <c:v>0.22992017651633026</c:v>
                </c:pt>
                <c:pt idx="6">
                  <c:v>0.23574842870481033</c:v>
                </c:pt>
                <c:pt idx="7">
                  <c:v>0.22519213359105503</c:v>
                </c:pt>
                <c:pt idx="8">
                  <c:v>0.22959741434229039</c:v>
                </c:pt>
                <c:pt idx="9">
                  <c:v>0.2209349125209904</c:v>
                </c:pt>
                <c:pt idx="10">
                  <c:v>0.223949375222951</c:v>
                </c:pt>
                <c:pt idx="11">
                  <c:v>0.21838726472047604</c:v>
                </c:pt>
                <c:pt idx="12">
                  <c:v>0.21785427123513065</c:v>
                </c:pt>
                <c:pt idx="13">
                  <c:v>0.21402630510275356</c:v>
                </c:pt>
                <c:pt idx="14">
                  <c:v>0.21602407041011584</c:v>
                </c:pt>
                <c:pt idx="15">
                  <c:v>0.21117714736623794</c:v>
                </c:pt>
                <c:pt idx="16">
                  <c:v>0.21592059986378156</c:v>
                </c:pt>
                <c:pt idx="17">
                  <c:v>0.20758123033236886</c:v>
                </c:pt>
                <c:pt idx="18">
                  <c:v>0.20654557126397108</c:v>
                </c:pt>
                <c:pt idx="19">
                  <c:v>0.20677470977478485</c:v>
                </c:pt>
                <c:pt idx="20">
                  <c:v>0.19889197698340735</c:v>
                </c:pt>
                <c:pt idx="21">
                  <c:v>0.18926347964734525</c:v>
                </c:pt>
                <c:pt idx="22">
                  <c:v>0.19532634314048497</c:v>
                </c:pt>
                <c:pt idx="23">
                  <c:v>0.19970811386285095</c:v>
                </c:pt>
                <c:pt idx="24">
                  <c:v>0.19564122586393617</c:v>
                </c:pt>
                <c:pt idx="25">
                  <c:v>0.19325608604178718</c:v>
                </c:pt>
                <c:pt idx="26">
                  <c:v>0.19468703960566097</c:v>
                </c:pt>
                <c:pt idx="27">
                  <c:v>0.1908280860647634</c:v>
                </c:pt>
                <c:pt idx="28">
                  <c:v>0.18192269145866105</c:v>
                </c:pt>
                <c:pt idx="29">
                  <c:v>0.18265717528770706</c:v>
                </c:pt>
                <c:pt idx="30">
                  <c:v>0.17655199754750978</c:v>
                </c:pt>
                <c:pt idx="31">
                  <c:v>0.17493036281358199</c:v>
                </c:pt>
                <c:pt idx="32">
                  <c:v>0.17180256119678436</c:v>
                </c:pt>
                <c:pt idx="33">
                  <c:v>0.17384652909736675</c:v>
                </c:pt>
                <c:pt idx="34">
                  <c:v>0.16631318546587665</c:v>
                </c:pt>
                <c:pt idx="35">
                  <c:v>0.1683880988845998</c:v>
                </c:pt>
                <c:pt idx="36">
                  <c:v>0.16203952042037387</c:v>
                </c:pt>
                <c:pt idx="37">
                  <c:v>0.16204166477942861</c:v>
                </c:pt>
                <c:pt idx="38">
                  <c:v>0.15678399476470353</c:v>
                </c:pt>
                <c:pt idx="39">
                  <c:v>0.15667812135569315</c:v>
                </c:pt>
                <c:pt idx="40">
                  <c:v>0.1507002587745318</c:v>
                </c:pt>
                <c:pt idx="41">
                  <c:v>0.15332751249567186</c:v>
                </c:pt>
                <c:pt idx="42">
                  <c:v>0.14580974075462205</c:v>
                </c:pt>
                <c:pt idx="43">
                  <c:v>0.14808778849478371</c:v>
                </c:pt>
                <c:pt idx="44">
                  <c:v>0.14280991163486115</c:v>
                </c:pt>
                <c:pt idx="45">
                  <c:v>0.13921015856601079</c:v>
                </c:pt>
                <c:pt idx="46">
                  <c:v>0.13775563425214668</c:v>
                </c:pt>
                <c:pt idx="47">
                  <c:v>0.13167882157399052</c:v>
                </c:pt>
                <c:pt idx="48">
                  <c:v>0.12256566880802097</c:v>
                </c:pt>
                <c:pt idx="49">
                  <c:v>0.12565984882728504</c:v>
                </c:pt>
                <c:pt idx="50">
                  <c:v>0.12699823515404224</c:v>
                </c:pt>
                <c:pt idx="51">
                  <c:v>0.12662229045078988</c:v>
                </c:pt>
                <c:pt idx="52">
                  <c:v>0.12371555063899692</c:v>
                </c:pt>
                <c:pt idx="53">
                  <c:v>0.11302228618889898</c:v>
                </c:pt>
                <c:pt idx="54">
                  <c:v>0.11331289260356447</c:v>
                </c:pt>
                <c:pt idx="55">
                  <c:v>0.10629424731678949</c:v>
                </c:pt>
                <c:pt idx="56">
                  <c:v>0.10387896069775934</c:v>
                </c:pt>
                <c:pt idx="57">
                  <c:v>0.10028754192500798</c:v>
                </c:pt>
                <c:pt idx="58">
                  <c:v>9.9044158044625505E-2</c:v>
                </c:pt>
                <c:pt idx="59">
                  <c:v>9.2999804080424922E-2</c:v>
                </c:pt>
                <c:pt idx="60">
                  <c:v>9.218024663330858E-2</c:v>
                </c:pt>
                <c:pt idx="61">
                  <c:v>8.6738217962364014E-2</c:v>
                </c:pt>
                <c:pt idx="62">
                  <c:v>8.4641117857210207E-2</c:v>
                </c:pt>
                <c:pt idx="63">
                  <c:v>7.9430983993663579E-2</c:v>
                </c:pt>
                <c:pt idx="64">
                  <c:v>7.8198996836663176E-2</c:v>
                </c:pt>
                <c:pt idx="65">
                  <c:v>7.1336150135783427E-2</c:v>
                </c:pt>
                <c:pt idx="66">
                  <c:v>7.1766133180555677E-2</c:v>
                </c:pt>
                <c:pt idx="67">
                  <c:v>6.3713425671011931E-2</c:v>
                </c:pt>
                <c:pt idx="68">
                  <c:v>6.3162385775248506E-2</c:v>
                </c:pt>
                <c:pt idx="69">
                  <c:v>5.9275344802137815E-2</c:v>
                </c:pt>
                <c:pt idx="70">
                  <c:v>5.3927998840343175E-2</c:v>
                </c:pt>
                <c:pt idx="71">
                  <c:v>5.0604358330482685E-2</c:v>
                </c:pt>
                <c:pt idx="72">
                  <c:v>4.6153858120803297E-2</c:v>
                </c:pt>
                <c:pt idx="73">
                  <c:v>3.8777051527435283E-2</c:v>
                </c:pt>
                <c:pt idx="74">
                  <c:v>3.7826005355305156E-2</c:v>
                </c:pt>
                <c:pt idx="75">
                  <c:v>3.6239209180110171E-2</c:v>
                </c:pt>
                <c:pt idx="76">
                  <c:v>3.428147246310765E-2</c:v>
                </c:pt>
                <c:pt idx="77">
                  <c:v>3.1367999972582619E-2</c:v>
                </c:pt>
                <c:pt idx="78">
                  <c:v>2.366313222694081E-2</c:v>
                </c:pt>
                <c:pt idx="79">
                  <c:v>2.1947179608902825E-2</c:v>
                </c:pt>
                <c:pt idx="80">
                  <c:v>1.7597711008590651E-2</c:v>
                </c:pt>
                <c:pt idx="81">
                  <c:v>1.4877657230610197E-2</c:v>
                </c:pt>
                <c:pt idx="82">
                  <c:v>1.2267772038422579E-2</c:v>
                </c:pt>
                <c:pt idx="83">
                  <c:v>9.9388688452103358E-3</c:v>
                </c:pt>
                <c:pt idx="84">
                  <c:v>7.4746335081642195E-3</c:v>
                </c:pt>
                <c:pt idx="85">
                  <c:v>5.773840593578548E-3</c:v>
                </c:pt>
                <c:pt idx="86">
                  <c:v>4.0117888655876524E-3</c:v>
                </c:pt>
                <c:pt idx="87">
                  <c:v>3.0351162390418181E-3</c:v>
                </c:pt>
                <c:pt idx="88">
                  <c:v>1.889817521764169E-3</c:v>
                </c:pt>
                <c:pt idx="89">
                  <c:v>1.2783692149043657E-3</c:v>
                </c:pt>
                <c:pt idx="90">
                  <c:v>6.1926585156562317E-4</c:v>
                </c:pt>
                <c:pt idx="91">
                  <c:v>3.4279878698849803E-4</c:v>
                </c:pt>
                <c:pt idx="92">
                  <c:v>1.1430692351517666E-4</c:v>
                </c:pt>
                <c:pt idx="93">
                  <c:v>5.8677939266911279E-5</c:v>
                </c:pt>
                <c:pt idx="94">
                  <c:v>1.7722904595601382E-5</c:v>
                </c:pt>
                <c:pt idx="95">
                  <c:v>3.3710103890488966E-6</c:v>
                </c:pt>
                <c:pt idx="96">
                  <c:v>8.0457209727999531E-7</c:v>
                </c:pt>
                <c:pt idx="97">
                  <c:v>1.396932037930536E-7</c:v>
                </c:pt>
                <c:pt idx="98">
                  <c:v>1.5431361716258032E-8</c:v>
                </c:pt>
                <c:pt idx="99">
                  <c:v>2.5055879961509636E-9</c:v>
                </c:pt>
                <c:pt idx="100">
                  <c:v>1.4169890117739846E-9</c:v>
                </c:pt>
              </c:numCache>
            </c:numRef>
          </c:val>
          <c:smooth val="0"/>
        </c:ser>
        <c:ser>
          <c:idx val="3"/>
          <c:order val="3"/>
          <c:tx>
            <c:v>50% slider</c:v>
          </c:tx>
          <c:spPr>
            <a:ln>
              <a:solidFill>
                <a:srgbClr val="00B0F0"/>
              </a:solidFill>
              <a:prstDash val="sysDash"/>
            </a:ln>
          </c:spPr>
          <c:marker>
            <c:symbol val="none"/>
          </c:marker>
          <c:val>
            <c:numRef>
              <c:f>'[1]SP 3%RP'!$B$143:$CX$143</c:f>
              <c:numCache>
                <c:formatCode>General</c:formatCode>
                <c:ptCount val="101"/>
                <c:pt idx="0">
                  <c:v>0.38017592655644972</c:v>
                </c:pt>
                <c:pt idx="1">
                  <c:v>0.37546429040568913</c:v>
                </c:pt>
                <c:pt idx="2">
                  <c:v>0.38159348819610095</c:v>
                </c:pt>
                <c:pt idx="3">
                  <c:v>0.37743476302288093</c:v>
                </c:pt>
                <c:pt idx="4">
                  <c:v>0.38341923301479613</c:v>
                </c:pt>
                <c:pt idx="5">
                  <c:v>0.38067541802809246</c:v>
                </c:pt>
                <c:pt idx="6">
                  <c:v>0.38798554212945668</c:v>
                </c:pt>
                <c:pt idx="7">
                  <c:v>0.38080925039379171</c:v>
                </c:pt>
                <c:pt idx="8">
                  <c:v>0.39376993365591001</c:v>
                </c:pt>
                <c:pt idx="9">
                  <c:v>0.38686808811760537</c:v>
                </c:pt>
                <c:pt idx="10">
                  <c:v>0.38877080131013109</c:v>
                </c:pt>
                <c:pt idx="11">
                  <c:v>0.38616872815225756</c:v>
                </c:pt>
                <c:pt idx="12">
                  <c:v>0.38992922014535869</c:v>
                </c:pt>
                <c:pt idx="13">
                  <c:v>0.38885485506588524</c:v>
                </c:pt>
                <c:pt idx="14">
                  <c:v>0.39868910186475764</c:v>
                </c:pt>
                <c:pt idx="15">
                  <c:v>0.39072958763119237</c:v>
                </c:pt>
                <c:pt idx="16">
                  <c:v>0.39183075527310185</c:v>
                </c:pt>
                <c:pt idx="17">
                  <c:v>0.39596948536791621</c:v>
                </c:pt>
                <c:pt idx="18">
                  <c:v>0.39595337484986121</c:v>
                </c:pt>
                <c:pt idx="19">
                  <c:v>0.39803170732512722</c:v>
                </c:pt>
                <c:pt idx="20">
                  <c:v>0.39890545932813548</c:v>
                </c:pt>
                <c:pt idx="21">
                  <c:v>0.39683605979677578</c:v>
                </c:pt>
                <c:pt idx="22">
                  <c:v>0.40041500219640341</c:v>
                </c:pt>
                <c:pt idx="23">
                  <c:v>0.40537051985036371</c:v>
                </c:pt>
                <c:pt idx="24">
                  <c:v>0.40594624063652962</c:v>
                </c:pt>
                <c:pt idx="25">
                  <c:v>0.40971124440258955</c:v>
                </c:pt>
                <c:pt idx="26">
                  <c:v>0.4130864944703686</c:v>
                </c:pt>
                <c:pt idx="27">
                  <c:v>0.41336566469657188</c:v>
                </c:pt>
                <c:pt idx="28">
                  <c:v>0.40815100429544265</c:v>
                </c:pt>
                <c:pt idx="29">
                  <c:v>0.41848809563919737</c:v>
                </c:pt>
                <c:pt idx="30">
                  <c:v>0.41421957974131229</c:v>
                </c:pt>
                <c:pt idx="31">
                  <c:v>0.42416703613883688</c:v>
                </c:pt>
                <c:pt idx="32">
                  <c:v>0.42297474903565979</c:v>
                </c:pt>
                <c:pt idx="33">
                  <c:v>0.43162810130303314</c:v>
                </c:pt>
                <c:pt idx="34">
                  <c:v>0.42701880872108555</c:v>
                </c:pt>
                <c:pt idx="35">
                  <c:v>0.44433524108151989</c:v>
                </c:pt>
                <c:pt idx="36">
                  <c:v>0.43971080827953957</c:v>
                </c:pt>
                <c:pt idx="37">
                  <c:v>0.44175534667993199</c:v>
                </c:pt>
                <c:pt idx="38">
                  <c:v>0.44164145710586838</c:v>
                </c:pt>
                <c:pt idx="39">
                  <c:v>0.44946014710310311</c:v>
                </c:pt>
                <c:pt idx="40">
                  <c:v>0.44998993486454614</c:v>
                </c:pt>
                <c:pt idx="41">
                  <c:v>0.46531975868952463</c:v>
                </c:pt>
                <c:pt idx="42">
                  <c:v>0.4569456822671788</c:v>
                </c:pt>
                <c:pt idx="43">
                  <c:v>0.45833964660549931</c:v>
                </c:pt>
                <c:pt idx="44">
                  <c:v>0.46981623155332786</c:v>
                </c:pt>
                <c:pt idx="45">
                  <c:v>0.47225534755626231</c:v>
                </c:pt>
                <c:pt idx="46">
                  <c:v>0.47662761914842794</c:v>
                </c:pt>
                <c:pt idx="47">
                  <c:v>0.48374539714373804</c:v>
                </c:pt>
                <c:pt idx="48">
                  <c:v>0.48619154474596238</c:v>
                </c:pt>
                <c:pt idx="49">
                  <c:v>0.49144466730696551</c:v>
                </c:pt>
                <c:pt idx="50">
                  <c:v>0.49957187184083085</c:v>
                </c:pt>
                <c:pt idx="51">
                  <c:v>0.50816801828782299</c:v>
                </c:pt>
                <c:pt idx="52">
                  <c:v>0.51310061930120276</c:v>
                </c:pt>
                <c:pt idx="53">
                  <c:v>0.51188002655157527</c:v>
                </c:pt>
                <c:pt idx="54">
                  <c:v>0.52947886983521641</c:v>
                </c:pt>
                <c:pt idx="55">
                  <c:v>0.52847908554229484</c:v>
                </c:pt>
                <c:pt idx="56">
                  <c:v>0.54652499860072579</c:v>
                </c:pt>
                <c:pt idx="57">
                  <c:v>0.55052191286461105</c:v>
                </c:pt>
                <c:pt idx="58">
                  <c:v>0.56566522658297091</c:v>
                </c:pt>
                <c:pt idx="59">
                  <c:v>0.56630638350439455</c:v>
                </c:pt>
                <c:pt idx="60">
                  <c:v>0.59335664271100341</c:v>
                </c:pt>
                <c:pt idx="61">
                  <c:v>0.5946091087477634</c:v>
                </c:pt>
                <c:pt idx="62">
                  <c:v>0.60181820848643364</c:v>
                </c:pt>
                <c:pt idx="63">
                  <c:v>0.60970059634361107</c:v>
                </c:pt>
                <c:pt idx="64">
                  <c:v>0.62600349004729638</c:v>
                </c:pt>
                <c:pt idx="65">
                  <c:v>0.63615318697454493</c:v>
                </c:pt>
                <c:pt idx="66">
                  <c:v>0.66020674914492194</c:v>
                </c:pt>
                <c:pt idx="67">
                  <c:v>0.66117583787595446</c:v>
                </c:pt>
                <c:pt idx="68">
                  <c:v>0.66902243342890622</c:v>
                </c:pt>
                <c:pt idx="69">
                  <c:v>0.69281252340205612</c:v>
                </c:pt>
                <c:pt idx="70">
                  <c:v>0.7073820649147543</c:v>
                </c:pt>
                <c:pt idx="71">
                  <c:v>0.72143398322109975</c:v>
                </c:pt>
                <c:pt idx="72">
                  <c:v>0.74135397874855158</c:v>
                </c:pt>
                <c:pt idx="73">
                  <c:v>0.75875600523209863</c:v>
                </c:pt>
                <c:pt idx="74">
                  <c:v>0.77250262758628685</c:v>
                </c:pt>
                <c:pt idx="75">
                  <c:v>0.79199676003810215</c:v>
                </c:pt>
                <c:pt idx="76">
                  <c:v>0.81084861717838486</c:v>
                </c:pt>
                <c:pt idx="77">
                  <c:v>0.82710420081429603</c:v>
                </c:pt>
                <c:pt idx="78">
                  <c:v>0.84591082745387658</c:v>
                </c:pt>
                <c:pt idx="79">
                  <c:v>0.87129612055625927</c:v>
                </c:pt>
                <c:pt idx="80">
                  <c:v>0.88504644598682902</c:v>
                </c:pt>
                <c:pt idx="81">
                  <c:v>0.91041266976196833</c:v>
                </c:pt>
                <c:pt idx="82">
                  <c:v>0.92536169477648256</c:v>
                </c:pt>
                <c:pt idx="83">
                  <c:v>0.94392740874590475</c:v>
                </c:pt>
                <c:pt idx="84">
                  <c:v>0.95494827366946011</c:v>
                </c:pt>
                <c:pt idx="85">
                  <c:v>0.97207389452309312</c:v>
                </c:pt>
                <c:pt idx="86">
                  <c:v>0.98012993614234423</c:v>
                </c:pt>
                <c:pt idx="87">
                  <c:v>0.98630343246881702</c:v>
                </c:pt>
                <c:pt idx="88">
                  <c:v>0.99220492969137331</c:v>
                </c:pt>
                <c:pt idx="89">
                  <c:v>0.99607676066342887</c:v>
                </c:pt>
                <c:pt idx="90">
                  <c:v>0.99844586252458234</c:v>
                </c:pt>
                <c:pt idx="91">
                  <c:v>0.99949084639772545</c:v>
                </c:pt>
                <c:pt idx="92">
                  <c:v>0.99987097501594424</c:v>
                </c:pt>
                <c:pt idx="93">
                  <c:v>0.99996643709101862</c:v>
                </c:pt>
                <c:pt idx="94">
                  <c:v>0.9999965045876652</c:v>
                </c:pt>
                <c:pt idx="95">
                  <c:v>0.9999998264917469</c:v>
                </c:pt>
                <c:pt idx="96">
                  <c:v>0.9999999911929176</c:v>
                </c:pt>
                <c:pt idx="97">
                  <c:v>0.99999999984362964</c:v>
                </c:pt>
                <c:pt idx="98">
                  <c:v>0.99999999999897504</c:v>
                </c:pt>
                <c:pt idx="99">
                  <c:v>0.99999999999999323</c:v>
                </c:pt>
                <c:pt idx="100">
                  <c:v>0.99999999999999989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4830440"/>
        <c:axId val="284828480"/>
      </c:lineChart>
      <c:catAx>
        <c:axId val="2848304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solidFill>
                  <a:srgbClr val="002060"/>
                </a:solidFill>
              </a:defRPr>
            </a:pPr>
            <a:endParaRPr lang="en-US"/>
          </a:p>
        </c:txPr>
        <c:crossAx val="284828480"/>
        <c:crosses val="autoZero"/>
        <c:auto val="1"/>
        <c:lblAlgn val="ctr"/>
        <c:lblOffset val="100"/>
        <c:tickLblSkip val="5"/>
        <c:noMultiLvlLbl val="0"/>
      </c:catAx>
      <c:valAx>
        <c:axId val="284828480"/>
        <c:scaling>
          <c:orientation val="minMax"/>
          <c:max val="1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>
                    <a:solidFill>
                      <a:srgbClr val="002060"/>
                    </a:solidFill>
                  </a:defRPr>
                </a:pPr>
                <a:r>
                  <a:rPr lang="pl-PL" sz="1400">
                    <a:solidFill>
                      <a:srgbClr val="002060"/>
                    </a:solidFill>
                  </a:rPr>
                  <a:t>shortfall probability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solidFill>
                  <a:srgbClr val="002060"/>
                </a:solidFill>
              </a:defRPr>
            </a:pPr>
            <a:endParaRPr lang="en-US"/>
          </a:p>
        </c:txPr>
        <c:crossAx val="2848304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F04F4-52DA-48A3-8251-64FAD0A167F9}" type="datetimeFigureOut">
              <a:rPr lang="pl-PL" smtClean="0"/>
              <a:pPr/>
              <a:t>2019-09-19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24FFE-F859-430D-91AD-841149D7F86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754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24FFE-F859-430D-91AD-841149D7F863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9442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19B-C8AB-4940-B36C-989ECFEC0368}" type="datetimeFigureOut">
              <a:rPr lang="pl-PL" smtClean="0"/>
              <a:pPr/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99BC-9C6F-4F61-9FAC-03652E48A4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980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19B-C8AB-4940-B36C-989ECFEC0368}" type="datetimeFigureOut">
              <a:rPr lang="pl-PL" smtClean="0"/>
              <a:pPr/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99BC-9C6F-4F61-9FAC-03652E48A4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6647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19B-C8AB-4940-B36C-989ECFEC0368}" type="datetimeFigureOut">
              <a:rPr lang="pl-PL" smtClean="0"/>
              <a:pPr/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99BC-9C6F-4F61-9FAC-03652E48A4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98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19B-C8AB-4940-B36C-989ECFEC0368}" type="datetimeFigureOut">
              <a:rPr lang="pl-PL" smtClean="0"/>
              <a:pPr/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99BC-9C6F-4F61-9FAC-03652E48A4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263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19B-C8AB-4940-B36C-989ECFEC0368}" type="datetimeFigureOut">
              <a:rPr lang="pl-PL" smtClean="0"/>
              <a:pPr/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99BC-9C6F-4F61-9FAC-03652E48A4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516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19B-C8AB-4940-B36C-989ECFEC0368}" type="datetimeFigureOut">
              <a:rPr lang="pl-PL" smtClean="0"/>
              <a:pPr/>
              <a:t>2019-09-19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99BC-9C6F-4F61-9FAC-03652E48A4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542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19B-C8AB-4940-B36C-989ECFEC0368}" type="datetimeFigureOut">
              <a:rPr lang="pl-PL" smtClean="0"/>
              <a:pPr/>
              <a:t>2019-09-19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99BC-9C6F-4F61-9FAC-03652E48A4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069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19B-C8AB-4940-B36C-989ECFEC0368}" type="datetimeFigureOut">
              <a:rPr lang="pl-PL" smtClean="0"/>
              <a:pPr/>
              <a:t>2019-09-19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99BC-9C6F-4F61-9FAC-03652E48A4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060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19B-C8AB-4940-B36C-989ECFEC0368}" type="datetimeFigureOut">
              <a:rPr lang="pl-PL" smtClean="0"/>
              <a:pPr/>
              <a:t>2019-09-19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99BC-9C6F-4F61-9FAC-03652E48A4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726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19B-C8AB-4940-B36C-989ECFEC0368}" type="datetimeFigureOut">
              <a:rPr lang="pl-PL" smtClean="0"/>
              <a:pPr/>
              <a:t>2019-09-19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99BC-9C6F-4F61-9FAC-03652E48A4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618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619B-C8AB-4940-B36C-989ECFEC0368}" type="datetimeFigureOut">
              <a:rPr lang="pl-PL" smtClean="0"/>
              <a:pPr/>
              <a:t>2019-09-19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99BC-9C6F-4F61-9FAC-03652E48A4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836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3619B-C8AB-4940-B36C-989ECFEC0368}" type="datetimeFigureOut">
              <a:rPr lang="pl-PL" smtClean="0"/>
              <a:pPr/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99BC-9C6F-4F61-9FAC-03652E48A48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702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solidFill>
                  <a:srgbClr val="002060"/>
                </a:solidFill>
              </a:rPr>
              <a:t>R. Kurach, P. Kuśmierczyk, D. Papla</a:t>
            </a:r>
            <a:br>
              <a:rPr lang="pl-PL" sz="2800" b="1" dirty="0" smtClean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How useful is life-cycle approach for pension assets </a:t>
            </a:r>
            <a:r>
              <a:rPr lang="en-US" sz="2400" dirty="0" smtClean="0">
                <a:solidFill>
                  <a:srgbClr val="002060"/>
                </a:solidFill>
              </a:rPr>
              <a:t>management</a:t>
            </a:r>
            <a:r>
              <a:rPr lang="pl-PL" sz="2400" dirty="0" smtClean="0">
                <a:solidFill>
                  <a:srgbClr val="002060"/>
                </a:solidFill>
              </a:rPr>
              <a:t>?</a:t>
            </a:r>
            <a:endParaRPr lang="pl-PL" sz="2800" i="1" dirty="0">
              <a:solidFill>
                <a:srgbClr val="00206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827584" y="3645024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err="1" smtClean="0">
                <a:solidFill>
                  <a:srgbClr val="002060"/>
                </a:solidFill>
              </a:rPr>
              <a:t>presented</a:t>
            </a:r>
            <a:r>
              <a:rPr lang="pl-PL" sz="2400" dirty="0" smtClean="0">
                <a:solidFill>
                  <a:srgbClr val="002060"/>
                </a:solidFill>
              </a:rPr>
              <a:t> by</a:t>
            </a:r>
            <a:endParaRPr lang="pl-PL" sz="2400" dirty="0">
              <a:solidFill>
                <a:srgbClr val="002060"/>
              </a:solidFill>
            </a:endParaRPr>
          </a:p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Radosław Kurach</a:t>
            </a:r>
          </a:p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Wrocław University of </a:t>
            </a:r>
            <a:r>
              <a:rPr lang="pl-PL" sz="2400" dirty="0" err="1" smtClean="0">
                <a:solidFill>
                  <a:srgbClr val="002060"/>
                </a:solidFill>
              </a:rPr>
              <a:t>Economics</a:t>
            </a:r>
            <a:r>
              <a:rPr lang="pl-PL" sz="2400" dirty="0" smtClean="0">
                <a:solidFill>
                  <a:srgbClr val="002060"/>
                </a:solidFill>
              </a:rPr>
              <a:t>, Poland</a:t>
            </a: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616530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pl-PL" b="1" dirty="0" smtClean="0">
                <a:solidFill>
                  <a:srgbClr val="002060"/>
                </a:solidFill>
              </a:rPr>
              <a:t>Poznań, 20.09.2019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92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539552" y="6165304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i="1" dirty="0">
                <a:solidFill>
                  <a:srgbClr val="002060"/>
                </a:solidFill>
              </a:rPr>
              <a:t>How useful is life-cycle approach for pension assets management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0917" y="332656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</a:rPr>
              <a:t>4. </a:t>
            </a:r>
            <a:r>
              <a:rPr lang="pl-PL" sz="2400" b="1" dirty="0" err="1" smtClean="0">
                <a:solidFill>
                  <a:srgbClr val="002060"/>
                </a:solidFill>
              </a:rPr>
              <a:t>Conclusions</a:t>
            </a:r>
            <a:endParaRPr lang="pl-PL" sz="2400" b="1" dirty="0">
              <a:solidFill>
                <a:srgbClr val="002060"/>
              </a:solidFill>
            </a:endParaRPr>
          </a:p>
        </p:txBody>
      </p:sp>
      <p:cxnSp>
        <p:nvCxnSpPr>
          <p:cNvPr id="5" name="Łącznik prostoliniowy 4"/>
          <p:cNvCxnSpPr/>
          <p:nvPr/>
        </p:nvCxnSpPr>
        <p:spPr>
          <a:xfrm>
            <a:off x="539552" y="764704"/>
            <a:ext cx="8064896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stokąt 2"/>
          <p:cNvSpPr/>
          <p:nvPr/>
        </p:nvSpPr>
        <p:spPr>
          <a:xfrm>
            <a:off x="539552" y="1268760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dirty="0" err="1" smtClean="0">
                <a:solidFill>
                  <a:srgbClr val="002060"/>
                </a:solidFill>
              </a:rPr>
              <a:t>Safety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slider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is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u="sng" dirty="0" smtClean="0">
                <a:solidFill>
                  <a:srgbClr val="002060"/>
                </a:solidFill>
              </a:rPr>
              <a:t>not</a:t>
            </a:r>
            <a:r>
              <a:rPr lang="pl-PL" sz="2400" dirty="0" smtClean="0">
                <a:solidFill>
                  <a:srgbClr val="002060"/>
                </a:solidFill>
              </a:rPr>
              <a:t> a </a:t>
            </a:r>
            <a:r>
              <a:rPr lang="pl-PL" sz="2400" dirty="0" err="1" smtClean="0">
                <a:solidFill>
                  <a:srgbClr val="002060"/>
                </a:solidFill>
              </a:rPr>
              <a:t>game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changer</a:t>
            </a:r>
            <a:r>
              <a:rPr lang="pl-PL" sz="2400" dirty="0" smtClean="0">
                <a:solidFill>
                  <a:srgbClr val="002060"/>
                </a:solidFill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dirty="0" smtClean="0">
                <a:solidFill>
                  <a:srgbClr val="002060"/>
                </a:solidFill>
              </a:rPr>
              <a:t>Life-</a:t>
            </a:r>
            <a:r>
              <a:rPr lang="pl-PL" sz="2400" dirty="0" err="1" smtClean="0">
                <a:solidFill>
                  <a:srgbClr val="002060"/>
                </a:solidFill>
              </a:rPr>
              <a:t>cycle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approach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offers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significant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risk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reduction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potential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only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if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it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is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employed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during</a:t>
            </a:r>
            <a:r>
              <a:rPr lang="pl-PL" sz="2400" dirty="0" smtClean="0">
                <a:solidFill>
                  <a:srgbClr val="002060"/>
                </a:solidFill>
              </a:rPr>
              <a:t> the </a:t>
            </a:r>
            <a:r>
              <a:rPr lang="pl-PL" sz="2400" dirty="0" err="1" smtClean="0">
                <a:solidFill>
                  <a:srgbClr val="002060"/>
                </a:solidFill>
              </a:rPr>
              <a:t>whole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accumulation</a:t>
            </a:r>
            <a:r>
              <a:rPr lang="pl-PL" sz="2400" dirty="0" smtClean="0">
                <a:solidFill>
                  <a:srgbClr val="002060"/>
                </a:solidFill>
              </a:rPr>
              <a:t> period</a:t>
            </a:r>
            <a:r>
              <a:rPr lang="en-GB" sz="2400" dirty="0" smtClean="0"/>
              <a:t>.</a:t>
            </a:r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83270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539552" y="2636912"/>
            <a:ext cx="80648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600" dirty="0" err="1" smtClean="0">
                <a:solidFill>
                  <a:srgbClr val="002060"/>
                </a:solidFill>
              </a:rPr>
              <a:t>Thank</a:t>
            </a:r>
            <a:r>
              <a:rPr lang="pl-PL" sz="2600" dirty="0" smtClean="0">
                <a:solidFill>
                  <a:srgbClr val="002060"/>
                </a:solidFill>
              </a:rPr>
              <a:t> </a:t>
            </a:r>
            <a:r>
              <a:rPr lang="pl-PL" sz="2600" dirty="0" err="1" smtClean="0">
                <a:solidFill>
                  <a:srgbClr val="002060"/>
                </a:solidFill>
              </a:rPr>
              <a:t>you</a:t>
            </a:r>
            <a:r>
              <a:rPr lang="pl-PL" sz="2600" dirty="0" smtClean="0">
                <a:solidFill>
                  <a:srgbClr val="002060"/>
                </a:solidFill>
              </a:rPr>
              <a:t> for </a:t>
            </a:r>
            <a:r>
              <a:rPr lang="pl-PL" sz="2600" dirty="0" err="1" smtClean="0">
                <a:solidFill>
                  <a:srgbClr val="002060"/>
                </a:solidFill>
              </a:rPr>
              <a:t>your</a:t>
            </a:r>
            <a:r>
              <a:rPr lang="pl-PL" sz="2600" dirty="0" smtClean="0">
                <a:solidFill>
                  <a:srgbClr val="002060"/>
                </a:solidFill>
              </a:rPr>
              <a:t> </a:t>
            </a:r>
            <a:r>
              <a:rPr lang="pl-PL" sz="2600" dirty="0" err="1" smtClean="0">
                <a:solidFill>
                  <a:srgbClr val="002060"/>
                </a:solidFill>
              </a:rPr>
              <a:t>attention</a:t>
            </a:r>
            <a:r>
              <a:rPr lang="pl-PL" sz="2600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pl-PL" sz="2600" dirty="0" smtClean="0">
              <a:solidFill>
                <a:srgbClr val="002060"/>
              </a:solidFill>
            </a:endParaRPr>
          </a:p>
          <a:p>
            <a:pPr algn="ctr"/>
            <a:r>
              <a:rPr lang="pl-PL" sz="2600" dirty="0" smtClean="0">
                <a:solidFill>
                  <a:srgbClr val="002060"/>
                </a:solidFill>
              </a:rPr>
              <a:t>radoslaw.kurach@ue.wroc.pl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39552" y="6165304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i="1" dirty="0">
                <a:solidFill>
                  <a:srgbClr val="002060"/>
                </a:solidFill>
              </a:rPr>
              <a:t>How useful is life-cycle approach for pension assets management</a:t>
            </a:r>
          </a:p>
        </p:txBody>
      </p:sp>
    </p:spTree>
    <p:extLst>
      <p:ext uri="{BB962C8B-B14F-4D97-AF65-F5344CB8AC3E}">
        <p14:creationId xmlns:p14="http://schemas.microsoft.com/office/powerpoint/2010/main" val="62134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539552" y="1061735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800"/>
              </a:spcAft>
              <a:buAutoNum type="arabicPeriod"/>
            </a:pPr>
            <a:r>
              <a:rPr lang="pl-PL" sz="2400" dirty="0" err="1" smtClean="0">
                <a:solidFill>
                  <a:srgbClr val="002060"/>
                </a:solidFill>
              </a:rPr>
              <a:t>Motivation</a:t>
            </a:r>
            <a:endParaRPr lang="pl-PL" sz="2400" dirty="0" smtClean="0">
              <a:solidFill>
                <a:srgbClr val="002060"/>
              </a:solidFill>
            </a:endParaRPr>
          </a:p>
          <a:p>
            <a:pPr marL="457200" indent="-457200" algn="just">
              <a:spcAft>
                <a:spcPts val="1800"/>
              </a:spcAft>
              <a:buAutoNum type="arabicPeriod"/>
            </a:pPr>
            <a:r>
              <a:rPr lang="pl-PL" sz="2400" dirty="0" smtClean="0">
                <a:solidFill>
                  <a:srgbClr val="002060"/>
                </a:solidFill>
              </a:rPr>
              <a:t>The model</a:t>
            </a:r>
          </a:p>
          <a:p>
            <a:pPr marL="457200" indent="-457200" algn="just">
              <a:spcAft>
                <a:spcPts val="1800"/>
              </a:spcAft>
              <a:buAutoNum type="arabicPeriod"/>
            </a:pPr>
            <a:r>
              <a:rPr lang="pl-PL" sz="2400" dirty="0" smtClean="0">
                <a:solidFill>
                  <a:srgbClr val="002060"/>
                </a:solidFill>
              </a:rPr>
              <a:t>The </a:t>
            </a:r>
            <a:r>
              <a:rPr lang="pl-PL" sz="2400" dirty="0" err="1" smtClean="0">
                <a:solidFill>
                  <a:srgbClr val="002060"/>
                </a:solidFill>
              </a:rPr>
              <a:t>results</a:t>
            </a:r>
            <a:endParaRPr lang="pl-PL" sz="2400" dirty="0" smtClean="0">
              <a:solidFill>
                <a:srgbClr val="002060"/>
              </a:solidFill>
            </a:endParaRPr>
          </a:p>
          <a:p>
            <a:pPr marL="457200" indent="-457200" algn="just">
              <a:spcAft>
                <a:spcPts val="1800"/>
              </a:spcAft>
              <a:buAutoNum type="arabicPeriod"/>
            </a:pPr>
            <a:r>
              <a:rPr lang="pl-PL" sz="2400" dirty="0" err="1" smtClean="0">
                <a:solidFill>
                  <a:srgbClr val="002060"/>
                </a:solidFill>
              </a:rPr>
              <a:t>Conclusions</a:t>
            </a:r>
            <a:endParaRPr lang="pl-PL" sz="2400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400" dirty="0">
              <a:solidFill>
                <a:srgbClr val="00206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6165304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i="1" dirty="0">
                <a:solidFill>
                  <a:srgbClr val="002060"/>
                </a:solidFill>
              </a:rPr>
              <a:t>How useful is life-cycle approach for pension assets management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332656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</a:rPr>
              <a:t>The </a:t>
            </a:r>
            <a:r>
              <a:rPr lang="pl-PL" sz="2400" b="1" dirty="0" err="1" smtClean="0">
                <a:solidFill>
                  <a:srgbClr val="002060"/>
                </a:solidFill>
              </a:rPr>
              <a:t>outline</a:t>
            </a:r>
            <a:endParaRPr lang="pl-PL" sz="2400" b="1" dirty="0" smtClean="0">
              <a:solidFill>
                <a:srgbClr val="002060"/>
              </a:solidFill>
            </a:endParaRPr>
          </a:p>
        </p:txBody>
      </p:sp>
      <p:cxnSp>
        <p:nvCxnSpPr>
          <p:cNvPr id="5" name="Łącznik prostoliniowy 4"/>
          <p:cNvCxnSpPr/>
          <p:nvPr/>
        </p:nvCxnSpPr>
        <p:spPr>
          <a:xfrm>
            <a:off x="539552" y="764704"/>
            <a:ext cx="8064896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08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467544" y="1061735"/>
            <a:ext cx="813690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Project:</a:t>
            </a:r>
            <a:r>
              <a:rPr lang="pl-PL" sz="2400" i="1" dirty="0" smtClean="0">
                <a:solidFill>
                  <a:srgbClr val="002060"/>
                </a:solidFill>
              </a:rPr>
              <a:t> </a:t>
            </a:r>
            <a:r>
              <a:rPr lang="en-GB" sz="2400" i="1" dirty="0" smtClean="0">
                <a:solidFill>
                  <a:srgbClr val="002060"/>
                </a:solidFill>
              </a:rPr>
              <a:t>Mandatory </a:t>
            </a:r>
            <a:r>
              <a:rPr lang="en-GB" sz="2400" i="1" dirty="0">
                <a:solidFill>
                  <a:srgbClr val="002060"/>
                </a:solidFill>
              </a:rPr>
              <a:t>pension funds efficiency - lessons for </a:t>
            </a:r>
            <a:r>
              <a:rPr lang="en-GB" sz="2400" i="1" dirty="0" smtClean="0">
                <a:solidFill>
                  <a:srgbClr val="002060"/>
                </a:solidFill>
              </a:rPr>
              <a:t>Poland</a:t>
            </a:r>
            <a:r>
              <a:rPr lang="pl-PL" sz="2400" i="1" dirty="0" smtClean="0">
                <a:solidFill>
                  <a:srgbClr val="002060"/>
                </a:solidFill>
              </a:rPr>
              <a:t>, </a:t>
            </a:r>
            <a:r>
              <a:rPr lang="pl-PL" sz="2400" dirty="0" err="1">
                <a:solidFill>
                  <a:srgbClr val="002060"/>
                </a:solidFill>
              </a:rPr>
              <a:t>National</a:t>
            </a:r>
            <a:r>
              <a:rPr lang="pl-PL" sz="2400" dirty="0">
                <a:solidFill>
                  <a:srgbClr val="002060"/>
                </a:solidFill>
              </a:rPr>
              <a:t> Science Centre</a:t>
            </a:r>
            <a:r>
              <a:rPr lang="en-GB" sz="2400" i="1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UMO-2013/11/D/HS4/03840</a:t>
            </a:r>
            <a:r>
              <a:rPr lang="pl-PL" sz="2400" dirty="0" smtClean="0">
                <a:solidFill>
                  <a:srgbClr val="002060"/>
                </a:solidFill>
              </a:rPr>
              <a:t>7</a:t>
            </a:r>
          </a:p>
          <a:p>
            <a:endParaRPr lang="pl-PL" sz="2400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solidFill>
                  <a:srgbClr val="002060"/>
                </a:solidFill>
              </a:rPr>
              <a:t>Kurach</a:t>
            </a:r>
            <a:r>
              <a:rPr lang="en-US" sz="2400" dirty="0">
                <a:solidFill>
                  <a:srgbClr val="002060"/>
                </a:solidFill>
              </a:rPr>
              <a:t>, R., &amp; </a:t>
            </a:r>
            <a:r>
              <a:rPr lang="en-US" sz="2400" dirty="0" err="1">
                <a:solidFill>
                  <a:srgbClr val="002060"/>
                </a:solidFill>
              </a:rPr>
              <a:t>Papla</a:t>
            </a:r>
            <a:r>
              <a:rPr lang="en-US" sz="2400" dirty="0">
                <a:solidFill>
                  <a:srgbClr val="002060"/>
                </a:solidFill>
              </a:rPr>
              <a:t>, D. (2016). Should pension funds hedge currency risk? The case </a:t>
            </a:r>
            <a:r>
              <a:rPr lang="en-US" sz="2400" dirty="0" smtClean="0">
                <a:solidFill>
                  <a:srgbClr val="002060"/>
                </a:solidFill>
              </a:rPr>
              <a:t>of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Poland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  <a:r>
              <a:rPr lang="en-US" sz="2400" i="1" dirty="0">
                <a:solidFill>
                  <a:srgbClr val="002060"/>
                </a:solidFill>
              </a:rPr>
              <a:t>Baltic Journal of Economics, 16</a:t>
            </a:r>
            <a:r>
              <a:rPr lang="en-US" sz="2400" dirty="0">
                <a:solidFill>
                  <a:srgbClr val="002060"/>
                </a:solidFill>
              </a:rPr>
              <a:t>(2), pp. 81-94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  <a:endParaRPr lang="pl-PL" sz="2400" dirty="0" smtClean="0">
              <a:solidFill>
                <a:srgbClr val="00206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2000" dirty="0" err="1" smtClean="0">
                <a:solidFill>
                  <a:srgbClr val="002060"/>
                </a:solidFill>
              </a:rPr>
              <a:t>Greater</a:t>
            </a:r>
            <a:r>
              <a:rPr lang="pl-PL" sz="2000" dirty="0" smtClean="0">
                <a:solidFill>
                  <a:srgbClr val="002060"/>
                </a:solidFill>
              </a:rPr>
              <a:t> </a:t>
            </a:r>
            <a:r>
              <a:rPr lang="pl-PL" sz="2000" dirty="0" err="1" smtClean="0">
                <a:solidFill>
                  <a:srgbClr val="002060"/>
                </a:solidFill>
              </a:rPr>
              <a:t>allocation</a:t>
            </a:r>
            <a:r>
              <a:rPr lang="pl-PL" sz="2000" dirty="0" smtClean="0">
                <a:solidFill>
                  <a:srgbClr val="002060"/>
                </a:solidFill>
              </a:rPr>
              <a:t> </a:t>
            </a:r>
            <a:r>
              <a:rPr lang="pl-PL" sz="2000" dirty="0" err="1" smtClean="0">
                <a:solidFill>
                  <a:srgbClr val="002060"/>
                </a:solidFill>
              </a:rPr>
              <a:t>into</a:t>
            </a:r>
            <a:r>
              <a:rPr lang="pl-PL" sz="2000" dirty="0" smtClean="0">
                <a:solidFill>
                  <a:srgbClr val="002060"/>
                </a:solidFill>
              </a:rPr>
              <a:t> </a:t>
            </a:r>
            <a:r>
              <a:rPr lang="pl-PL" sz="2000" dirty="0" err="1" smtClean="0">
                <a:solidFill>
                  <a:srgbClr val="002060"/>
                </a:solidFill>
              </a:rPr>
              <a:t>foreign</a:t>
            </a:r>
            <a:r>
              <a:rPr lang="pl-PL" sz="2000" dirty="0" smtClean="0">
                <a:solidFill>
                  <a:srgbClr val="002060"/>
                </a:solidFill>
              </a:rPr>
              <a:t> </a:t>
            </a:r>
            <a:r>
              <a:rPr lang="pl-PL" sz="2000" dirty="0" err="1" smtClean="0">
                <a:solidFill>
                  <a:srgbClr val="002060"/>
                </a:solidFill>
              </a:rPr>
              <a:t>assets</a:t>
            </a:r>
            <a:r>
              <a:rPr lang="pl-PL" sz="2000" dirty="0">
                <a:solidFill>
                  <a:srgbClr val="002060"/>
                </a:solidFill>
              </a:rPr>
              <a:t> </a:t>
            </a:r>
            <a:r>
              <a:rPr lang="pl-PL" sz="2000" dirty="0" err="1" smtClean="0">
                <a:solidFill>
                  <a:srgbClr val="002060"/>
                </a:solidFill>
              </a:rPr>
              <a:t>denominated</a:t>
            </a:r>
            <a:r>
              <a:rPr lang="pl-PL" sz="2000" dirty="0" smtClean="0">
                <a:solidFill>
                  <a:srgbClr val="002060"/>
                </a:solidFill>
              </a:rPr>
              <a:t> in </a:t>
            </a:r>
            <a:r>
              <a:rPr lang="pl-PL" sz="2000" dirty="0" err="1" smtClean="0">
                <a:solidFill>
                  <a:srgbClr val="002060"/>
                </a:solidFill>
              </a:rPr>
              <a:t>reserve</a:t>
            </a:r>
            <a:r>
              <a:rPr lang="pl-PL" sz="2000" dirty="0" smtClean="0">
                <a:solidFill>
                  <a:srgbClr val="002060"/>
                </a:solidFill>
              </a:rPr>
              <a:t> </a:t>
            </a:r>
            <a:r>
              <a:rPr lang="pl-PL" sz="2000" dirty="0" err="1" smtClean="0">
                <a:solidFill>
                  <a:srgbClr val="002060"/>
                </a:solidFill>
              </a:rPr>
              <a:t>currencies</a:t>
            </a:r>
            <a:r>
              <a:rPr lang="pl-PL" sz="2000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pl-PL" sz="2400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400" dirty="0" err="1" smtClean="0">
                <a:solidFill>
                  <a:srgbClr val="002060"/>
                </a:solidFill>
              </a:rPr>
              <a:t>Kurach</a:t>
            </a:r>
            <a:r>
              <a:rPr lang="en-US" sz="2400" dirty="0">
                <a:solidFill>
                  <a:srgbClr val="002060"/>
                </a:solidFill>
              </a:rPr>
              <a:t>, R., </a:t>
            </a:r>
            <a:r>
              <a:rPr lang="en-US" sz="2400" dirty="0" err="1">
                <a:solidFill>
                  <a:srgbClr val="002060"/>
                </a:solidFill>
              </a:rPr>
              <a:t>Kuśmierczyk</a:t>
            </a:r>
            <a:r>
              <a:rPr lang="en-US" sz="2400" dirty="0">
                <a:solidFill>
                  <a:srgbClr val="002060"/>
                </a:solidFill>
              </a:rPr>
              <a:t>, P. &amp; </a:t>
            </a:r>
            <a:r>
              <a:rPr lang="en-US" sz="2400" dirty="0" err="1">
                <a:solidFill>
                  <a:srgbClr val="002060"/>
                </a:solidFill>
              </a:rPr>
              <a:t>Papla</a:t>
            </a:r>
            <a:r>
              <a:rPr lang="en-US" sz="2400" dirty="0">
                <a:solidFill>
                  <a:srgbClr val="002060"/>
                </a:solidFill>
              </a:rPr>
              <a:t>, D. (2019). The optimal portfolio for the </a:t>
            </a:r>
            <a:r>
              <a:rPr lang="en-US" sz="2400" dirty="0" smtClean="0">
                <a:solidFill>
                  <a:srgbClr val="002060"/>
                </a:solidFill>
              </a:rPr>
              <a:t>two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pillar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mandatory </a:t>
            </a:r>
            <a:r>
              <a:rPr lang="en-US" sz="2400" dirty="0">
                <a:solidFill>
                  <a:srgbClr val="002060"/>
                </a:solidFill>
              </a:rPr>
              <a:t>pension system: the case of Poland. </a:t>
            </a:r>
            <a:r>
              <a:rPr lang="en-US" sz="2400" i="1" dirty="0">
                <a:solidFill>
                  <a:srgbClr val="002060"/>
                </a:solidFill>
              </a:rPr>
              <a:t>Applied Economics</a:t>
            </a:r>
            <a:r>
              <a:rPr lang="en-US" sz="2400" dirty="0">
                <a:solidFill>
                  <a:srgbClr val="002060"/>
                </a:solidFill>
              </a:rPr>
              <a:t>, 51(23), </a:t>
            </a:r>
            <a:r>
              <a:rPr lang="en-US" sz="2400" dirty="0" smtClean="0">
                <a:solidFill>
                  <a:srgbClr val="002060"/>
                </a:solidFill>
              </a:rPr>
              <a:t>pp.</a:t>
            </a:r>
            <a:r>
              <a:rPr lang="pl-PL" sz="2400" dirty="0" smtClean="0">
                <a:solidFill>
                  <a:srgbClr val="002060"/>
                </a:solidFill>
              </a:rPr>
              <a:t> 2552-2565</a:t>
            </a:r>
            <a:r>
              <a:rPr lang="pl-PL" sz="2000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2000" dirty="0" err="1" smtClean="0">
                <a:solidFill>
                  <a:srgbClr val="002060"/>
                </a:solidFill>
              </a:rPr>
              <a:t>Significant</a:t>
            </a:r>
            <a:r>
              <a:rPr lang="pl-PL" sz="2000" dirty="0" smtClean="0">
                <a:solidFill>
                  <a:srgbClr val="002060"/>
                </a:solidFill>
              </a:rPr>
              <a:t> </a:t>
            </a:r>
            <a:r>
              <a:rPr lang="pl-PL" sz="2000" dirty="0" err="1" smtClean="0">
                <a:solidFill>
                  <a:srgbClr val="002060"/>
                </a:solidFill>
              </a:rPr>
              <a:t>risk</a:t>
            </a:r>
            <a:r>
              <a:rPr lang="pl-PL" sz="2000" dirty="0" smtClean="0">
                <a:solidFill>
                  <a:srgbClr val="002060"/>
                </a:solidFill>
              </a:rPr>
              <a:t> </a:t>
            </a:r>
            <a:r>
              <a:rPr lang="pl-PL" sz="2000" dirty="0" err="1" smtClean="0">
                <a:solidFill>
                  <a:srgbClr val="002060"/>
                </a:solidFill>
              </a:rPr>
              <a:t>reduction</a:t>
            </a:r>
            <a:r>
              <a:rPr lang="pl-PL" sz="2000" dirty="0" smtClean="0">
                <a:solidFill>
                  <a:srgbClr val="002060"/>
                </a:solidFill>
              </a:rPr>
              <a:t> </a:t>
            </a:r>
            <a:r>
              <a:rPr lang="pl-PL" sz="2000" dirty="0" err="1" smtClean="0">
                <a:solidFill>
                  <a:srgbClr val="002060"/>
                </a:solidFill>
              </a:rPr>
              <a:t>potential</a:t>
            </a:r>
            <a:r>
              <a:rPr lang="pl-PL" sz="2000" dirty="0" smtClean="0">
                <a:solidFill>
                  <a:srgbClr val="002060"/>
                </a:solidFill>
              </a:rPr>
              <a:t> of life-</a:t>
            </a:r>
            <a:r>
              <a:rPr lang="pl-PL" sz="2000" dirty="0" err="1" smtClean="0">
                <a:solidFill>
                  <a:srgbClr val="002060"/>
                </a:solidFill>
              </a:rPr>
              <a:t>cycle</a:t>
            </a:r>
            <a:r>
              <a:rPr lang="pl-PL" sz="2000" dirty="0" smtClean="0">
                <a:solidFill>
                  <a:srgbClr val="002060"/>
                </a:solidFill>
              </a:rPr>
              <a:t> </a:t>
            </a:r>
            <a:r>
              <a:rPr lang="pl-PL" sz="2000" dirty="0" err="1" smtClean="0">
                <a:solidFill>
                  <a:srgbClr val="002060"/>
                </a:solidFill>
              </a:rPr>
              <a:t>approach</a:t>
            </a:r>
            <a:r>
              <a:rPr lang="pl-PL" sz="2000" dirty="0" smtClean="0">
                <a:solidFill>
                  <a:srgbClr val="002060"/>
                </a:solidFill>
              </a:rPr>
              <a:t>.</a:t>
            </a:r>
            <a:endParaRPr lang="pl-PL" sz="2400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rabicPeriod" startAt="2"/>
            </a:pP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6165304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i="1" dirty="0">
                <a:solidFill>
                  <a:srgbClr val="002060"/>
                </a:solidFill>
              </a:rPr>
              <a:t>How useful is life-cycle approach for pension assets management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332656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</a:rPr>
              <a:t>1. </a:t>
            </a:r>
            <a:r>
              <a:rPr lang="pl-PL" sz="2400" b="1" dirty="0" err="1" smtClean="0">
                <a:solidFill>
                  <a:srgbClr val="002060"/>
                </a:solidFill>
              </a:rPr>
              <a:t>Motivation</a:t>
            </a:r>
            <a:r>
              <a:rPr lang="pl-PL" sz="2400" b="1" dirty="0" smtClean="0">
                <a:solidFill>
                  <a:srgbClr val="002060"/>
                </a:solidFill>
              </a:rPr>
              <a:t> – </a:t>
            </a:r>
            <a:r>
              <a:rPr lang="pl-PL" sz="2400" b="1" dirty="0" err="1" smtClean="0">
                <a:solidFill>
                  <a:srgbClr val="002060"/>
                </a:solidFill>
              </a:rPr>
              <a:t>project’s</a:t>
            </a:r>
            <a:r>
              <a:rPr lang="pl-PL" sz="2400" b="1" dirty="0" smtClean="0">
                <a:solidFill>
                  <a:srgbClr val="002060"/>
                </a:solidFill>
              </a:rPr>
              <a:t> </a:t>
            </a:r>
            <a:r>
              <a:rPr lang="pl-PL" sz="2400" b="1" dirty="0" err="1" smtClean="0">
                <a:solidFill>
                  <a:srgbClr val="002060"/>
                </a:solidFill>
              </a:rPr>
              <a:t>research</a:t>
            </a:r>
            <a:r>
              <a:rPr lang="pl-PL" sz="2400" b="1" dirty="0" smtClean="0">
                <a:solidFill>
                  <a:srgbClr val="002060"/>
                </a:solidFill>
              </a:rPr>
              <a:t> </a:t>
            </a:r>
            <a:r>
              <a:rPr lang="pl-PL" sz="2400" b="1" dirty="0" err="1" smtClean="0">
                <a:solidFill>
                  <a:srgbClr val="002060"/>
                </a:solidFill>
              </a:rPr>
              <a:t>output</a:t>
            </a:r>
            <a:endParaRPr lang="pl-PL" sz="2400" b="1" dirty="0" smtClean="0">
              <a:solidFill>
                <a:srgbClr val="002060"/>
              </a:solidFill>
            </a:endParaRPr>
          </a:p>
        </p:txBody>
      </p:sp>
      <p:cxnSp>
        <p:nvCxnSpPr>
          <p:cNvPr id="5" name="Łącznik prostoliniowy 4"/>
          <p:cNvCxnSpPr/>
          <p:nvPr/>
        </p:nvCxnSpPr>
        <p:spPr>
          <a:xfrm>
            <a:off x="539552" y="764704"/>
            <a:ext cx="8064896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30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467544" y="1118935"/>
            <a:ext cx="813690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pl-PL" sz="2400" dirty="0" err="1" smtClean="0">
                <a:solidFill>
                  <a:srgbClr val="002060"/>
                </a:solidFill>
              </a:rPr>
              <a:t>Research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question</a:t>
            </a:r>
            <a:r>
              <a:rPr lang="pl-PL" sz="2400" dirty="0" smtClean="0">
                <a:solidFill>
                  <a:srgbClr val="002060"/>
                </a:solidFill>
              </a:rPr>
              <a:t>: </a:t>
            </a:r>
          </a:p>
          <a:p>
            <a:pPr marL="457200" indent="-457200" algn="just">
              <a:spcAft>
                <a:spcPts val="1800"/>
              </a:spcAft>
              <a:buAutoNum type="arabicPeriod"/>
            </a:pPr>
            <a:r>
              <a:rPr lang="pl-PL" sz="2400" dirty="0" err="1" smtClean="0">
                <a:solidFill>
                  <a:srgbClr val="002060"/>
                </a:solidFill>
              </a:rPr>
              <a:t>What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if</a:t>
            </a:r>
            <a:r>
              <a:rPr lang="pl-PL" sz="2400" dirty="0" smtClean="0">
                <a:solidFill>
                  <a:srgbClr val="002060"/>
                </a:solidFill>
              </a:rPr>
              <a:t> the </a:t>
            </a:r>
            <a:r>
              <a:rPr lang="pl-PL" sz="2400" dirty="0" smtClean="0">
                <a:solidFill>
                  <a:srgbClr val="002060"/>
                </a:solidFill>
              </a:rPr>
              <a:t>life-</a:t>
            </a:r>
            <a:r>
              <a:rPr lang="pl-PL" sz="2400" dirty="0" err="1" smtClean="0">
                <a:solidFill>
                  <a:srgbClr val="002060"/>
                </a:solidFill>
              </a:rPr>
              <a:t>cycle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approach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is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banned</a:t>
            </a:r>
            <a:r>
              <a:rPr lang="pl-PL" sz="2400" dirty="0">
                <a:solidFill>
                  <a:srgbClr val="002060"/>
                </a:solidFill>
              </a:rPr>
              <a:t>?</a:t>
            </a:r>
            <a:endParaRPr lang="pl-PL" sz="2400" dirty="0" smtClean="0">
              <a:solidFill>
                <a:srgbClr val="002060"/>
              </a:solidFill>
            </a:endParaRPr>
          </a:p>
          <a:p>
            <a:pPr marL="457200" indent="-457200" algn="just">
              <a:spcAft>
                <a:spcPts val="1800"/>
              </a:spcAft>
              <a:buAutoNum type="arabicPeriod"/>
            </a:pPr>
            <a:r>
              <a:rPr lang="pl-PL" sz="2400" dirty="0" smtClean="0">
                <a:solidFill>
                  <a:srgbClr val="002060"/>
                </a:solidFill>
              </a:rPr>
              <a:t>How </a:t>
            </a:r>
            <a:r>
              <a:rPr lang="pl-PL" sz="2400" dirty="0" err="1" smtClean="0">
                <a:solidFill>
                  <a:srgbClr val="002060"/>
                </a:solidFill>
              </a:rPr>
              <a:t>usefull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is</a:t>
            </a:r>
            <a:r>
              <a:rPr lang="pl-PL" sz="2400" dirty="0" smtClean="0">
                <a:solidFill>
                  <a:srgbClr val="002060"/>
                </a:solidFill>
              </a:rPr>
              <a:t>(was) </a:t>
            </a:r>
            <a:r>
              <a:rPr lang="pl-PL" sz="2400" dirty="0" err="1" smtClean="0">
                <a:solidFill>
                  <a:srgbClr val="002060"/>
                </a:solidFill>
              </a:rPr>
              <a:t>safety-slider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mechanism</a:t>
            </a:r>
            <a:r>
              <a:rPr lang="pl-PL" sz="2400" dirty="0" smtClean="0">
                <a:solidFill>
                  <a:srgbClr val="002060"/>
                </a:solidFill>
              </a:rPr>
              <a:t>?</a:t>
            </a: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6165304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i="1" dirty="0">
                <a:solidFill>
                  <a:srgbClr val="002060"/>
                </a:solidFill>
              </a:rPr>
              <a:t>How useful is life-cycle approach for pension assets management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332656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</a:rPr>
              <a:t>1. </a:t>
            </a:r>
            <a:r>
              <a:rPr lang="pl-PL" sz="2400" b="1" dirty="0" err="1" smtClean="0">
                <a:solidFill>
                  <a:srgbClr val="002060"/>
                </a:solidFill>
              </a:rPr>
              <a:t>Motivation</a:t>
            </a:r>
            <a:endParaRPr lang="pl-PL" sz="2400" b="1" dirty="0" smtClean="0">
              <a:solidFill>
                <a:srgbClr val="002060"/>
              </a:solidFill>
            </a:endParaRPr>
          </a:p>
        </p:txBody>
      </p:sp>
      <p:cxnSp>
        <p:nvCxnSpPr>
          <p:cNvPr id="5" name="Łącznik prostoliniowy 4"/>
          <p:cNvCxnSpPr/>
          <p:nvPr/>
        </p:nvCxnSpPr>
        <p:spPr>
          <a:xfrm>
            <a:off x="539552" y="764704"/>
            <a:ext cx="8064896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60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467544" y="1061735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6165304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i="1" dirty="0">
                <a:solidFill>
                  <a:srgbClr val="002060"/>
                </a:solidFill>
              </a:rPr>
              <a:t>How useful is life-cycle approach for pension assets management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332656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</a:rPr>
              <a:t>2. The model – </a:t>
            </a:r>
            <a:r>
              <a:rPr lang="pl-PL" sz="2400" b="1" dirty="0" err="1" smtClean="0">
                <a:solidFill>
                  <a:srgbClr val="002060"/>
                </a:solidFill>
              </a:rPr>
              <a:t>general</a:t>
            </a:r>
            <a:r>
              <a:rPr lang="pl-PL" sz="2400" b="1" dirty="0" smtClean="0">
                <a:solidFill>
                  <a:srgbClr val="002060"/>
                </a:solidFill>
              </a:rPr>
              <a:t> </a:t>
            </a:r>
            <a:r>
              <a:rPr lang="pl-PL" sz="2400" b="1" dirty="0" err="1" smtClean="0">
                <a:solidFill>
                  <a:srgbClr val="002060"/>
                </a:solidFill>
              </a:rPr>
              <a:t>assumptions</a:t>
            </a:r>
            <a:endParaRPr lang="pl-PL" sz="2400" b="1" dirty="0">
              <a:solidFill>
                <a:srgbClr val="002060"/>
              </a:solidFill>
            </a:endParaRPr>
          </a:p>
        </p:txBody>
      </p:sp>
      <p:cxnSp>
        <p:nvCxnSpPr>
          <p:cNvPr id="5" name="Łącznik prostoliniowy 4"/>
          <p:cNvCxnSpPr/>
          <p:nvPr/>
        </p:nvCxnSpPr>
        <p:spPr>
          <a:xfrm>
            <a:off x="539552" y="764704"/>
            <a:ext cx="8064896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7"/>
          <p:cNvSpPr/>
          <p:nvPr/>
        </p:nvSpPr>
        <p:spPr>
          <a:xfrm>
            <a:off x="467544" y="1052736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200" dirty="0" smtClean="0">
                <a:solidFill>
                  <a:srgbClr val="002060"/>
                </a:solidFill>
              </a:rPr>
              <a:t>We </a:t>
            </a:r>
            <a:r>
              <a:rPr lang="pl-PL" sz="2200" dirty="0" err="1" smtClean="0">
                <a:solidFill>
                  <a:srgbClr val="002060"/>
                </a:solidFill>
              </a:rPr>
              <a:t>asume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two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assets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unverse</a:t>
            </a:r>
            <a:r>
              <a:rPr lang="pl-PL" sz="2200" dirty="0" smtClean="0">
                <a:solidFill>
                  <a:srgbClr val="002060"/>
                </a:solidFill>
              </a:rPr>
              <a:t>: </a:t>
            </a:r>
            <a:r>
              <a:rPr lang="pl-PL" sz="2200" dirty="0" err="1" smtClean="0">
                <a:solidFill>
                  <a:srgbClr val="002060"/>
                </a:solidFill>
              </a:rPr>
              <a:t>social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security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records</a:t>
            </a:r>
            <a:r>
              <a:rPr lang="pl-PL" sz="2200" dirty="0" smtClean="0">
                <a:solidFill>
                  <a:srgbClr val="002060"/>
                </a:solidFill>
              </a:rPr>
              <a:t> (NDC) and </a:t>
            </a:r>
            <a:r>
              <a:rPr lang="pl-PL" sz="2200" dirty="0" err="1" smtClean="0">
                <a:solidFill>
                  <a:srgbClr val="002060"/>
                </a:solidFill>
              </a:rPr>
              <a:t>local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equities</a:t>
            </a:r>
            <a:endParaRPr lang="en-US" sz="2200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200" dirty="0" smtClean="0">
                <a:solidFill>
                  <a:srgbClr val="002060"/>
                </a:solidFill>
              </a:rPr>
              <a:t>We </a:t>
            </a:r>
            <a:r>
              <a:rPr lang="pl-PL" sz="2200" dirty="0" err="1" smtClean="0">
                <a:solidFill>
                  <a:srgbClr val="002060"/>
                </a:solidFill>
              </a:rPr>
              <a:t>assume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nonnegative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porfolio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weights</a:t>
            </a:r>
            <a:r>
              <a:rPr lang="pl-PL" sz="2200" dirty="0" smtClean="0">
                <a:solidFill>
                  <a:srgbClr val="002060"/>
                </a:solidFill>
              </a:rPr>
              <a:t> – no </a:t>
            </a:r>
            <a:r>
              <a:rPr lang="pl-PL" sz="2200" dirty="0" err="1" smtClean="0">
                <a:solidFill>
                  <a:srgbClr val="002060"/>
                </a:solidFill>
              </a:rPr>
              <a:t>other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constraints</a:t>
            </a:r>
            <a:endParaRPr lang="pl-PL" sz="2200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2200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200" dirty="0" smtClean="0">
                <a:solidFill>
                  <a:srgbClr val="002060"/>
                </a:solidFill>
              </a:rPr>
              <a:t>The </a:t>
            </a:r>
            <a:r>
              <a:rPr lang="pl-PL" sz="2200" dirty="0" err="1" smtClean="0">
                <a:solidFill>
                  <a:srgbClr val="002060"/>
                </a:solidFill>
              </a:rPr>
              <a:t>targeted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wealth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is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expressed</a:t>
            </a:r>
            <a:r>
              <a:rPr lang="pl-PL" sz="2200" dirty="0" smtClean="0">
                <a:solidFill>
                  <a:srgbClr val="002060"/>
                </a:solidFill>
              </a:rPr>
              <a:t> in </a:t>
            </a:r>
            <a:r>
              <a:rPr lang="pl-PL" sz="2200" dirty="0" err="1" smtClean="0">
                <a:solidFill>
                  <a:srgbClr val="002060"/>
                </a:solidFill>
              </a:rPr>
              <a:t>terms</a:t>
            </a:r>
            <a:r>
              <a:rPr lang="pl-PL" sz="2200" dirty="0" smtClean="0">
                <a:solidFill>
                  <a:srgbClr val="002060"/>
                </a:solidFill>
              </a:rPr>
              <a:t> of the </a:t>
            </a:r>
            <a:r>
              <a:rPr lang="pl-PL" sz="2200" dirty="0" err="1" smtClean="0">
                <a:solidFill>
                  <a:srgbClr val="002060"/>
                </a:solidFill>
              </a:rPr>
              <a:t>replacement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rate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relative</a:t>
            </a:r>
            <a:r>
              <a:rPr lang="pl-PL" sz="2200" dirty="0" smtClean="0">
                <a:solidFill>
                  <a:srgbClr val="002060"/>
                </a:solidFill>
              </a:rPr>
              <a:t> to the </a:t>
            </a:r>
            <a:r>
              <a:rPr lang="pl-PL" sz="2200" dirty="0" err="1" smtClean="0">
                <a:solidFill>
                  <a:srgbClr val="002060"/>
                </a:solidFill>
              </a:rPr>
              <a:t>last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salary</a:t>
            </a:r>
            <a:r>
              <a:rPr lang="pl-PL" sz="2200" dirty="0">
                <a:solidFill>
                  <a:srgbClr val="002060"/>
                </a:solidFill>
              </a:rPr>
              <a:t> </a:t>
            </a:r>
            <a:r>
              <a:rPr lang="pl-PL" sz="2200" dirty="0" smtClean="0">
                <a:solidFill>
                  <a:srgbClr val="002060"/>
                </a:solidFill>
              </a:rPr>
              <a:t>(40-45%)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l-PL" sz="2200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200" dirty="0" smtClean="0">
                <a:solidFill>
                  <a:srgbClr val="002060"/>
                </a:solidFill>
              </a:rPr>
              <a:t>The </a:t>
            </a:r>
            <a:r>
              <a:rPr lang="pl-PL" sz="2200" dirty="0" err="1" smtClean="0">
                <a:solidFill>
                  <a:srgbClr val="002060"/>
                </a:solidFill>
              </a:rPr>
              <a:t>income</a:t>
            </a:r>
            <a:r>
              <a:rPr lang="pl-PL" sz="2200" dirty="0" smtClean="0">
                <a:solidFill>
                  <a:srgbClr val="002060"/>
                </a:solidFill>
              </a:rPr>
              <a:t> profile </a:t>
            </a:r>
            <a:r>
              <a:rPr lang="pl-PL" sz="2200" dirty="0" err="1" smtClean="0">
                <a:solidFill>
                  <a:srgbClr val="002060"/>
                </a:solidFill>
              </a:rPr>
              <a:t>during</a:t>
            </a:r>
            <a:r>
              <a:rPr lang="pl-PL" sz="2200" dirty="0" smtClean="0">
                <a:solidFill>
                  <a:srgbClr val="002060"/>
                </a:solidFill>
              </a:rPr>
              <a:t> the </a:t>
            </a:r>
            <a:r>
              <a:rPr lang="pl-PL" sz="2200" dirty="0" err="1" smtClean="0">
                <a:solidFill>
                  <a:srgbClr val="002060"/>
                </a:solidFill>
              </a:rPr>
              <a:t>working</a:t>
            </a:r>
            <a:r>
              <a:rPr lang="pl-PL" sz="2200" dirty="0" smtClean="0">
                <a:solidFill>
                  <a:srgbClr val="002060"/>
                </a:solidFill>
              </a:rPr>
              <a:t> life </a:t>
            </a:r>
            <a:r>
              <a:rPr lang="pl-PL" sz="2200" dirty="0" err="1" smtClean="0">
                <a:solidFill>
                  <a:srgbClr val="002060"/>
                </a:solidFill>
              </a:rPr>
              <a:t>has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been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based</a:t>
            </a:r>
            <a:r>
              <a:rPr lang="pl-PL" sz="2200" dirty="0" smtClean="0">
                <a:solidFill>
                  <a:srgbClr val="002060"/>
                </a:solidFill>
              </a:rPr>
              <a:t> on Kolasa (2012) </a:t>
            </a:r>
            <a:r>
              <a:rPr lang="pl-PL" sz="2200" dirty="0" err="1" smtClean="0">
                <a:solidFill>
                  <a:srgbClr val="002060"/>
                </a:solidFill>
              </a:rPr>
              <a:t>estimates</a:t>
            </a:r>
            <a:r>
              <a:rPr lang="pl-PL" sz="2200" dirty="0" smtClean="0">
                <a:solidFill>
                  <a:srgbClr val="002060"/>
                </a:solidFill>
              </a:rPr>
              <a:t>. </a:t>
            </a:r>
            <a:r>
              <a:rPr lang="pl-PL" sz="2200" dirty="0" err="1">
                <a:solidFill>
                  <a:srgbClr val="002060"/>
                </a:solidFill>
              </a:rPr>
              <a:t>W</a:t>
            </a:r>
            <a:r>
              <a:rPr lang="pl-PL" sz="2200" dirty="0" err="1" smtClean="0">
                <a:solidFill>
                  <a:srgbClr val="002060"/>
                </a:solidFill>
              </a:rPr>
              <a:t>orking</a:t>
            </a:r>
            <a:r>
              <a:rPr lang="pl-PL" sz="2200" dirty="0" smtClean="0">
                <a:solidFill>
                  <a:srgbClr val="002060"/>
                </a:solidFill>
              </a:rPr>
              <a:t> life </a:t>
            </a:r>
            <a:r>
              <a:rPr lang="pl-PL" sz="2200" dirty="0" err="1" smtClean="0">
                <a:solidFill>
                  <a:srgbClr val="002060"/>
                </a:solidFill>
              </a:rPr>
              <a:t>durations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is</a:t>
            </a:r>
            <a:r>
              <a:rPr lang="pl-PL" sz="2200" dirty="0" smtClean="0">
                <a:solidFill>
                  <a:srgbClr val="002060"/>
                </a:solidFill>
              </a:rPr>
              <a:t> 35 </a:t>
            </a:r>
            <a:r>
              <a:rPr lang="pl-PL" sz="2200" dirty="0" err="1" smtClean="0">
                <a:solidFill>
                  <a:srgbClr val="002060"/>
                </a:solidFill>
              </a:rPr>
              <a:t>yrs</a:t>
            </a:r>
            <a:r>
              <a:rPr lang="pl-PL" sz="2200" dirty="0" smtClean="0">
                <a:solidFill>
                  <a:srgbClr val="002060"/>
                </a:solidFill>
              </a:rPr>
              <a:t>. </a:t>
            </a:r>
            <a:r>
              <a:rPr lang="pl-PL" sz="2200" dirty="0">
                <a:solidFill>
                  <a:srgbClr val="002060"/>
                </a:solidFill>
              </a:rPr>
              <a:t>a</a:t>
            </a:r>
            <a:r>
              <a:rPr lang="pl-PL" sz="2200" dirty="0" smtClean="0">
                <a:solidFill>
                  <a:srgbClr val="002060"/>
                </a:solidFill>
              </a:rPr>
              <a:t>nd the life </a:t>
            </a:r>
            <a:r>
              <a:rPr lang="pl-PL" sz="2200" dirty="0" err="1" smtClean="0">
                <a:solidFill>
                  <a:srgbClr val="002060"/>
                </a:solidFill>
              </a:rPr>
              <a:t>expetancy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during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retirement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is</a:t>
            </a:r>
            <a:r>
              <a:rPr lang="pl-PL" sz="2200" dirty="0" smtClean="0">
                <a:solidFill>
                  <a:srgbClr val="002060"/>
                </a:solidFill>
              </a:rPr>
              <a:t> 20 </a:t>
            </a:r>
            <a:r>
              <a:rPr lang="pl-PL" sz="2200" dirty="0" err="1" smtClean="0">
                <a:solidFill>
                  <a:srgbClr val="002060"/>
                </a:solidFill>
              </a:rPr>
              <a:t>yrs</a:t>
            </a:r>
            <a:r>
              <a:rPr lang="pl-PL" sz="2200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l-PL" sz="2200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l-PL" sz="2200" dirty="0" smtClean="0">
                <a:solidFill>
                  <a:srgbClr val="002060"/>
                </a:solidFill>
              </a:rPr>
              <a:t>The </a:t>
            </a:r>
            <a:r>
              <a:rPr lang="pl-PL" sz="2200" dirty="0" err="1" smtClean="0">
                <a:solidFill>
                  <a:srgbClr val="002060"/>
                </a:solidFill>
              </a:rPr>
              <a:t>overall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pensions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contribution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is</a:t>
            </a:r>
            <a:r>
              <a:rPr lang="pl-PL" sz="2200" dirty="0" smtClean="0">
                <a:solidFill>
                  <a:srgbClr val="002060"/>
                </a:solidFill>
              </a:rPr>
              <a:t> 19,52% of the </a:t>
            </a:r>
            <a:r>
              <a:rPr lang="pl-PL" sz="2200" dirty="0" err="1" smtClean="0">
                <a:solidFill>
                  <a:srgbClr val="002060"/>
                </a:solidFill>
              </a:rPr>
              <a:t>gross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salary</a:t>
            </a:r>
            <a:r>
              <a:rPr lang="pl-PL" sz="2200" dirty="0">
                <a:solidFill>
                  <a:srgbClr val="002060"/>
                </a:solidFill>
              </a:rPr>
              <a:t> </a:t>
            </a:r>
            <a:r>
              <a:rPr lang="pl-PL" sz="2200" dirty="0" smtClean="0">
                <a:solidFill>
                  <a:srgbClr val="002060"/>
                </a:solidFill>
              </a:rPr>
              <a:t>and </a:t>
            </a:r>
            <a:r>
              <a:rPr lang="pl-PL" sz="2200" dirty="0" err="1" smtClean="0">
                <a:solidFill>
                  <a:srgbClr val="002060"/>
                </a:solidFill>
              </a:rPr>
              <a:t>is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paid</a:t>
            </a:r>
            <a:r>
              <a:rPr lang="pl-PL" sz="2200" dirty="0" smtClean="0">
                <a:solidFill>
                  <a:srgbClr val="002060"/>
                </a:solidFill>
              </a:rPr>
              <a:t> </a:t>
            </a:r>
            <a:r>
              <a:rPr lang="pl-PL" sz="2200" dirty="0" err="1" smtClean="0">
                <a:solidFill>
                  <a:srgbClr val="002060"/>
                </a:solidFill>
              </a:rPr>
              <a:t>once</a:t>
            </a:r>
            <a:r>
              <a:rPr lang="pl-PL" sz="2200" dirty="0" smtClean="0">
                <a:solidFill>
                  <a:srgbClr val="002060"/>
                </a:solidFill>
              </a:rPr>
              <a:t> a </a:t>
            </a:r>
            <a:r>
              <a:rPr lang="pl-PL" sz="2200" dirty="0" err="1" smtClean="0">
                <a:solidFill>
                  <a:srgbClr val="002060"/>
                </a:solidFill>
              </a:rPr>
              <a:t>year</a:t>
            </a:r>
            <a:r>
              <a:rPr lang="pl-PL" sz="2200" dirty="0" smtClean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586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467544" y="1061735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6165304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i="1" dirty="0">
                <a:solidFill>
                  <a:srgbClr val="002060"/>
                </a:solidFill>
              </a:rPr>
              <a:t>How useful is life-cycle approach for pension assets management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332656"/>
            <a:ext cx="8676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</a:rPr>
              <a:t>2. The model – </a:t>
            </a:r>
            <a:r>
              <a:rPr lang="pl-PL" sz="2400" b="1" dirty="0" err="1" smtClean="0">
                <a:solidFill>
                  <a:srgbClr val="002060"/>
                </a:solidFill>
              </a:rPr>
              <a:t>assumptions</a:t>
            </a:r>
            <a:r>
              <a:rPr lang="pl-PL" sz="2400" b="1" dirty="0" smtClean="0">
                <a:solidFill>
                  <a:srgbClr val="002060"/>
                </a:solidFill>
              </a:rPr>
              <a:t> on </a:t>
            </a:r>
            <a:r>
              <a:rPr lang="pl-PL" sz="2400" b="1" dirty="0" err="1" smtClean="0">
                <a:solidFill>
                  <a:srgbClr val="002060"/>
                </a:solidFill>
              </a:rPr>
              <a:t>soc</a:t>
            </a:r>
            <a:r>
              <a:rPr lang="pl-PL" sz="2400" b="1" dirty="0" smtClean="0">
                <a:solidFill>
                  <a:srgbClr val="002060"/>
                </a:solidFill>
              </a:rPr>
              <a:t>. </a:t>
            </a:r>
            <a:r>
              <a:rPr lang="pl-PL" sz="2400" b="1" dirty="0" err="1" smtClean="0">
                <a:solidFill>
                  <a:srgbClr val="002060"/>
                </a:solidFill>
              </a:rPr>
              <a:t>security</a:t>
            </a:r>
            <a:r>
              <a:rPr lang="pl-PL" sz="2400" b="1" dirty="0" smtClean="0">
                <a:solidFill>
                  <a:srgbClr val="002060"/>
                </a:solidFill>
              </a:rPr>
              <a:t>  and equity </a:t>
            </a:r>
            <a:r>
              <a:rPr lang="pl-PL" sz="2400" b="1" dirty="0" err="1" smtClean="0">
                <a:solidFill>
                  <a:srgbClr val="002060"/>
                </a:solidFill>
              </a:rPr>
              <a:t>returns</a:t>
            </a:r>
            <a:endParaRPr lang="pl-PL" sz="2400" b="1" dirty="0">
              <a:solidFill>
                <a:srgbClr val="002060"/>
              </a:solidFill>
            </a:endParaRPr>
          </a:p>
        </p:txBody>
      </p:sp>
      <p:cxnSp>
        <p:nvCxnSpPr>
          <p:cNvPr id="5" name="Łącznik prostoliniowy 4"/>
          <p:cNvCxnSpPr/>
          <p:nvPr/>
        </p:nvCxnSpPr>
        <p:spPr>
          <a:xfrm>
            <a:off x="539552" y="764704"/>
            <a:ext cx="8064896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7"/>
          <p:cNvSpPr/>
          <p:nvPr/>
        </p:nvSpPr>
        <p:spPr>
          <a:xfrm>
            <a:off x="467544" y="1052736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</a:rPr>
              <a:t>The forecasted returns consist of deterministic (trend) and stochastic (volatility) component </a:t>
            </a:r>
            <a:r>
              <a:rPr lang="en-GB" sz="2400" dirty="0" smtClean="0">
                <a:solidFill>
                  <a:srgbClr val="002060"/>
                </a:solidFill>
              </a:rPr>
              <a:t>;</a:t>
            </a:r>
            <a:endParaRPr lang="pl-PL" sz="2400" dirty="0" smtClean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pl-PL" sz="1200" dirty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</a:rPr>
              <a:t>The returns on </a:t>
            </a:r>
            <a:r>
              <a:rPr lang="pl-PL" sz="2400" dirty="0" err="1" smtClean="0">
                <a:solidFill>
                  <a:srgbClr val="002060"/>
                </a:solidFill>
              </a:rPr>
              <a:t>social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security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en-GB" sz="2400" dirty="0">
                <a:solidFill>
                  <a:srgbClr val="002060"/>
                </a:solidFill>
              </a:rPr>
              <a:t>records guarantee that </a:t>
            </a:r>
            <a:r>
              <a:rPr lang="pl-PL" sz="2400" dirty="0" err="1" smtClean="0">
                <a:solidFill>
                  <a:srgbClr val="002060"/>
                </a:solidFill>
              </a:rPr>
              <a:t>social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security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en-GB" sz="2400" dirty="0">
                <a:solidFill>
                  <a:srgbClr val="002060"/>
                </a:solidFill>
              </a:rPr>
              <a:t>is actuarially balanced. Therefore our rate of return in every period is equal to the real wage bill growth in the economy</a:t>
            </a:r>
            <a:r>
              <a:rPr lang="en-GB" sz="2400" dirty="0" smtClean="0">
                <a:solidFill>
                  <a:srgbClr val="002060"/>
                </a:solidFill>
              </a:rPr>
              <a:t>;</a:t>
            </a:r>
            <a:endParaRPr lang="pl-PL" sz="2400" dirty="0" smtClean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pl-PL" sz="1200" dirty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</a:rPr>
              <a:t>We estimate the trend of a real wage bill growth as a product of the forecasted labour productivity growth and employment for Poland for the years 2015-2060 (European </a:t>
            </a:r>
            <a:r>
              <a:rPr lang="en-GB" sz="2400" dirty="0" err="1">
                <a:solidFill>
                  <a:srgbClr val="002060"/>
                </a:solidFill>
              </a:rPr>
              <a:t>Comission</a:t>
            </a:r>
            <a:r>
              <a:rPr lang="en-GB" sz="2400" dirty="0">
                <a:solidFill>
                  <a:srgbClr val="002060"/>
                </a:solidFill>
              </a:rPr>
              <a:t>, 2015</a:t>
            </a:r>
            <a:r>
              <a:rPr lang="en-GB" sz="2400" dirty="0" smtClean="0">
                <a:solidFill>
                  <a:srgbClr val="002060"/>
                </a:solidFill>
              </a:rPr>
              <a:t>);</a:t>
            </a:r>
            <a:endParaRPr lang="pl-PL" sz="2400" dirty="0" smtClean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pl-PL" sz="1200" dirty="0" smtClean="0">
              <a:solidFill>
                <a:srgbClr val="002060"/>
              </a:solidFill>
            </a:endParaRPr>
          </a:p>
          <a:p>
            <a:pPr lvl="0"/>
            <a:endParaRPr lang="pl-PL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54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467544" y="1061735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6165304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i="1" dirty="0">
                <a:solidFill>
                  <a:srgbClr val="002060"/>
                </a:solidFill>
              </a:rPr>
              <a:t>How useful is life-cycle approach for pension assets management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332656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</a:rPr>
              <a:t>3. </a:t>
            </a:r>
            <a:r>
              <a:rPr lang="pl-PL" sz="2400" b="1" dirty="0">
                <a:solidFill>
                  <a:srgbClr val="002060"/>
                </a:solidFill>
              </a:rPr>
              <a:t>The model – </a:t>
            </a:r>
            <a:r>
              <a:rPr lang="pl-PL" sz="2400" b="1" dirty="0" err="1">
                <a:solidFill>
                  <a:srgbClr val="002060"/>
                </a:solidFill>
              </a:rPr>
              <a:t>assumptions</a:t>
            </a:r>
            <a:r>
              <a:rPr lang="pl-PL" sz="2400" b="1" dirty="0">
                <a:solidFill>
                  <a:srgbClr val="002060"/>
                </a:solidFill>
              </a:rPr>
              <a:t> on </a:t>
            </a:r>
            <a:r>
              <a:rPr lang="pl-PL" sz="2400" b="1" dirty="0" err="1">
                <a:solidFill>
                  <a:srgbClr val="002060"/>
                </a:solidFill>
              </a:rPr>
              <a:t>soc</a:t>
            </a:r>
            <a:r>
              <a:rPr lang="pl-PL" sz="2400" b="1" dirty="0">
                <a:solidFill>
                  <a:srgbClr val="002060"/>
                </a:solidFill>
              </a:rPr>
              <a:t>. </a:t>
            </a:r>
            <a:r>
              <a:rPr lang="pl-PL" sz="2400" b="1" dirty="0" err="1">
                <a:solidFill>
                  <a:srgbClr val="002060"/>
                </a:solidFill>
              </a:rPr>
              <a:t>security</a:t>
            </a:r>
            <a:r>
              <a:rPr lang="pl-PL" sz="2400" b="1" dirty="0">
                <a:solidFill>
                  <a:srgbClr val="002060"/>
                </a:solidFill>
              </a:rPr>
              <a:t> </a:t>
            </a:r>
            <a:r>
              <a:rPr lang="pl-PL" sz="2400" b="1" dirty="0" smtClean="0">
                <a:solidFill>
                  <a:srgbClr val="002060"/>
                </a:solidFill>
              </a:rPr>
              <a:t>and </a:t>
            </a:r>
            <a:r>
              <a:rPr lang="pl-PL" sz="2400" b="1" dirty="0">
                <a:solidFill>
                  <a:srgbClr val="002060"/>
                </a:solidFill>
              </a:rPr>
              <a:t>equity </a:t>
            </a:r>
            <a:r>
              <a:rPr lang="pl-PL" sz="2400" b="1" dirty="0" err="1">
                <a:solidFill>
                  <a:srgbClr val="002060"/>
                </a:solidFill>
              </a:rPr>
              <a:t>returns</a:t>
            </a:r>
            <a:endParaRPr lang="pl-PL" sz="2400" b="1" dirty="0">
              <a:solidFill>
                <a:srgbClr val="002060"/>
              </a:solidFill>
            </a:endParaRPr>
          </a:p>
        </p:txBody>
      </p:sp>
      <p:cxnSp>
        <p:nvCxnSpPr>
          <p:cNvPr id="5" name="Łącznik prostoliniowy 4"/>
          <p:cNvCxnSpPr/>
          <p:nvPr/>
        </p:nvCxnSpPr>
        <p:spPr>
          <a:xfrm>
            <a:off x="539552" y="764704"/>
            <a:ext cx="8064896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7"/>
          <p:cNvSpPr/>
          <p:nvPr/>
        </p:nvSpPr>
        <p:spPr>
          <a:xfrm>
            <a:off x="467544" y="1052736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endParaRPr lang="pl-PL" sz="12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</a:rPr>
              <a:t>The volatility component</a:t>
            </a:r>
            <a:r>
              <a:rPr lang="pl-PL" sz="2400" dirty="0">
                <a:solidFill>
                  <a:srgbClr val="002060"/>
                </a:solidFill>
              </a:rPr>
              <a:t> of </a:t>
            </a:r>
            <a:r>
              <a:rPr lang="pl-PL" sz="2400" dirty="0" err="1">
                <a:solidFill>
                  <a:srgbClr val="002060"/>
                </a:solidFill>
              </a:rPr>
              <a:t>social</a:t>
            </a:r>
            <a:r>
              <a:rPr lang="pl-PL" sz="2400" dirty="0">
                <a:solidFill>
                  <a:srgbClr val="002060"/>
                </a:solidFill>
              </a:rPr>
              <a:t> </a:t>
            </a:r>
            <a:r>
              <a:rPr lang="pl-PL" sz="2400" dirty="0" err="1">
                <a:solidFill>
                  <a:srgbClr val="002060"/>
                </a:solidFill>
              </a:rPr>
              <a:t>security</a:t>
            </a:r>
            <a:r>
              <a:rPr lang="en-GB" sz="2400" dirty="0">
                <a:solidFill>
                  <a:srgbClr val="002060"/>
                </a:solidFill>
              </a:rPr>
              <a:t> is based on historical volatility of Polish GDP growth rate for the years 1995-2015</a:t>
            </a:r>
            <a:r>
              <a:rPr lang="en-GB" sz="2400" dirty="0" smtClean="0">
                <a:solidFill>
                  <a:srgbClr val="002060"/>
                </a:solidFill>
              </a:rPr>
              <a:t>;</a:t>
            </a:r>
            <a:endParaRPr lang="pl-PL" sz="2400" dirty="0" smtClean="0">
              <a:solidFill>
                <a:srgbClr val="002060"/>
              </a:solidFill>
            </a:endParaRPr>
          </a:p>
          <a:p>
            <a:endParaRPr lang="pl-PL" sz="2400" dirty="0" smtClean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002060"/>
                </a:solidFill>
              </a:rPr>
              <a:t>The </a:t>
            </a:r>
            <a:r>
              <a:rPr lang="en-GB" sz="2400" dirty="0">
                <a:solidFill>
                  <a:srgbClr val="002060"/>
                </a:solidFill>
              </a:rPr>
              <a:t>interdependence between the volatility component of ZUS returns and the volatility component of equity returns has been based on the estimates provided by (</a:t>
            </a:r>
            <a:r>
              <a:rPr lang="en-GB" sz="2400" dirty="0" err="1">
                <a:solidFill>
                  <a:srgbClr val="002060"/>
                </a:solidFill>
              </a:rPr>
              <a:t>Żuk</a:t>
            </a:r>
            <a:r>
              <a:rPr lang="en-GB" sz="2400" dirty="0">
                <a:solidFill>
                  <a:srgbClr val="002060"/>
                </a:solidFill>
              </a:rPr>
              <a:t> P. , 2013</a:t>
            </a:r>
            <a:r>
              <a:rPr lang="en-GB" sz="2400" dirty="0" smtClean="0">
                <a:solidFill>
                  <a:srgbClr val="002060"/>
                </a:solidFill>
              </a:rPr>
              <a:t>).</a:t>
            </a:r>
            <a:endParaRPr lang="pl-PL" sz="2400" dirty="0" smtClean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pl-PL" sz="2400" dirty="0">
              <a:solidFill>
                <a:srgbClr val="00206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pl-PL" sz="2400" dirty="0" smtClean="0">
                <a:solidFill>
                  <a:srgbClr val="002060"/>
                </a:solidFill>
              </a:rPr>
              <a:t>The trend component of equity </a:t>
            </a:r>
            <a:r>
              <a:rPr lang="pl-PL" sz="2400" dirty="0" err="1" smtClean="0">
                <a:solidFill>
                  <a:srgbClr val="002060"/>
                </a:solidFill>
              </a:rPr>
              <a:t>returns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is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equal</a:t>
            </a:r>
            <a:r>
              <a:rPr lang="pl-PL" sz="2400" dirty="0" smtClean="0">
                <a:solidFill>
                  <a:srgbClr val="002060"/>
                </a:solidFill>
              </a:rPr>
              <a:t> to </a:t>
            </a:r>
            <a:r>
              <a:rPr lang="pl-PL" sz="2400" dirty="0" err="1" smtClean="0">
                <a:solidFill>
                  <a:srgbClr val="002060"/>
                </a:solidFill>
              </a:rPr>
              <a:t>social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security</a:t>
            </a:r>
            <a:r>
              <a:rPr lang="pl-PL" sz="2400" dirty="0" smtClean="0">
                <a:solidFill>
                  <a:srgbClr val="002060"/>
                </a:solidFill>
              </a:rPr>
              <a:t> trend + </a:t>
            </a:r>
            <a:r>
              <a:rPr lang="pl-PL" sz="2400" dirty="0" err="1" smtClean="0">
                <a:solidFill>
                  <a:srgbClr val="002060"/>
                </a:solidFill>
              </a:rPr>
              <a:t>risk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premium</a:t>
            </a:r>
            <a:r>
              <a:rPr lang="pl-PL" sz="2400" dirty="0" smtClean="0">
                <a:solidFill>
                  <a:srgbClr val="002060"/>
                </a:solidFill>
              </a:rPr>
              <a:t> (3%)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pl-PL" sz="24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400" dirty="0">
                <a:solidFill>
                  <a:srgbClr val="002060"/>
                </a:solidFill>
              </a:rPr>
              <a:t>The </a:t>
            </a:r>
            <a:r>
              <a:rPr lang="pl-PL" sz="2400" dirty="0" err="1" smtClean="0">
                <a:solidFill>
                  <a:srgbClr val="002060"/>
                </a:solidFill>
              </a:rPr>
              <a:t>volatility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>
                <a:solidFill>
                  <a:srgbClr val="002060"/>
                </a:solidFill>
              </a:rPr>
              <a:t>component of equity </a:t>
            </a:r>
            <a:r>
              <a:rPr lang="pl-PL" sz="2400" dirty="0" err="1">
                <a:solidFill>
                  <a:srgbClr val="002060"/>
                </a:solidFill>
              </a:rPr>
              <a:t>returns</a:t>
            </a:r>
            <a:r>
              <a:rPr lang="pl-PL" sz="2400" dirty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based</a:t>
            </a:r>
            <a:r>
              <a:rPr lang="pl-PL" sz="2400" dirty="0" smtClean="0">
                <a:solidFill>
                  <a:srgbClr val="002060"/>
                </a:solidFill>
              </a:rPr>
              <a:t> on </a:t>
            </a:r>
            <a:r>
              <a:rPr lang="pl-PL" sz="2400" dirty="0" err="1" smtClean="0">
                <a:solidFill>
                  <a:srgbClr val="002060"/>
                </a:solidFill>
              </a:rPr>
              <a:t>historical</a:t>
            </a:r>
            <a:r>
              <a:rPr lang="pl-PL" sz="2400" dirty="0" smtClean="0">
                <a:solidFill>
                  <a:srgbClr val="002060"/>
                </a:solidFill>
              </a:rPr>
              <a:t> </a:t>
            </a:r>
            <a:r>
              <a:rPr lang="pl-PL" sz="2400" dirty="0" err="1" smtClean="0">
                <a:solidFill>
                  <a:srgbClr val="002060"/>
                </a:solidFill>
              </a:rPr>
              <a:t>volatility</a:t>
            </a:r>
            <a:r>
              <a:rPr lang="pl-PL" sz="2400" dirty="0" smtClean="0">
                <a:solidFill>
                  <a:srgbClr val="002060"/>
                </a:solidFill>
              </a:rPr>
              <a:t> of </a:t>
            </a:r>
            <a:r>
              <a:rPr lang="pl-PL" sz="2400" dirty="0" err="1" smtClean="0">
                <a:solidFill>
                  <a:srgbClr val="002060"/>
                </a:solidFill>
              </a:rPr>
              <a:t>Polish</a:t>
            </a:r>
            <a:r>
              <a:rPr lang="pl-PL" sz="2400" dirty="0" smtClean="0">
                <a:solidFill>
                  <a:srgbClr val="002060"/>
                </a:solidFill>
              </a:rPr>
              <a:t> market</a:t>
            </a:r>
            <a:endParaRPr lang="pl-PL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94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467544" y="1061735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6165304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i="1" dirty="0">
                <a:solidFill>
                  <a:srgbClr val="002060"/>
                </a:solidFill>
              </a:rPr>
              <a:t>How useful is life-cycle approach for pension assets management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7544" y="332656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002060"/>
                </a:solidFill>
              </a:rPr>
              <a:t>2. The model – </a:t>
            </a:r>
            <a:r>
              <a:rPr lang="pl-PL" sz="2400" b="1" dirty="0" err="1">
                <a:solidFill>
                  <a:srgbClr val="002060"/>
                </a:solidFill>
              </a:rPr>
              <a:t>assumptions</a:t>
            </a:r>
            <a:r>
              <a:rPr lang="pl-PL" sz="2400" b="1" dirty="0">
                <a:solidFill>
                  <a:srgbClr val="002060"/>
                </a:solidFill>
              </a:rPr>
              <a:t> on </a:t>
            </a:r>
            <a:r>
              <a:rPr lang="pl-PL" sz="2400" b="1" dirty="0" err="1">
                <a:solidFill>
                  <a:srgbClr val="002060"/>
                </a:solidFill>
              </a:rPr>
              <a:t>soc</a:t>
            </a:r>
            <a:r>
              <a:rPr lang="pl-PL" sz="2400" b="1" dirty="0">
                <a:solidFill>
                  <a:srgbClr val="002060"/>
                </a:solidFill>
              </a:rPr>
              <a:t>. </a:t>
            </a:r>
            <a:r>
              <a:rPr lang="pl-PL" sz="2400" b="1" dirty="0" err="1">
                <a:solidFill>
                  <a:srgbClr val="002060"/>
                </a:solidFill>
              </a:rPr>
              <a:t>security</a:t>
            </a:r>
            <a:r>
              <a:rPr lang="pl-PL" sz="2400" b="1" dirty="0">
                <a:solidFill>
                  <a:srgbClr val="002060"/>
                </a:solidFill>
              </a:rPr>
              <a:t>  and equity </a:t>
            </a:r>
            <a:r>
              <a:rPr lang="pl-PL" sz="2400" b="1" dirty="0" err="1">
                <a:solidFill>
                  <a:srgbClr val="002060"/>
                </a:solidFill>
              </a:rPr>
              <a:t>returns</a:t>
            </a:r>
            <a:endParaRPr lang="pl-PL" sz="2400" b="1" dirty="0">
              <a:solidFill>
                <a:srgbClr val="002060"/>
              </a:solidFill>
            </a:endParaRPr>
          </a:p>
        </p:txBody>
      </p:sp>
      <p:cxnSp>
        <p:nvCxnSpPr>
          <p:cNvPr id="5" name="Łącznik prostoliniowy 4"/>
          <p:cNvCxnSpPr/>
          <p:nvPr/>
        </p:nvCxnSpPr>
        <p:spPr>
          <a:xfrm>
            <a:off x="539552" y="764704"/>
            <a:ext cx="8064896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Prostokąt 6"/>
              <p:cNvSpPr/>
              <p:nvPr/>
            </p:nvSpPr>
            <p:spPr>
              <a:xfrm>
                <a:off x="467544" y="1052736"/>
                <a:ext cx="8064896" cy="55165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l-PL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𝑅</m:t>
                        </m:r>
                      </m:e>
                      <m:sub>
                        <m:sSub>
                          <m:sSubPr>
                            <m:ctrlP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𝑍𝑈𝑆</m:t>
                            </m:r>
                          </m:e>
                          <m:sub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l-PL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𝑟</m:t>
                        </m:r>
                      </m:e>
                      <m:sub>
                        <m:sSub>
                          <m:sSubPr>
                            <m:ctrlP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𝑍𝑈𝑆</m:t>
                            </m:r>
                          </m:e>
                          <m:sub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pl-PL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𝜖</m:t>
                        </m:r>
                      </m:e>
                      <m:sub>
                        <m:sSub>
                          <m:sSubPr>
                            <m:ctrlP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𝑍𝑈𝑆</m:t>
                            </m:r>
                          </m:e>
                          <m:sub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</m:oMath>
                </a14:m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smtClean="0">
                    <a:solidFill>
                      <a:srgbClr val="002060"/>
                    </a:solidFill>
                  </a:rPr>
                  <a:t>(1)</a:t>
                </a:r>
                <a:endParaRPr lang="pl-PL" sz="2400" dirty="0">
                  <a:solidFill>
                    <a:srgbClr val="00206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l-PL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𝑅</m:t>
                        </m:r>
                      </m:e>
                      <m:sub>
                        <m:sSub>
                          <m:sSubPr>
                            <m:ctrlP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𝐸𝑄𝑈𝐼𝑇𝑌</m:t>
                            </m:r>
                          </m:e>
                          <m:sub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l-PL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𝑟</m:t>
                        </m:r>
                      </m:e>
                      <m:sub>
                        <m:sSub>
                          <m:sSubPr>
                            <m:ctrlP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𝐸𝑄𝑈𝐼𝑇𝑌</m:t>
                            </m:r>
                          </m:e>
                          <m:sub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pl-PL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𝜖</m:t>
                        </m:r>
                      </m:e>
                      <m:sub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𝐸𝑄𝑈𝐼𝑇𝑌</m:t>
                        </m:r>
                      </m:sub>
                    </m:sSub>
                  </m:oMath>
                </a14:m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smtClean="0">
                    <a:solidFill>
                      <a:srgbClr val="002060"/>
                    </a:solidFill>
                  </a:rPr>
                  <a:t>(2)</a:t>
                </a:r>
                <a:endParaRPr lang="pl-PL" sz="2400" dirty="0">
                  <a:solidFill>
                    <a:srgbClr val="00206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l-PL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𝑟</m:t>
                        </m:r>
                      </m:e>
                      <m:sub>
                        <m:sSub>
                          <m:sSubPr>
                            <m:ctrlP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𝐸𝑄𝑈𝐼𝑇𝑌</m:t>
                            </m:r>
                          </m:e>
                          <m:sub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l-PL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𝑟</m:t>
                        </m:r>
                      </m:e>
                      <m:sub>
                        <m:sSub>
                          <m:sSubPr>
                            <m:ctrlP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𝑍𝑈𝑆</m:t>
                            </m:r>
                          </m:e>
                          <m:sub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𝑅𝑃</m:t>
                    </m:r>
                  </m:oMath>
                </a14:m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smtClean="0">
                    <a:solidFill>
                      <a:srgbClr val="002060"/>
                    </a:solidFill>
                  </a:rPr>
                  <a:t>(3)</a:t>
                </a:r>
                <a:endParaRPr lang="pl-PL" sz="2400" dirty="0">
                  <a:solidFill>
                    <a:srgbClr val="00206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l-PL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𝜖</m:t>
                        </m:r>
                      </m:e>
                      <m:sub>
                        <m:sSub>
                          <m:sSubPr>
                            <m:ctrlP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𝑍𝑈𝑆</m:t>
                            </m:r>
                          </m:e>
                          <m:sub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~</m:t>
                    </m:r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pl-PL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0,</m:t>
                        </m:r>
                        <m:sSub>
                          <m:sSubPr>
                            <m:ctrlP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pl-PL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l-PL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pl-PL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𝑍𝑈𝑆</m:t>
                                </m:r>
                              </m:sub>
                            </m:sSub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𝜈</m:t>
                            </m:r>
                          </m:e>
                          <m:sub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𝑍𝑈𝑆</m:t>
                            </m:r>
                          </m:sub>
                        </m:sSub>
                      </m:e>
                    </m:d>
                  </m:oMath>
                </a14:m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smtClean="0">
                    <a:solidFill>
                      <a:srgbClr val="002060"/>
                    </a:solidFill>
                  </a:rPr>
                  <a:t>(4)</a:t>
                </a:r>
                <a:endParaRPr lang="pl-PL" sz="2400" dirty="0">
                  <a:solidFill>
                    <a:srgbClr val="002060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l-PL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𝜖</m:t>
                        </m:r>
                      </m:e>
                      <m:sub>
                        <m:sSub>
                          <m:sSubPr>
                            <m:ctrlP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𝐸𝑄𝑈𝐼𝑇𝑌</m:t>
                            </m:r>
                          </m:e>
                          <m:sub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~</m:t>
                    </m:r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pl-PL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0,</m:t>
                        </m:r>
                        <m:sSub>
                          <m:sSubPr>
                            <m:ctrlP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pl-PL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l-PL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pl-PL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𝐸𝑄𝑈𝐼𝑇𝑌</m:t>
                                </m:r>
                              </m:sub>
                            </m:sSub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𝜈</m:t>
                            </m:r>
                          </m:e>
                          <m:sub>
                            <m:r>
                              <a:rPr lang="pl-PL" sz="2400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𝐸𝑄𝑈𝐼𝑇𝑌</m:t>
                            </m:r>
                          </m:sub>
                        </m:sSub>
                      </m:e>
                    </m:d>
                  </m:oMath>
                </a14:m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smtClean="0">
                    <a:solidFill>
                      <a:srgbClr val="002060"/>
                    </a:solidFill>
                  </a:rPr>
                  <a:t>(5)</a:t>
                </a:r>
              </a:p>
              <a:p>
                <a:pPr algn="ctr"/>
                <a:endParaRPr lang="pl-PL" sz="2400" dirty="0">
                  <a:solidFill>
                    <a:srgbClr val="002060"/>
                  </a:solidFill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pl-PL" sz="2400" i="1" smtClean="0">
                        <a:solidFill>
                          <a:srgbClr val="002060"/>
                        </a:solidFill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pl-PL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𝜇</m:t>
                        </m:r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𝜎</m:t>
                        </m:r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pl-PL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𝜈</m:t>
                        </m:r>
                      </m:e>
                    </m:d>
                  </m:oMath>
                </a14:m>
                <a:r>
                  <a:rPr lang="pl-PL" sz="2400" dirty="0">
                    <a:solidFill>
                      <a:srgbClr val="002060"/>
                    </a:solidFill>
                  </a:rPr>
                  <a:t> – t-Student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distribution</a:t>
                </a:r>
                <a:r>
                  <a:rPr lang="pl-PL" sz="2400" dirty="0">
                    <a:solidFill>
                      <a:srgbClr val="002060"/>
                    </a:solidFill>
                  </a:rPr>
                  <a:t> with </a:t>
                </a:r>
                <a14:m>
                  <m:oMath xmlns:m="http://schemas.openxmlformats.org/officeDocument/2006/math"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𝜇</m:t>
                    </m:r>
                  </m:oMath>
                </a14:m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mean</a:t>
                </a:r>
                <a:r>
                  <a:rPr lang="pl-PL" sz="2400" dirty="0">
                    <a:solidFill>
                      <a:srgbClr val="002060"/>
                    </a:solidFill>
                  </a:rPr>
                  <a:t> , </a:t>
                </a:r>
                <a14:m>
                  <m:oMath xmlns:m="http://schemas.openxmlformats.org/officeDocument/2006/math"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𝜎</m:t>
                    </m:r>
                  </m:oMath>
                </a14:m>
                <a:r>
                  <a:rPr lang="pl-PL" sz="2400" dirty="0">
                    <a:solidFill>
                      <a:srgbClr val="002060"/>
                    </a:solidFill>
                  </a:rPr>
                  <a:t> standard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deviation</a:t>
                </a:r>
                <a:r>
                  <a:rPr lang="pl-PL" sz="2400" dirty="0">
                    <a:solidFill>
                      <a:srgbClr val="00206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𝜈</m:t>
                    </m:r>
                  </m:oMath>
                </a14:m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degrees</a:t>
                </a:r>
                <a:r>
                  <a:rPr lang="pl-PL" sz="2400" dirty="0">
                    <a:solidFill>
                      <a:srgbClr val="002060"/>
                    </a:solidFill>
                  </a:rPr>
                  <a:t> of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freedom</a:t>
                </a:r>
                <a:r>
                  <a:rPr lang="pl-PL" sz="2400" dirty="0" smtClean="0">
                    <a:solidFill>
                      <a:srgbClr val="002060"/>
                    </a:solidFill>
                  </a:rPr>
                  <a:t>.</a:t>
                </a:r>
              </a:p>
              <a:p>
                <a:pPr algn="just"/>
                <a:endParaRPr lang="pl-PL" sz="1200" dirty="0">
                  <a:solidFill>
                    <a:srgbClr val="002060"/>
                  </a:solidFill>
                </a:endParaRPr>
              </a:p>
              <a:p>
                <a:pPr algn="just"/>
                <a:r>
                  <a:rPr lang="pl-PL" sz="2400" dirty="0" err="1" smtClean="0">
                    <a:solidFill>
                      <a:srgbClr val="002060"/>
                    </a:solidFill>
                  </a:rPr>
                  <a:t>Pseudoobservations</a:t>
                </a:r>
                <a:r>
                  <a:rPr lang="pl-PL" sz="2400" dirty="0" smtClean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>
                    <a:solidFill>
                      <a:srgbClr val="002060"/>
                    </a:solidFill>
                  </a:rPr>
                  <a:t>from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both</a:t>
                </a:r>
                <a:r>
                  <a:rPr lang="pl-PL" sz="2400" dirty="0">
                    <a:solidFill>
                      <a:srgbClr val="002060"/>
                    </a:solidFill>
                  </a:rPr>
                  <a:t> T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distributions</a:t>
                </a:r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are</a:t>
                </a:r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generated</a:t>
                </a:r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using</a:t>
                </a:r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estimated</a:t>
                </a:r>
                <a:r>
                  <a:rPr lang="pl-PL" sz="2400" dirty="0">
                    <a:solidFill>
                      <a:srgbClr val="002060"/>
                    </a:solidFill>
                  </a:rPr>
                  <a:t> t-Student copula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functions</a:t>
                </a:r>
                <a:r>
                  <a:rPr lang="pl-PL" sz="2400" dirty="0">
                    <a:solidFill>
                      <a:srgbClr val="002060"/>
                    </a:solidFill>
                  </a:rPr>
                  <a:t> with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parameter</a:t>
                </a:r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𝜃</m:t>
                    </m:r>
                    <m:r>
                      <a:rPr lang="pl-PL" sz="2400" i="1">
                        <a:solidFill>
                          <a:srgbClr val="002060"/>
                        </a:solidFill>
                        <a:latin typeface="Cambria Math"/>
                      </a:rPr>
                      <m:t>=0.3</m:t>
                    </m:r>
                  </m:oMath>
                </a14:m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which</a:t>
                </a:r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is</a:t>
                </a:r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consistent</a:t>
                </a:r>
                <a:r>
                  <a:rPr lang="pl-PL" sz="2400" dirty="0">
                    <a:solidFill>
                      <a:srgbClr val="002060"/>
                    </a:solidFill>
                  </a:rPr>
                  <a:t> with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estimates</a:t>
                </a:r>
                <a:r>
                  <a:rPr lang="pl-PL" sz="2400" dirty="0">
                    <a:solidFill>
                      <a:srgbClr val="002060"/>
                    </a:solidFill>
                  </a:rPr>
                  <a:t> </a:t>
                </a:r>
                <a:r>
                  <a:rPr lang="pl-PL" sz="2400" dirty="0" err="1">
                    <a:solidFill>
                      <a:srgbClr val="002060"/>
                    </a:solidFill>
                  </a:rPr>
                  <a:t>provided</a:t>
                </a:r>
                <a:r>
                  <a:rPr lang="pl-PL" sz="2400" dirty="0">
                    <a:solidFill>
                      <a:srgbClr val="002060"/>
                    </a:solidFill>
                  </a:rPr>
                  <a:t> by </a:t>
                </a:r>
                <a:r>
                  <a:rPr lang="en-GB" sz="2400" dirty="0">
                    <a:solidFill>
                      <a:srgbClr val="002060"/>
                    </a:solidFill>
                  </a:rPr>
                  <a:t>(</a:t>
                </a:r>
                <a:r>
                  <a:rPr lang="en-GB" sz="2400" dirty="0" err="1">
                    <a:solidFill>
                      <a:srgbClr val="002060"/>
                    </a:solidFill>
                  </a:rPr>
                  <a:t>Żuk</a:t>
                </a:r>
                <a:r>
                  <a:rPr lang="en-GB" sz="2400" dirty="0">
                    <a:solidFill>
                      <a:srgbClr val="002060"/>
                    </a:solidFill>
                  </a:rPr>
                  <a:t> P. , 2013)</a:t>
                </a:r>
                <a:r>
                  <a:rPr lang="pl-PL" sz="2400" dirty="0">
                    <a:solidFill>
                      <a:srgbClr val="002060"/>
                    </a:solidFill>
                  </a:rPr>
                  <a:t>.</a:t>
                </a:r>
              </a:p>
              <a:p>
                <a:pPr algn="ctr"/>
                <a:endParaRPr lang="pl-PL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Prostoką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052736"/>
                <a:ext cx="8064896" cy="5516510"/>
              </a:xfrm>
              <a:prstGeom prst="rect">
                <a:avLst/>
              </a:prstGeom>
              <a:blipFill rotWithShape="1">
                <a:blip r:embed="rId2"/>
                <a:stretch>
                  <a:fillRect l="-1209" t="-773" r="-1134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66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539552" y="6165304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1400" b="1" i="1" dirty="0">
                <a:solidFill>
                  <a:srgbClr val="002060"/>
                </a:solidFill>
              </a:rPr>
              <a:t>How useful is life-cycle approach for pension assets management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460917" y="332656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</a:rPr>
              <a:t>4. The </a:t>
            </a:r>
            <a:r>
              <a:rPr lang="pl-PL" sz="2400" b="1" dirty="0" err="1" smtClean="0">
                <a:solidFill>
                  <a:srgbClr val="002060"/>
                </a:solidFill>
              </a:rPr>
              <a:t>results</a:t>
            </a:r>
            <a:endParaRPr lang="pl-PL" sz="2400" b="1" dirty="0">
              <a:solidFill>
                <a:srgbClr val="002060"/>
              </a:solidFill>
            </a:endParaRPr>
          </a:p>
        </p:txBody>
      </p:sp>
      <p:cxnSp>
        <p:nvCxnSpPr>
          <p:cNvPr id="5" name="Łącznik prostoliniowy 4"/>
          <p:cNvCxnSpPr/>
          <p:nvPr/>
        </p:nvCxnSpPr>
        <p:spPr>
          <a:xfrm>
            <a:off x="539552" y="764704"/>
            <a:ext cx="8064896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62461"/>
              </p:ext>
            </p:extLst>
          </p:nvPr>
        </p:nvGraphicFramePr>
        <p:xfrm>
          <a:off x="539551" y="1340768"/>
          <a:ext cx="798626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547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10923</TotalTime>
  <Words>542</Words>
  <Application>Microsoft Office PowerPoint</Application>
  <PresentationFormat>Pokaz na ekranie (4:3)</PresentationFormat>
  <Paragraphs>77</Paragraphs>
  <Slides>11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Wingdings</vt:lpstr>
      <vt:lpstr>Motyw pakietu Office</vt:lpstr>
      <vt:lpstr>R. Kurach, P. Kuśmierczyk, D. Papla How useful is life-cycle approach for pension assets management?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G. Gallo, C. Torricelli, A. van Soest Individual heterogeneity and pension choices: How to communicate an effective message?</dc:title>
  <dc:creator>RK</dc:creator>
  <cp:lastModifiedBy>RK</cp:lastModifiedBy>
  <cp:revision>87</cp:revision>
  <dcterms:created xsi:type="dcterms:W3CDTF">2016-04-22T10:32:49Z</dcterms:created>
  <dcterms:modified xsi:type="dcterms:W3CDTF">2019-09-20T07:37:38Z</dcterms:modified>
</cp:coreProperties>
</file>