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2" r:id="rId6"/>
    <p:sldId id="263" r:id="rId7"/>
    <p:sldId id="261" r:id="rId8"/>
    <p:sldId id="264" r:id="rId9"/>
    <p:sldId id="269" r:id="rId10"/>
    <p:sldId id="289" r:id="rId11"/>
    <p:sldId id="290" r:id="rId12"/>
    <p:sldId id="291" r:id="rId13"/>
    <p:sldId id="270" r:id="rId14"/>
    <p:sldId id="277" r:id="rId15"/>
    <p:sldId id="274" r:id="rId16"/>
    <p:sldId id="279" r:id="rId17"/>
    <p:sldId id="280" r:id="rId18"/>
    <p:sldId id="272" r:id="rId19"/>
    <p:sldId id="292" r:id="rId20"/>
    <p:sldId id="273" r:id="rId21"/>
    <p:sldId id="282" r:id="rId22"/>
    <p:sldId id="283" r:id="rId23"/>
    <p:sldId id="284" r:id="rId24"/>
    <p:sldId id="285" r:id="rId25"/>
    <p:sldId id="286" r:id="rId26"/>
    <p:sldId id="288" r:id="rId27"/>
    <p:sldId id="265" r:id="rId28"/>
    <p:sldId id="287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44" autoAdjust="0"/>
    <p:restoredTop sz="94660"/>
  </p:normalViewPr>
  <p:slideViewPr>
    <p:cSldViewPr>
      <p:cViewPr>
        <p:scale>
          <a:sx n="75" d="100"/>
          <a:sy n="75" d="100"/>
        </p:scale>
        <p:origin x="-1104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3.6999732672304858E-2"/>
          <c:y val="0.11276163768903989"/>
          <c:w val="0.93830890930300381"/>
          <c:h val="0.87011449276098818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Dynamics of real GDP in Ukraine, %</c:v>
                </c:pt>
              </c:strCache>
            </c:strRef>
          </c:tx>
          <c:dLbls>
            <c:dLbl>
              <c:idx val="3"/>
              <c:layout>
                <c:manualLayout>
                  <c:x val="-3.9351851851851832E-2"/>
                  <c:y val="-2.5575447570332487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</c:dLbls>
          <c:cat>
            <c:numRef>
              <c:f>Лист1!$A$2:$A$29</c:f>
              <c:numCache>
                <c:formatCode>General</c:formatCode>
                <c:ptCount val="28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  <c:pt idx="26">
                  <c:v>2017</c:v>
                </c:pt>
                <c:pt idx="27">
                  <c:v>2018</c:v>
                </c:pt>
              </c:numCache>
            </c:numRef>
          </c:cat>
          <c:val>
            <c:numRef>
              <c:f>Лист1!$B$2:$B$29</c:f>
              <c:numCache>
                <c:formatCode>General</c:formatCode>
                <c:ptCount val="28"/>
                <c:pt idx="0">
                  <c:v>-7.1</c:v>
                </c:pt>
                <c:pt idx="1">
                  <c:v>-36.9</c:v>
                </c:pt>
                <c:pt idx="2">
                  <c:v>-10.4</c:v>
                </c:pt>
                <c:pt idx="3">
                  <c:v>-22.5</c:v>
                </c:pt>
                <c:pt idx="4">
                  <c:v>-28.5</c:v>
                </c:pt>
                <c:pt idx="5">
                  <c:v>-22</c:v>
                </c:pt>
                <c:pt idx="6">
                  <c:v>-8.8000000000000007</c:v>
                </c:pt>
                <c:pt idx="7">
                  <c:v>-6.1</c:v>
                </c:pt>
                <c:pt idx="8">
                  <c:v>0.4</c:v>
                </c:pt>
                <c:pt idx="9">
                  <c:v>14.4</c:v>
                </c:pt>
                <c:pt idx="10">
                  <c:v>20.8</c:v>
                </c:pt>
                <c:pt idx="11">
                  <c:v>5.2</c:v>
                </c:pt>
                <c:pt idx="12">
                  <c:v>9.6</c:v>
                </c:pt>
                <c:pt idx="13">
                  <c:v>12.1</c:v>
                </c:pt>
                <c:pt idx="14">
                  <c:v>2.7</c:v>
                </c:pt>
                <c:pt idx="15">
                  <c:v>7.3</c:v>
                </c:pt>
                <c:pt idx="16">
                  <c:v>7.9</c:v>
                </c:pt>
                <c:pt idx="17" formatCode="dd/mmm">
                  <c:v>2</c:v>
                </c:pt>
                <c:pt idx="18">
                  <c:v>-15</c:v>
                </c:pt>
                <c:pt idx="19">
                  <c:v>4.2</c:v>
                </c:pt>
                <c:pt idx="20">
                  <c:v>5.5</c:v>
                </c:pt>
                <c:pt idx="21">
                  <c:v>0.2</c:v>
                </c:pt>
                <c:pt idx="22">
                  <c:v>0</c:v>
                </c:pt>
                <c:pt idx="23">
                  <c:v>-6.3</c:v>
                </c:pt>
                <c:pt idx="24">
                  <c:v>-10</c:v>
                </c:pt>
                <c:pt idx="25">
                  <c:v>2.2000000000000002</c:v>
                </c:pt>
                <c:pt idx="26">
                  <c:v>2.5</c:v>
                </c:pt>
                <c:pt idx="27">
                  <c:v>3.3</c:v>
                </c:pt>
              </c:numCache>
            </c:numRef>
          </c:val>
        </c:ser>
        <c:dLbls/>
        <c:marker val="1"/>
        <c:axId val="75978240"/>
        <c:axId val="75979776"/>
      </c:lineChart>
      <c:catAx>
        <c:axId val="75978240"/>
        <c:scaling>
          <c:orientation val="minMax"/>
        </c:scaling>
        <c:axPos val="b"/>
        <c:numFmt formatCode="General" sourceLinked="1"/>
        <c:tickLblPos val="nextTo"/>
        <c:crossAx val="75979776"/>
        <c:crosses val="autoZero"/>
        <c:auto val="1"/>
        <c:lblAlgn val="ctr"/>
        <c:lblOffset val="100"/>
      </c:catAx>
      <c:valAx>
        <c:axId val="75979776"/>
        <c:scaling>
          <c:orientation val="minMax"/>
        </c:scaling>
        <c:axPos val="l"/>
        <c:majorGridlines/>
        <c:numFmt formatCode="General" sourceLinked="1"/>
        <c:tickLblPos val="nextTo"/>
        <c:crossAx val="75978240"/>
        <c:crosses val="autoZero"/>
        <c:crossBetween val="between"/>
      </c:valAx>
    </c:plotArea>
    <c:legend>
      <c:legendPos val="b"/>
      <c:layout/>
    </c:legend>
    <c:plotVisOnly val="1"/>
    <c:dispBlanksAs val="gap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Employment in the informal sector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24.8</c:v>
                </c:pt>
                <c:pt idx="1">
                  <c:v>24.9</c:v>
                </c:pt>
                <c:pt idx="2">
                  <c:v>24</c:v>
                </c:pt>
                <c:pt idx="3">
                  <c:v>21.8</c:v>
                </c:pt>
                <c:pt idx="4">
                  <c:v>20.7</c:v>
                </c:pt>
              </c:numCache>
            </c:numRef>
          </c:val>
        </c:ser>
        <c:dLbls/>
        <c:axId val="97780480"/>
        <c:axId val="97782016"/>
      </c:barChart>
      <c:catAx>
        <c:axId val="9778048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aseline="0"/>
            </a:pPr>
            <a:endParaRPr lang="ru-RU"/>
          </a:p>
        </c:txPr>
        <c:crossAx val="97782016"/>
        <c:crosses val="autoZero"/>
        <c:auto val="1"/>
        <c:lblAlgn val="ctr"/>
        <c:lblOffset val="100"/>
      </c:catAx>
      <c:valAx>
        <c:axId val="9778201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10" baseline="0"/>
            </a:pPr>
            <a:endParaRPr lang="ru-RU"/>
          </a:p>
        </c:txPr>
        <c:crossAx val="97780480"/>
        <c:crosses val="autoZero"/>
        <c:crossBetween val="between"/>
      </c:valAx>
    </c:plotArea>
    <c:plotVisOnly val="1"/>
    <c:dispBlanksAs val="gap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6082210351122084"/>
          <c:y val="0"/>
          <c:w val="0.50275515408568672"/>
          <c:h val="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Val val="1"/>
            <c:showCatName val="1"/>
            <c:showLeaderLines val="1"/>
          </c:dLbls>
          <c:cat>
            <c:strRef>
              <c:f>Лист1!$A$2:$A$7</c:f>
              <c:strCache>
                <c:ptCount val="6"/>
                <c:pt idx="0">
                  <c:v>Agriculture</c:v>
                </c:pt>
                <c:pt idx="1">
                  <c:v>industry</c:v>
                </c:pt>
                <c:pt idx="2">
                  <c:v>construction</c:v>
                </c:pt>
                <c:pt idx="3">
                  <c:v>trade and repair</c:v>
                </c:pt>
                <c:pt idx="4">
                  <c:v>transport</c:v>
                </c:pt>
                <c:pt idx="5">
                  <c:v>others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42</c:v>
                </c:pt>
                <c:pt idx="1">
                  <c:v>6.5</c:v>
                </c:pt>
                <c:pt idx="2">
                  <c:v>15.3</c:v>
                </c:pt>
                <c:pt idx="3">
                  <c:v>18.5</c:v>
                </c:pt>
                <c:pt idx="4">
                  <c:v>3.6</c:v>
                </c:pt>
                <c:pt idx="5">
                  <c:v>14.1</c:v>
                </c:pt>
              </c:numCache>
            </c:numRef>
          </c:val>
        </c:ser>
        <c:dLbls/>
        <c:firstSliceAng val="0"/>
      </c:pieChart>
    </c:plotArea>
    <c:legend>
      <c:legendPos val="r"/>
      <c:layout/>
    </c:legend>
    <c:plotVisOnly val="1"/>
    <c:dispBlanksAs val="zero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5.786519944385899E-2"/>
          <c:y val="5.7329560914317575E-2"/>
          <c:w val="0.70154421892713104"/>
          <c:h val="0.85569557109453986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unemployment rate</c:v>
                </c:pt>
              </c:strCache>
            </c:strRef>
          </c:tx>
          <c:marker>
            <c:symbol val="none"/>
          </c:marker>
          <c:dLbls>
            <c:showVal val="1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7.7</c:v>
                </c:pt>
                <c:pt idx="1">
                  <c:v>9.7000000000000011</c:v>
                </c:pt>
                <c:pt idx="2">
                  <c:v>9.5</c:v>
                </c:pt>
                <c:pt idx="3">
                  <c:v>9.7000000000000011</c:v>
                </c:pt>
                <c:pt idx="4">
                  <c:v>9.9</c:v>
                </c:pt>
                <c:pt idx="5">
                  <c:v>9.1</c:v>
                </c:pt>
              </c:numCache>
            </c:numRef>
          </c:val>
        </c:ser>
        <c:dLbls/>
        <c:marker val="1"/>
        <c:axId val="98390400"/>
        <c:axId val="98391936"/>
      </c:lineChart>
      <c:catAx>
        <c:axId val="98390400"/>
        <c:scaling>
          <c:orientation val="minMax"/>
        </c:scaling>
        <c:axPos val="b"/>
        <c:numFmt formatCode="General" sourceLinked="1"/>
        <c:tickLblPos val="nextTo"/>
        <c:crossAx val="98391936"/>
        <c:crosses val="autoZero"/>
        <c:auto val="1"/>
        <c:lblAlgn val="ctr"/>
        <c:lblOffset val="100"/>
      </c:catAx>
      <c:valAx>
        <c:axId val="98391936"/>
        <c:scaling>
          <c:orientation val="minMax"/>
        </c:scaling>
        <c:axPos val="l"/>
        <c:majorGridlines/>
        <c:numFmt formatCode="General" sourceLinked="1"/>
        <c:tickLblPos val="nextTo"/>
        <c:crossAx val="98390400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200" baseline="0"/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Unemployment rate</c:v>
                </c:pt>
              </c:strCache>
            </c:strRef>
          </c:tx>
          <c:dLbls>
            <c:showVal val="1"/>
          </c:dLbls>
          <c:cat>
            <c:strRef>
              <c:f>Лист1!$A$2:$A$34</c:f>
              <c:strCache>
                <c:ptCount val="33"/>
                <c:pt idx="0">
                  <c:v>Ukraine</c:v>
                </c:pt>
                <c:pt idx="1">
                  <c:v>European Union</c:v>
                </c:pt>
                <c:pt idx="2">
                  <c:v>Austria</c:v>
                </c:pt>
                <c:pt idx="3">
                  <c:v>Belgium</c:v>
                </c:pt>
                <c:pt idx="4">
                  <c:v>Bulgaria</c:v>
                </c:pt>
                <c:pt idx="5">
                  <c:v>Greece</c:v>
                </c:pt>
                <c:pt idx="6">
                  <c:v>Denmark</c:v>
                </c:pt>
                <c:pt idx="7">
                  <c:v>Estonia</c:v>
                </c:pt>
                <c:pt idx="8">
                  <c:v>Ireland</c:v>
                </c:pt>
                <c:pt idx="9">
                  <c:v>Spain</c:v>
                </c:pt>
                <c:pt idx="10">
                  <c:v>Italy</c:v>
                </c:pt>
                <c:pt idx="11">
                  <c:v>Cyprus</c:v>
                </c:pt>
                <c:pt idx="12">
                  <c:v>Latvia</c:v>
                </c:pt>
                <c:pt idx="13">
                  <c:v>Lithuania</c:v>
                </c:pt>
                <c:pt idx="14">
                  <c:v>Luxembourg</c:v>
                </c:pt>
                <c:pt idx="15">
                  <c:v>Malta</c:v>
                </c:pt>
                <c:pt idx="16">
                  <c:v>Netherlands</c:v>
                </c:pt>
                <c:pt idx="17">
                  <c:v>Germany</c:v>
                </c:pt>
                <c:pt idx="18">
                  <c:v>Poland</c:v>
                </c:pt>
                <c:pt idx="19">
                  <c:v>Portugal</c:v>
                </c:pt>
                <c:pt idx="20">
                  <c:v>Romania</c:v>
                </c:pt>
                <c:pt idx="21">
                  <c:v>Slovakia</c:v>
                </c:pt>
                <c:pt idx="22">
                  <c:v>Slovenia</c:v>
                </c:pt>
                <c:pt idx="23">
                  <c:v>The United Kingdom</c:v>
                </c:pt>
                <c:pt idx="24">
                  <c:v>Hungary</c:v>
                </c:pt>
                <c:pt idx="25">
                  <c:v>Finland</c:v>
                </c:pt>
                <c:pt idx="26">
                  <c:v>France</c:v>
                </c:pt>
                <c:pt idx="27">
                  <c:v>Croatia</c:v>
                </c:pt>
                <c:pt idx="28">
                  <c:v>Czech Republic</c:v>
                </c:pt>
                <c:pt idx="29">
                  <c:v>Sweden</c:v>
                </c:pt>
                <c:pt idx="30">
                  <c:v>United States</c:v>
                </c:pt>
                <c:pt idx="31">
                  <c:v>China</c:v>
                </c:pt>
                <c:pt idx="32">
                  <c:v>World </c:v>
                </c:pt>
              </c:strCache>
            </c:strRef>
          </c:cat>
          <c:val>
            <c:numRef>
              <c:f>Лист1!$B$2:$B$34</c:f>
              <c:numCache>
                <c:formatCode>General</c:formatCode>
                <c:ptCount val="33"/>
                <c:pt idx="0">
                  <c:v>9.7000000000000011</c:v>
                </c:pt>
                <c:pt idx="1">
                  <c:v>7.6</c:v>
                </c:pt>
                <c:pt idx="2">
                  <c:v>5.5</c:v>
                </c:pt>
                <c:pt idx="3">
                  <c:v>7.1</c:v>
                </c:pt>
                <c:pt idx="4">
                  <c:v>6.2</c:v>
                </c:pt>
                <c:pt idx="5">
                  <c:v>21.5</c:v>
                </c:pt>
                <c:pt idx="6">
                  <c:v>5.7</c:v>
                </c:pt>
                <c:pt idx="7">
                  <c:v>5.8</c:v>
                </c:pt>
                <c:pt idx="8">
                  <c:v>6.7</c:v>
                </c:pt>
                <c:pt idx="9">
                  <c:v>17.2</c:v>
                </c:pt>
                <c:pt idx="10">
                  <c:v>11.2</c:v>
                </c:pt>
                <c:pt idx="11">
                  <c:v>11.1</c:v>
                </c:pt>
                <c:pt idx="12">
                  <c:v>8.7000000000000011</c:v>
                </c:pt>
                <c:pt idx="13">
                  <c:v>7.1</c:v>
                </c:pt>
                <c:pt idx="14">
                  <c:v>5.6</c:v>
                </c:pt>
                <c:pt idx="15">
                  <c:v>4.5999999999999996</c:v>
                </c:pt>
                <c:pt idx="16">
                  <c:v>4.9000000000000004</c:v>
                </c:pt>
                <c:pt idx="17">
                  <c:v>3.8</c:v>
                </c:pt>
                <c:pt idx="18">
                  <c:v>4.9000000000000004</c:v>
                </c:pt>
                <c:pt idx="19">
                  <c:v>9</c:v>
                </c:pt>
                <c:pt idx="20">
                  <c:v>4.9000000000000004</c:v>
                </c:pt>
                <c:pt idx="21">
                  <c:v>8.1</c:v>
                </c:pt>
                <c:pt idx="22">
                  <c:v>6.6</c:v>
                </c:pt>
                <c:pt idx="23">
                  <c:v>4.4000000000000004</c:v>
                </c:pt>
                <c:pt idx="24">
                  <c:v>4.2</c:v>
                </c:pt>
                <c:pt idx="25">
                  <c:v>8.6</c:v>
                </c:pt>
                <c:pt idx="26">
                  <c:v>9.4</c:v>
                </c:pt>
                <c:pt idx="27">
                  <c:v>11.1</c:v>
                </c:pt>
                <c:pt idx="28">
                  <c:v>2.9</c:v>
                </c:pt>
                <c:pt idx="29">
                  <c:v>6.7</c:v>
                </c:pt>
                <c:pt idx="30">
                  <c:v>3.9</c:v>
                </c:pt>
                <c:pt idx="31">
                  <c:v>4.4000000000000004</c:v>
                </c:pt>
                <c:pt idx="32">
                  <c:v>4.95</c:v>
                </c:pt>
              </c:numCache>
            </c:numRef>
          </c:val>
        </c:ser>
        <c:dLbls/>
        <c:axId val="98109312"/>
        <c:axId val="98110848"/>
      </c:barChart>
      <c:catAx>
        <c:axId val="98109312"/>
        <c:scaling>
          <c:orientation val="minMax"/>
        </c:scaling>
        <c:axPos val="l"/>
        <c:tickLblPos val="nextTo"/>
        <c:txPr>
          <a:bodyPr/>
          <a:lstStyle/>
          <a:p>
            <a:pPr>
              <a:defRPr sz="740" baseline="0"/>
            </a:pPr>
            <a:endParaRPr lang="ru-RU"/>
          </a:p>
        </c:txPr>
        <c:crossAx val="98110848"/>
        <c:crosses val="autoZero"/>
        <c:auto val="1"/>
        <c:lblAlgn val="ctr"/>
        <c:lblOffset val="100"/>
      </c:catAx>
      <c:valAx>
        <c:axId val="98110848"/>
        <c:scaling>
          <c:orientation val="minMax"/>
        </c:scaling>
        <c:axPos val="b"/>
        <c:numFmt formatCode="General" sourceLinked="1"/>
        <c:tickLblPos val="nextTo"/>
        <c:crossAx val="9810931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810" baseline="0"/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showVal val="1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698000</c:v>
                </c:pt>
                <c:pt idx="1">
                  <c:v>742600</c:v>
                </c:pt>
              </c:numCache>
            </c:numRef>
          </c:val>
        </c:ser>
        <c:dLbls/>
        <c:axId val="98499968"/>
        <c:axId val="98632832"/>
      </c:barChart>
      <c:catAx>
        <c:axId val="98499968"/>
        <c:scaling>
          <c:orientation val="minMax"/>
        </c:scaling>
        <c:axPos val="b"/>
        <c:numFmt formatCode="General" sourceLinked="1"/>
        <c:tickLblPos val="nextTo"/>
        <c:crossAx val="98632832"/>
        <c:crosses val="autoZero"/>
        <c:auto val="1"/>
        <c:lblAlgn val="ctr"/>
        <c:lblOffset val="100"/>
      </c:catAx>
      <c:valAx>
        <c:axId val="98632832"/>
        <c:scaling>
          <c:orientation val="minMax"/>
        </c:scaling>
        <c:axPos val="l"/>
        <c:majorGridlines/>
        <c:numFmt formatCode="General" sourceLinked="1"/>
        <c:tickLblPos val="nextTo"/>
        <c:crossAx val="98499968"/>
        <c:crosses val="autoZero"/>
        <c:crossBetween val="between"/>
      </c:valAx>
    </c:plotArea>
    <c:plotVisOnly val="1"/>
    <c:dispBlanksAs val="gap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</c:dLbls>
          <c:cat>
            <c:numRef>
              <c:f>Лист1!$A$2:$A$10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2250</c:v>
                </c:pt>
                <c:pt idx="1">
                  <c:v>2648</c:v>
                </c:pt>
                <c:pt idx="2">
                  <c:v>3041</c:v>
                </c:pt>
                <c:pt idx="3">
                  <c:v>3282</c:v>
                </c:pt>
                <c:pt idx="4">
                  <c:v>3480</c:v>
                </c:pt>
                <c:pt idx="5">
                  <c:v>4195</c:v>
                </c:pt>
                <c:pt idx="6">
                  <c:v>5183</c:v>
                </c:pt>
                <c:pt idx="7">
                  <c:v>7104</c:v>
                </c:pt>
                <c:pt idx="8">
                  <c:v>8105</c:v>
                </c:pt>
              </c:numCache>
            </c:numRef>
          </c:val>
        </c:ser>
        <c:dLbls/>
        <c:axId val="98690944"/>
        <c:axId val="98692480"/>
      </c:barChart>
      <c:catAx>
        <c:axId val="9869094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410" baseline="0"/>
            </a:pPr>
            <a:endParaRPr lang="ru-RU"/>
          </a:p>
        </c:txPr>
        <c:crossAx val="98692480"/>
        <c:crosses val="autoZero"/>
        <c:auto val="1"/>
        <c:lblAlgn val="ctr"/>
        <c:lblOffset val="100"/>
      </c:catAx>
      <c:valAx>
        <c:axId val="98692480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sz="1410" baseline="0"/>
            </a:pPr>
            <a:endParaRPr lang="ru-RU"/>
          </a:p>
        </c:txPr>
        <c:crossAx val="98690944"/>
        <c:crosses val="autoZero"/>
        <c:crossBetween val="between"/>
      </c:valAx>
    </c:plotArea>
    <c:plotVisOnly val="1"/>
    <c:dispBlanksAs val="gap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marker>
            <c:symbol val="none"/>
          </c:marker>
          <c:dLbls>
            <c:txPr>
              <a:bodyPr/>
              <a:lstStyle/>
              <a:p>
                <a:pPr>
                  <a:defRPr sz="1420" baseline="0"/>
                </a:pPr>
                <a:endParaRPr lang="ru-RU"/>
              </a:p>
            </c:txPr>
            <c:showVal val="1"/>
          </c:dLbls>
          <c:cat>
            <c:numRef>
              <c:f>Лист1!$A$2:$A$10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110.2</c:v>
                </c:pt>
                <c:pt idx="1">
                  <c:v>108.7</c:v>
                </c:pt>
                <c:pt idx="2">
                  <c:v>114.4</c:v>
                </c:pt>
                <c:pt idx="3">
                  <c:v>108.2</c:v>
                </c:pt>
                <c:pt idx="4">
                  <c:v>93.5</c:v>
                </c:pt>
                <c:pt idx="5">
                  <c:v>79.8</c:v>
                </c:pt>
                <c:pt idx="6">
                  <c:v>109</c:v>
                </c:pt>
                <c:pt idx="7">
                  <c:v>109</c:v>
                </c:pt>
                <c:pt idx="8">
                  <c:v>112.5</c:v>
                </c:pt>
              </c:numCache>
            </c:numRef>
          </c:val>
        </c:ser>
        <c:dLbls/>
        <c:marker val="1"/>
        <c:axId val="98815360"/>
        <c:axId val="98817152"/>
      </c:lineChart>
      <c:catAx>
        <c:axId val="9881536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10" baseline="0"/>
            </a:pPr>
            <a:endParaRPr lang="ru-RU"/>
          </a:p>
        </c:txPr>
        <c:crossAx val="98817152"/>
        <c:crosses val="autoZero"/>
        <c:auto val="1"/>
        <c:lblAlgn val="ctr"/>
        <c:lblOffset val="100"/>
      </c:catAx>
      <c:valAx>
        <c:axId val="9881715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30" baseline="0"/>
            </a:pPr>
            <a:endParaRPr lang="ru-RU"/>
          </a:p>
        </c:txPr>
        <c:crossAx val="98815360"/>
        <c:crosses val="autoZero"/>
        <c:crossBetween val="between"/>
      </c:valAx>
    </c:plotArea>
    <c:plotVisOnly val="1"/>
    <c:dispBlanksAs val="gap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8231412442642647"/>
          <c:y val="3.8480572865641195E-2"/>
          <c:w val="0.76997471979004439"/>
          <c:h val="0.88439264324165989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txPr>
              <a:bodyPr/>
              <a:lstStyle/>
              <a:p>
                <a:pPr>
                  <a:defRPr sz="1410" baseline="0"/>
                </a:pPr>
                <a:endParaRPr lang="ru-RU"/>
              </a:p>
            </c:txPr>
            <c:showVal val="1"/>
          </c:dLbls>
          <c:cat>
            <c:strRef>
              <c:f>Лист1!$A$2:$A$14</c:f>
              <c:strCache>
                <c:ptCount val="13"/>
                <c:pt idx="0">
                  <c:v>Cyprus</c:v>
                </c:pt>
                <c:pt idx="1">
                  <c:v>Poland</c:v>
                </c:pt>
                <c:pt idx="2">
                  <c:v>Germany</c:v>
                </c:pt>
                <c:pt idx="3">
                  <c:v>United Kingdom</c:v>
                </c:pt>
                <c:pt idx="4">
                  <c:v>Greece</c:v>
                </c:pt>
                <c:pt idx="5">
                  <c:v>Lithuania</c:v>
                </c:pt>
                <c:pt idx="6">
                  <c:v>Liberia</c:v>
                </c:pt>
                <c:pt idx="7">
                  <c:v>Marshall Islands</c:v>
                </c:pt>
                <c:pt idx="8">
                  <c:v>Netherlands</c:v>
                </c:pt>
                <c:pt idx="9">
                  <c:v>Panama</c:v>
                </c:pt>
                <c:pt idx="10">
                  <c:v>Belgium</c:v>
                </c:pt>
                <c:pt idx="11">
                  <c:v>USA</c:v>
                </c:pt>
                <c:pt idx="12">
                  <c:v>Czech Republic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19200</c:v>
                </c:pt>
                <c:pt idx="1">
                  <c:v>12500</c:v>
                </c:pt>
                <c:pt idx="2">
                  <c:v>10600</c:v>
                </c:pt>
                <c:pt idx="3">
                  <c:v>7900</c:v>
                </c:pt>
                <c:pt idx="4">
                  <c:v>7000</c:v>
                </c:pt>
                <c:pt idx="5">
                  <c:v>3600</c:v>
                </c:pt>
                <c:pt idx="6">
                  <c:v>2400</c:v>
                </c:pt>
                <c:pt idx="7">
                  <c:v>3300</c:v>
                </c:pt>
                <c:pt idx="8">
                  <c:v>2800</c:v>
                </c:pt>
                <c:pt idx="9">
                  <c:v>2500</c:v>
                </c:pt>
                <c:pt idx="10">
                  <c:v>2400</c:v>
                </c:pt>
                <c:pt idx="11">
                  <c:v>2300</c:v>
                </c:pt>
                <c:pt idx="12">
                  <c:v>2200</c:v>
                </c:pt>
              </c:numCache>
            </c:numRef>
          </c:val>
        </c:ser>
        <c:dLbls/>
        <c:axId val="98726272"/>
        <c:axId val="98727808"/>
      </c:barChart>
      <c:catAx>
        <c:axId val="98726272"/>
        <c:scaling>
          <c:orientation val="minMax"/>
        </c:scaling>
        <c:axPos val="l"/>
        <c:tickLblPos val="nextTo"/>
        <c:txPr>
          <a:bodyPr/>
          <a:lstStyle/>
          <a:p>
            <a:pPr>
              <a:defRPr sz="1500" baseline="0"/>
            </a:pPr>
            <a:endParaRPr lang="ru-RU"/>
          </a:p>
        </c:txPr>
        <c:crossAx val="98727808"/>
        <c:crosses val="autoZero"/>
        <c:auto val="1"/>
        <c:lblAlgn val="ctr"/>
        <c:lblOffset val="100"/>
      </c:catAx>
      <c:valAx>
        <c:axId val="98727808"/>
        <c:scaling>
          <c:orientation val="minMax"/>
        </c:scaling>
        <c:axPos val="b"/>
        <c:majorGridlines/>
        <c:numFmt formatCode="General" sourceLinked="1"/>
        <c:tickLblPos val="nextTo"/>
        <c:crossAx val="98726272"/>
        <c:crosses val="autoZero"/>
        <c:crossBetween val="between"/>
      </c:valAx>
    </c:plotArea>
    <c:plotVisOnly val="1"/>
    <c:dispBlanksAs val="gap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the simplest professions</c:v>
                </c:pt>
                <c:pt idx="1">
                  <c:v>workers for maintenance, operation of equipment and machines</c:v>
                </c:pt>
                <c:pt idx="2">
                  <c:v>specialists</c:v>
                </c:pt>
                <c:pt idx="3">
                  <c:v>trade and service workers</c:v>
                </c:pt>
                <c:pt idx="4">
                  <c:v>skilled workers with the tool</c:v>
                </c:pt>
                <c:pt idx="5">
                  <c:v>professionals</c:v>
                </c:pt>
                <c:pt idx="6">
                  <c:v>technical staff</c:v>
                </c:pt>
                <c:pt idx="7">
                  <c:v>legislators, senior civil servants, executives, managers</c:v>
                </c:pt>
                <c:pt idx="8">
                  <c:v>skilled workers in agriculture, forestry and fisheries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37.1</c:v>
                </c:pt>
                <c:pt idx="1">
                  <c:v>16.5</c:v>
                </c:pt>
                <c:pt idx="2">
                  <c:v>13.1</c:v>
                </c:pt>
                <c:pt idx="3">
                  <c:v>8.3000000000000007</c:v>
                </c:pt>
                <c:pt idx="4">
                  <c:v>8.2000000000000011</c:v>
                </c:pt>
                <c:pt idx="5">
                  <c:v>6</c:v>
                </c:pt>
                <c:pt idx="6">
                  <c:v>6.3</c:v>
                </c:pt>
                <c:pt idx="7">
                  <c:v>2.6</c:v>
                </c:pt>
                <c:pt idx="8">
                  <c:v>1.3</c:v>
                </c:pt>
              </c:numCache>
            </c:numRef>
          </c:val>
        </c:ser>
        <c:dLbls/>
        <c:axId val="98928128"/>
        <c:axId val="98929664"/>
      </c:barChart>
      <c:catAx>
        <c:axId val="98928128"/>
        <c:scaling>
          <c:orientation val="minMax"/>
        </c:scaling>
        <c:axPos val="l"/>
        <c:tickLblPos val="nextTo"/>
        <c:txPr>
          <a:bodyPr/>
          <a:lstStyle/>
          <a:p>
            <a:pPr>
              <a:defRPr sz="1400" baseline="0"/>
            </a:pPr>
            <a:endParaRPr lang="ru-RU"/>
          </a:p>
        </c:txPr>
        <c:crossAx val="98929664"/>
        <c:crosses val="autoZero"/>
        <c:auto val="1"/>
        <c:lblAlgn val="ctr"/>
        <c:lblOffset val="100"/>
      </c:catAx>
      <c:valAx>
        <c:axId val="98929664"/>
        <c:scaling>
          <c:orientation val="minMax"/>
        </c:scaling>
        <c:axPos val="b"/>
        <c:majorGridlines/>
        <c:numFmt formatCode="General" sourceLinked="1"/>
        <c:tickLblPos val="nextTo"/>
        <c:crossAx val="98928128"/>
        <c:crosses val="autoZero"/>
        <c:crossBetween val="between"/>
      </c:valAx>
    </c:plotArea>
    <c:plotVisOnly val="1"/>
    <c:dispBlanksAs val="gap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21429952227530277"/>
          <c:y val="6.0618264637262529E-3"/>
          <c:w val="0.45690062215309418"/>
          <c:h val="0.9138012443061883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txPr>
              <a:bodyPr/>
              <a:lstStyle/>
              <a:p>
                <a:pPr>
                  <a:defRPr sz="1440" baseline="0"/>
                </a:pPr>
                <a:endParaRPr lang="ru-RU"/>
              </a:p>
            </c:txPr>
            <c:showVal val="1"/>
            <c:showCatName val="1"/>
            <c:showLeaderLines val="1"/>
          </c:dLbls>
          <c:cat>
            <c:strRef>
              <c:f>Лист1!$A$2:$A$6</c:f>
              <c:strCache>
                <c:ptCount val="5"/>
                <c:pt idx="0">
                  <c:v>18-24</c:v>
                </c:pt>
                <c:pt idx="1">
                  <c:v>30-35</c:v>
                </c:pt>
                <c:pt idx="2">
                  <c:v>25-29</c:v>
                </c:pt>
                <c:pt idx="3">
                  <c:v>36-45</c:v>
                </c:pt>
                <c:pt idx="4">
                  <c:v>over 45 years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14</c:v>
                </c:pt>
                <c:pt idx="1">
                  <c:v>21</c:v>
                </c:pt>
                <c:pt idx="2">
                  <c:v>17</c:v>
                </c:pt>
                <c:pt idx="3">
                  <c:v>23</c:v>
                </c:pt>
                <c:pt idx="4">
                  <c:v>25</c:v>
                </c:pt>
              </c:numCache>
            </c:numRef>
          </c:val>
        </c:ser>
        <c:dLbls/>
        <c:firstSliceAng val="0"/>
      </c:pieChart>
    </c:plotArea>
    <c:legend>
      <c:legendPos val="r"/>
      <c:layout>
        <c:manualLayout>
          <c:xMode val="edge"/>
          <c:yMode val="edge"/>
          <c:x val="0.82831240973225195"/>
          <c:y val="0.20162676369292298"/>
          <c:w val="0.16110543272969671"/>
          <c:h val="0.49092461948672378"/>
        </c:manualLayout>
      </c:layout>
      <c:txPr>
        <a:bodyPr/>
        <a:lstStyle/>
        <a:p>
          <a:pPr>
            <a:defRPr sz="1600" baseline="0"/>
          </a:pPr>
          <a:endParaRPr lang="ru-RU"/>
        </a:p>
      </c:txPr>
    </c:legend>
    <c:plotVisOnly val="1"/>
    <c:dispBlanksAs val="zero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Consumer price index, %</c:v>
                </c:pt>
              </c:strCache>
            </c:strRef>
          </c:tx>
          <c:dLbls>
            <c:txPr>
              <a:bodyPr/>
              <a:lstStyle/>
              <a:p>
                <a:pPr>
                  <a:defRPr sz="1400" cap="small" baseline="0"/>
                </a:pPr>
                <a:endParaRPr lang="ru-RU"/>
              </a:p>
            </c:txPr>
            <c:showVal val="1"/>
          </c:dLbls>
          <c:cat>
            <c:numRef>
              <c:f>Лист1!$A$2:$A$12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122.3</c:v>
                </c:pt>
                <c:pt idx="1">
                  <c:v>112.3</c:v>
                </c:pt>
                <c:pt idx="2">
                  <c:v>109.1</c:v>
                </c:pt>
                <c:pt idx="3">
                  <c:v>104.6</c:v>
                </c:pt>
                <c:pt idx="4">
                  <c:v>99.8</c:v>
                </c:pt>
                <c:pt idx="5">
                  <c:v>100.5</c:v>
                </c:pt>
                <c:pt idx="6">
                  <c:v>124.9</c:v>
                </c:pt>
                <c:pt idx="7">
                  <c:v>143.30000000000001</c:v>
                </c:pt>
                <c:pt idx="8">
                  <c:v>113.7</c:v>
                </c:pt>
                <c:pt idx="9">
                  <c:v>112.4</c:v>
                </c:pt>
                <c:pt idx="10">
                  <c:v>109.8</c:v>
                </c:pt>
              </c:numCache>
            </c:numRef>
          </c:val>
        </c:ser>
        <c:dLbls/>
        <c:marker val="1"/>
        <c:axId val="77037952"/>
        <c:axId val="77039488"/>
      </c:lineChart>
      <c:catAx>
        <c:axId val="77037952"/>
        <c:scaling>
          <c:orientation val="minMax"/>
        </c:scaling>
        <c:axPos val="b"/>
        <c:numFmt formatCode="General" sourceLinked="1"/>
        <c:tickLblPos val="nextTo"/>
        <c:crossAx val="77039488"/>
        <c:crosses val="autoZero"/>
        <c:lblAlgn val="ctr"/>
        <c:lblOffset val="100"/>
      </c:catAx>
      <c:valAx>
        <c:axId val="77039488"/>
        <c:scaling>
          <c:orientation val="minMax"/>
        </c:scaling>
        <c:axPos val="l"/>
        <c:majorGridlines/>
        <c:numFmt formatCode="General" sourceLinked="1"/>
        <c:tickLblPos val="nextTo"/>
        <c:crossAx val="77037952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110" baseline="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dLbls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showVal val="1"/>
          </c:dLbls>
          <c:cat>
            <c:numRef>
              <c:f>Лист1!$A$2:$A$30</c:f>
              <c:numCache>
                <c:formatCode>General</c:formatCode>
                <c:ptCount val="29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  <c:pt idx="26">
                  <c:v>2017</c:v>
                </c:pt>
                <c:pt idx="27">
                  <c:v>2018</c:v>
                </c:pt>
                <c:pt idx="28">
                  <c:v>2019</c:v>
                </c:pt>
              </c:numCache>
            </c:numRef>
          </c:cat>
          <c:val>
            <c:numRef>
              <c:f>Лист1!$B$2:$B$30</c:f>
              <c:numCache>
                <c:formatCode>General</c:formatCode>
                <c:ptCount val="29"/>
                <c:pt idx="0">
                  <c:v>51944.4</c:v>
                </c:pt>
                <c:pt idx="1">
                  <c:v>52056.6</c:v>
                </c:pt>
                <c:pt idx="2">
                  <c:v>52244.1</c:v>
                </c:pt>
                <c:pt idx="3">
                  <c:v>52114.400000000001</c:v>
                </c:pt>
                <c:pt idx="4">
                  <c:v>51728.4</c:v>
                </c:pt>
                <c:pt idx="5">
                  <c:v>51297.1</c:v>
                </c:pt>
                <c:pt idx="6">
                  <c:v>50818.400000000001</c:v>
                </c:pt>
                <c:pt idx="7">
                  <c:v>50370.8</c:v>
                </c:pt>
                <c:pt idx="8">
                  <c:v>49918.1</c:v>
                </c:pt>
                <c:pt idx="9">
                  <c:v>49429.8</c:v>
                </c:pt>
                <c:pt idx="10">
                  <c:v>48923.199999999997</c:v>
                </c:pt>
                <c:pt idx="11">
                  <c:v>48457.1</c:v>
                </c:pt>
                <c:pt idx="12">
                  <c:v>48003.5</c:v>
                </c:pt>
                <c:pt idx="13">
                  <c:v>47622.400000000001</c:v>
                </c:pt>
                <c:pt idx="14">
                  <c:v>47280.800000000003</c:v>
                </c:pt>
                <c:pt idx="15">
                  <c:v>46929.5</c:v>
                </c:pt>
                <c:pt idx="16">
                  <c:v>46646</c:v>
                </c:pt>
                <c:pt idx="17">
                  <c:v>46372.7</c:v>
                </c:pt>
                <c:pt idx="18">
                  <c:v>46143.7</c:v>
                </c:pt>
                <c:pt idx="19">
                  <c:v>45962.9</c:v>
                </c:pt>
                <c:pt idx="20">
                  <c:v>45778.5</c:v>
                </c:pt>
                <c:pt idx="21">
                  <c:v>45633.599999999999</c:v>
                </c:pt>
                <c:pt idx="22">
                  <c:v>45553</c:v>
                </c:pt>
                <c:pt idx="23">
                  <c:v>45426.2</c:v>
                </c:pt>
                <c:pt idx="24">
                  <c:v>42929.3</c:v>
                </c:pt>
                <c:pt idx="25">
                  <c:v>42760.5</c:v>
                </c:pt>
                <c:pt idx="26">
                  <c:v>42584.5</c:v>
                </c:pt>
                <c:pt idx="27">
                  <c:v>42386.400000000001</c:v>
                </c:pt>
                <c:pt idx="28">
                  <c:v>42153.2</c:v>
                </c:pt>
              </c:numCache>
            </c:numRef>
          </c:val>
        </c:ser>
        <c:dLbls/>
        <c:axId val="83759488"/>
        <c:axId val="83761024"/>
      </c:barChart>
      <c:catAx>
        <c:axId val="83759488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400" baseline="0"/>
            </a:pPr>
            <a:endParaRPr lang="ru-RU"/>
          </a:p>
        </c:txPr>
        <c:crossAx val="83761024"/>
        <c:crosses val="autoZero"/>
        <c:auto val="1"/>
        <c:lblAlgn val="ctr"/>
        <c:lblOffset val="100"/>
      </c:catAx>
      <c:valAx>
        <c:axId val="83761024"/>
        <c:scaling>
          <c:orientation val="minMax"/>
        </c:scaling>
        <c:axPos val="b"/>
        <c:majorGridlines/>
        <c:numFmt formatCode="General" sourceLinked="1"/>
        <c:tickLblPos val="nextTo"/>
        <c:crossAx val="83759488"/>
        <c:crosses val="autoZero"/>
        <c:crossBetween val="between"/>
      </c:valAx>
    </c:plotArea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Number of live births</c:v>
                </c:pt>
              </c:strCache>
            </c:strRef>
          </c:tx>
          <c:dLbls>
            <c:txPr>
              <a:bodyPr/>
              <a:lstStyle/>
              <a:p>
                <a:pPr>
                  <a:defRPr sz="1240" baseline="0"/>
                </a:pPr>
                <a:endParaRPr lang="ru-RU"/>
              </a:p>
            </c:txPr>
            <c:showVal val="1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363987</c:v>
                </c:pt>
                <c:pt idx="1">
                  <c:v>335874</c:v>
                </c:pt>
                <c:pt idx="2">
                  <c:v>149549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Number of deaths</c:v>
                </c:pt>
              </c:strCache>
            </c:strRef>
          </c:tx>
          <c:dLbls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showVal val="1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574123</c:v>
                </c:pt>
                <c:pt idx="1">
                  <c:v>587665</c:v>
                </c:pt>
                <c:pt idx="2">
                  <c:v>304330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Natural gain, reduction (-)</c:v>
                </c:pt>
              </c:strCache>
            </c:strRef>
          </c:tx>
          <c:dLbls>
            <c:txPr>
              <a:bodyPr/>
              <a:lstStyle/>
              <a:p>
                <a:pPr>
                  <a:defRPr sz="1210" baseline="0"/>
                </a:pPr>
                <a:endParaRPr lang="ru-RU"/>
              </a:p>
            </c:txPr>
            <c:showVal val="1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-210136</c:v>
                </c:pt>
                <c:pt idx="1">
                  <c:v>-251791</c:v>
                </c:pt>
                <c:pt idx="2">
                  <c:v>-154781</c:v>
                </c:pt>
              </c:numCache>
            </c:numRef>
          </c:val>
        </c:ser>
        <c:dLbls/>
        <c:axId val="84658048"/>
        <c:axId val="84659584"/>
      </c:barChart>
      <c:catAx>
        <c:axId val="8465804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aseline="0"/>
            </a:pPr>
            <a:endParaRPr lang="ru-RU"/>
          </a:p>
        </c:txPr>
        <c:crossAx val="84659584"/>
        <c:crosses val="autoZero"/>
        <c:auto val="1"/>
        <c:lblAlgn val="ctr"/>
        <c:lblOffset val="100"/>
      </c:catAx>
      <c:valAx>
        <c:axId val="8465958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 baseline="0"/>
            </a:pPr>
            <a:endParaRPr lang="ru-RU"/>
          </a:p>
        </c:txPr>
        <c:crossAx val="84658048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400" baseline="0">
                <a:solidFill>
                  <a:schemeClr val="tx1"/>
                </a:solidFill>
              </a:defRPr>
            </a:pPr>
            <a:endParaRPr lang="ru-RU"/>
          </a:p>
        </c:txPr>
      </c:legendEntry>
      <c:layout/>
      <c:txPr>
        <a:bodyPr/>
        <a:lstStyle/>
        <a:p>
          <a:pPr>
            <a:defRPr sz="1400" baseline="0"/>
          </a:pPr>
          <a:endParaRPr lang="ru-RU"/>
        </a:p>
      </c:txPr>
    </c:legend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7.2429073537283756E-2"/>
          <c:y val="3.3936275599007526E-2"/>
          <c:w val="0.9227608548545112"/>
          <c:h val="0.74575186090434409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Total fertility rate</c:v>
                </c:pt>
              </c:strCache>
            </c:strRef>
          </c:tx>
          <c:marker>
            <c:symbol val="none"/>
          </c:marker>
          <c:dLbls>
            <c:txPr>
              <a:bodyPr/>
              <a:lstStyle/>
              <a:p>
                <a:pPr>
                  <a:defRPr sz="1190" baseline="0"/>
                </a:pPr>
                <a:endParaRPr lang="ru-RU"/>
              </a:p>
            </c:txPr>
            <c:showVal val="1"/>
          </c:dLbls>
          <c:cat>
            <c:numRef>
              <c:f>Лист1!$A$2:$A$27</c:f>
              <c:numCache>
                <c:formatCode>General</c:formatCode>
                <c:ptCount val="26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</c:numCache>
            </c:numRef>
          </c:cat>
          <c:val>
            <c:numRef>
              <c:f>Лист1!$B$2:$B$27</c:f>
              <c:numCache>
                <c:formatCode>General</c:formatCode>
                <c:ptCount val="26"/>
                <c:pt idx="0">
                  <c:v>1.6739999999999997</c:v>
                </c:pt>
                <c:pt idx="1">
                  <c:v>1.5620000000000001</c:v>
                </c:pt>
                <c:pt idx="2">
                  <c:v>1.468</c:v>
                </c:pt>
                <c:pt idx="3">
                  <c:v>1.3979999999999997</c:v>
                </c:pt>
                <c:pt idx="4">
                  <c:v>1.335</c:v>
                </c:pt>
                <c:pt idx="5">
                  <c:v>1.272</c:v>
                </c:pt>
                <c:pt idx="6">
                  <c:v>1.2109999999999999</c:v>
                </c:pt>
                <c:pt idx="7">
                  <c:v>1.127</c:v>
                </c:pt>
                <c:pt idx="8">
                  <c:v>1.1160000000000001</c:v>
                </c:pt>
                <c:pt idx="9">
                  <c:v>1.0780000000000001</c:v>
                </c:pt>
                <c:pt idx="10">
                  <c:v>1.095</c:v>
                </c:pt>
                <c:pt idx="11">
                  <c:v>1.1719999999999997</c:v>
                </c:pt>
                <c:pt idx="12">
                  <c:v>1.218</c:v>
                </c:pt>
                <c:pt idx="13">
                  <c:v>1.2129999999999999</c:v>
                </c:pt>
                <c:pt idx="14">
                  <c:v>1.31</c:v>
                </c:pt>
                <c:pt idx="15">
                  <c:v>1.345</c:v>
                </c:pt>
                <c:pt idx="16">
                  <c:v>1.458</c:v>
                </c:pt>
                <c:pt idx="17">
                  <c:v>1.4729999999999999</c:v>
                </c:pt>
                <c:pt idx="18">
                  <c:v>1.4429999999999998</c:v>
                </c:pt>
                <c:pt idx="19">
                  <c:v>1.4589999999999999</c:v>
                </c:pt>
                <c:pt idx="20">
                  <c:v>1.5309999999999997</c:v>
                </c:pt>
                <c:pt idx="21">
                  <c:v>1.506</c:v>
                </c:pt>
                <c:pt idx="22">
                  <c:v>1.498</c:v>
                </c:pt>
                <c:pt idx="23">
                  <c:v>1.506</c:v>
                </c:pt>
                <c:pt idx="24">
                  <c:v>1.46</c:v>
                </c:pt>
                <c:pt idx="25">
                  <c:v>1.3140000000000001</c:v>
                </c:pt>
              </c:numCache>
            </c:numRef>
          </c:val>
        </c:ser>
        <c:dLbls/>
        <c:marker val="1"/>
        <c:axId val="75655424"/>
        <c:axId val="85107840"/>
      </c:lineChart>
      <c:catAx>
        <c:axId val="7565542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10" baseline="0"/>
            </a:pPr>
            <a:endParaRPr lang="ru-RU"/>
          </a:p>
        </c:txPr>
        <c:crossAx val="85107840"/>
        <c:crosses val="autoZero"/>
        <c:auto val="1"/>
        <c:lblAlgn val="ctr"/>
        <c:lblOffset val="100"/>
      </c:catAx>
      <c:valAx>
        <c:axId val="8510784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 baseline="0"/>
            </a:pPr>
            <a:endParaRPr lang="ru-RU"/>
          </a:p>
        </c:txPr>
        <c:crossAx val="75655424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400" baseline="0"/>
          </a:pPr>
          <a:endParaRPr lang="ru-RU"/>
        </a:p>
      </c:txPr>
    </c:legend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txPr>
              <a:bodyPr/>
              <a:lstStyle/>
              <a:p>
                <a:pPr>
                  <a:defRPr sz="1460" baseline="0"/>
                </a:pPr>
                <a:endParaRPr lang="ru-RU"/>
              </a:p>
            </c:txPr>
            <c:showVal val="1"/>
          </c:dLbls>
          <c:cat>
            <c:numRef>
              <c:f>Лист1!$A$2:$A$11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13721</c:v>
                </c:pt>
                <c:pt idx="1">
                  <c:v>13738</c:v>
                </c:pt>
                <c:pt idx="2">
                  <c:v>13820</c:v>
                </c:pt>
                <c:pt idx="3">
                  <c:v>13639</c:v>
                </c:pt>
                <c:pt idx="4">
                  <c:v>13533</c:v>
                </c:pt>
                <c:pt idx="5">
                  <c:v>12147</c:v>
                </c:pt>
                <c:pt idx="6">
                  <c:v>12296</c:v>
                </c:pt>
                <c:pt idx="7">
                  <c:v>11956</c:v>
                </c:pt>
                <c:pt idx="8">
                  <c:v>11725</c:v>
                </c:pt>
                <c:pt idx="9">
                  <c:v>11300</c:v>
                </c:pt>
              </c:numCache>
            </c:numRef>
          </c:val>
        </c:ser>
        <c:dLbls/>
        <c:shape val="cylinder"/>
        <c:axId val="95601408"/>
        <c:axId val="95602944"/>
        <c:axId val="0"/>
      </c:bar3DChart>
      <c:catAx>
        <c:axId val="9560140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40" baseline="0"/>
            </a:pPr>
            <a:endParaRPr lang="ru-RU"/>
          </a:p>
        </c:txPr>
        <c:crossAx val="95602944"/>
        <c:crosses val="autoZero"/>
        <c:auto val="1"/>
        <c:lblAlgn val="ctr"/>
        <c:lblOffset val="100"/>
      </c:catAx>
      <c:valAx>
        <c:axId val="9560294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50" baseline="0"/>
            </a:pPr>
            <a:endParaRPr lang="ru-RU"/>
          </a:p>
        </c:txPr>
        <c:crossAx val="95601408"/>
        <c:crosses val="autoZero"/>
        <c:crossBetween val="between"/>
      </c:valAx>
    </c:plotArea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marker>
            <c:symbol val="none"/>
          </c:marker>
          <c:dLbls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Val val="1"/>
          </c:dLbls>
          <c:cat>
            <c:numRef>
              <c:f>Лист1!$A$2:$A$11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1032.5999999999999</c:v>
                </c:pt>
                <c:pt idx="1">
                  <c:v>1151.9000000000001</c:v>
                </c:pt>
                <c:pt idx="2">
                  <c:v>1253.3</c:v>
                </c:pt>
                <c:pt idx="3">
                  <c:v>1470.7</c:v>
                </c:pt>
                <c:pt idx="4">
                  <c:v>1526.1</c:v>
                </c:pt>
                <c:pt idx="5">
                  <c:v>1581.5</c:v>
                </c:pt>
                <c:pt idx="6">
                  <c:v>1699.5</c:v>
                </c:pt>
                <c:pt idx="7">
                  <c:v>1828.3</c:v>
                </c:pt>
                <c:pt idx="8">
                  <c:v>2479.1999999999998</c:v>
                </c:pt>
                <c:pt idx="9">
                  <c:v>3005.9</c:v>
                </c:pt>
              </c:numCache>
            </c:numRef>
          </c:val>
        </c:ser>
        <c:dLbls/>
        <c:marker val="1"/>
        <c:axId val="96345088"/>
        <c:axId val="96460800"/>
      </c:lineChart>
      <c:catAx>
        <c:axId val="9634508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20" baseline="0"/>
            </a:pPr>
            <a:endParaRPr lang="ru-RU"/>
          </a:p>
        </c:txPr>
        <c:crossAx val="96460800"/>
        <c:crosses val="autoZero"/>
        <c:auto val="1"/>
        <c:lblAlgn val="ctr"/>
        <c:lblOffset val="100"/>
      </c:catAx>
      <c:valAx>
        <c:axId val="9646080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40" baseline="0"/>
            </a:pPr>
            <a:endParaRPr lang="ru-RU"/>
          </a:p>
        </c:txPr>
        <c:crossAx val="96345088"/>
        <c:crosses val="autoZero"/>
        <c:crossBetween val="between"/>
      </c:valAx>
    </c:plotArea>
    <c:plotVisOnly val="1"/>
    <c:dispBlanksAs val="gap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Employment rate</c:v>
                </c:pt>
              </c:strCache>
            </c:strRef>
          </c:tx>
          <c:dLbls>
            <c:showVal val="1"/>
          </c:dLbls>
          <c:cat>
            <c:strRef>
              <c:f>Лист1!$A$2:$A$33</c:f>
              <c:strCache>
                <c:ptCount val="32"/>
                <c:pt idx="0">
                  <c:v>European Union</c:v>
                </c:pt>
                <c:pt idx="1">
                  <c:v>Austria</c:v>
                </c:pt>
                <c:pt idx="2">
                  <c:v>Belgium</c:v>
                </c:pt>
                <c:pt idx="3">
                  <c:v>Bulgaria</c:v>
                </c:pt>
                <c:pt idx="4">
                  <c:v>Greece</c:v>
                </c:pt>
                <c:pt idx="5">
                  <c:v>Denmark</c:v>
                </c:pt>
                <c:pt idx="6">
                  <c:v>Estonia</c:v>
                </c:pt>
                <c:pt idx="7">
                  <c:v>Ireland</c:v>
                </c:pt>
                <c:pt idx="8">
                  <c:v>Spain</c:v>
                </c:pt>
                <c:pt idx="9">
                  <c:v>Italy</c:v>
                </c:pt>
                <c:pt idx="10">
                  <c:v>Cyprus</c:v>
                </c:pt>
                <c:pt idx="11">
                  <c:v>Latvia</c:v>
                </c:pt>
                <c:pt idx="12">
                  <c:v>Lithuania</c:v>
                </c:pt>
                <c:pt idx="13">
                  <c:v>Luxembourg</c:v>
                </c:pt>
                <c:pt idx="14">
                  <c:v>Malta</c:v>
                </c:pt>
                <c:pt idx="15">
                  <c:v>Netherlands</c:v>
                </c:pt>
                <c:pt idx="16">
                  <c:v>Germany</c:v>
                </c:pt>
                <c:pt idx="17">
                  <c:v>Poland</c:v>
                </c:pt>
                <c:pt idx="18">
                  <c:v>Portugal</c:v>
                </c:pt>
                <c:pt idx="19">
                  <c:v>Romania</c:v>
                </c:pt>
                <c:pt idx="20">
                  <c:v>Slovakia</c:v>
                </c:pt>
                <c:pt idx="21">
                  <c:v>Slovenia</c:v>
                </c:pt>
                <c:pt idx="22">
                  <c:v>The United Kingdom</c:v>
                </c:pt>
                <c:pt idx="23">
                  <c:v>Hungary</c:v>
                </c:pt>
                <c:pt idx="24">
                  <c:v>Finland</c:v>
                </c:pt>
                <c:pt idx="25">
                  <c:v>France</c:v>
                </c:pt>
                <c:pt idx="26">
                  <c:v>Croatia</c:v>
                </c:pt>
                <c:pt idx="27">
                  <c:v>Czech Republic</c:v>
                </c:pt>
                <c:pt idx="28">
                  <c:v>Sweden</c:v>
                </c:pt>
                <c:pt idx="29">
                  <c:v>United States</c:v>
                </c:pt>
                <c:pt idx="30">
                  <c:v>China</c:v>
                </c:pt>
                <c:pt idx="31">
                  <c:v>Ukraine</c:v>
                </c:pt>
              </c:strCache>
            </c:strRef>
          </c:cat>
          <c:val>
            <c:numRef>
              <c:f>Лист1!$B$2:$B$33</c:f>
              <c:numCache>
                <c:formatCode>General</c:formatCode>
                <c:ptCount val="32"/>
                <c:pt idx="0">
                  <c:v>53.5</c:v>
                </c:pt>
                <c:pt idx="1">
                  <c:v>57.9</c:v>
                </c:pt>
                <c:pt idx="2">
                  <c:v>50</c:v>
                </c:pt>
                <c:pt idx="3">
                  <c:v>51.9</c:v>
                </c:pt>
                <c:pt idx="4">
                  <c:v>40.9</c:v>
                </c:pt>
                <c:pt idx="5">
                  <c:v>58.7</c:v>
                </c:pt>
                <c:pt idx="6">
                  <c:v>60</c:v>
                </c:pt>
                <c:pt idx="7">
                  <c:v>57.8</c:v>
                </c:pt>
                <c:pt idx="8">
                  <c:v>48.1</c:v>
                </c:pt>
                <c:pt idx="9">
                  <c:v>44.2</c:v>
                </c:pt>
                <c:pt idx="10">
                  <c:v>54.8</c:v>
                </c:pt>
                <c:pt idx="11">
                  <c:v>55.5</c:v>
                </c:pt>
                <c:pt idx="12">
                  <c:v>56</c:v>
                </c:pt>
                <c:pt idx="13">
                  <c:v>56</c:v>
                </c:pt>
                <c:pt idx="14">
                  <c:v>53.7</c:v>
                </c:pt>
                <c:pt idx="15">
                  <c:v>60.9</c:v>
                </c:pt>
                <c:pt idx="16">
                  <c:v>58.9</c:v>
                </c:pt>
                <c:pt idx="17">
                  <c:v>53.7</c:v>
                </c:pt>
                <c:pt idx="18">
                  <c:v>53.7</c:v>
                </c:pt>
                <c:pt idx="19">
                  <c:v>52.2</c:v>
                </c:pt>
                <c:pt idx="20">
                  <c:v>55.1</c:v>
                </c:pt>
                <c:pt idx="21">
                  <c:v>54.6</c:v>
                </c:pt>
                <c:pt idx="22">
                  <c:v>60.2</c:v>
                </c:pt>
                <c:pt idx="23">
                  <c:v>53.9</c:v>
                </c:pt>
                <c:pt idx="24">
                  <c:v>53.8</c:v>
                </c:pt>
                <c:pt idx="25">
                  <c:v>50.5</c:v>
                </c:pt>
                <c:pt idx="26">
                  <c:v>45.8</c:v>
                </c:pt>
                <c:pt idx="27">
                  <c:v>58.5</c:v>
                </c:pt>
                <c:pt idx="28">
                  <c:v>61.2</c:v>
                </c:pt>
                <c:pt idx="29">
                  <c:v>60</c:v>
                </c:pt>
                <c:pt idx="30">
                  <c:v>66</c:v>
                </c:pt>
                <c:pt idx="31">
                  <c:v>56.1</c:v>
                </c:pt>
              </c:numCache>
            </c:numRef>
          </c:val>
        </c:ser>
        <c:dLbls/>
        <c:axId val="97059968"/>
        <c:axId val="97061504"/>
      </c:barChart>
      <c:catAx>
        <c:axId val="97059968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870" baseline="0"/>
            </a:pPr>
            <a:endParaRPr lang="ru-RU"/>
          </a:p>
        </c:txPr>
        <c:crossAx val="97061504"/>
        <c:crosses val="autoZero"/>
        <c:auto val="1"/>
        <c:lblAlgn val="ctr"/>
        <c:lblOffset val="100"/>
      </c:catAx>
      <c:valAx>
        <c:axId val="97061504"/>
        <c:scaling>
          <c:orientation val="minMax"/>
        </c:scaling>
        <c:axPos val="b"/>
        <c:majorGridlines/>
        <c:numFmt formatCode="General" sourceLinked="1"/>
        <c:tickLblPos val="nextTo"/>
        <c:crossAx val="97059968"/>
        <c:crosses val="autoZero"/>
        <c:crossBetween val="between"/>
      </c:valAx>
    </c:plotArea>
    <c:plotVisOnly val="1"/>
    <c:dispBlanksAs val="gap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The structure of employed population by occupational groups</c:v>
                </c:pt>
              </c:strCache>
            </c:strRef>
          </c:tx>
          <c:dLbls>
            <c:txPr>
              <a:bodyPr/>
              <a:lstStyle/>
              <a:p>
                <a:pPr>
                  <a:defRPr sz="950" baseline="0"/>
                </a:pPr>
                <a:endParaRPr lang="ru-RU"/>
              </a:p>
            </c:txPr>
            <c:showVal val="1"/>
            <c:showCatName val="1"/>
            <c:showLeaderLines val="1"/>
          </c:dLbls>
          <c:cat>
            <c:strRef>
              <c:f>Лист1!$A$2:$A$6</c:f>
              <c:strCache>
                <c:ptCount val="5"/>
                <c:pt idx="0">
                  <c:v>executives, employees, professionals and specialists</c:v>
                </c:pt>
                <c:pt idx="1">
                  <c:v>the simplest professions</c:v>
                </c:pt>
                <c:pt idx="2">
                  <c:v>trade and service workers</c:v>
                </c:pt>
                <c:pt idx="3">
                  <c:v>skilled workers with tools and for agriculture</c:v>
                </c:pt>
                <c:pt idx="4">
                  <c:v>equipment and machinery maintenance workers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40.700000000000003</c:v>
                </c:pt>
                <c:pt idx="1">
                  <c:v>19</c:v>
                </c:pt>
                <c:pt idx="2">
                  <c:v>16.899999999999999</c:v>
                </c:pt>
                <c:pt idx="3">
                  <c:v>12.1</c:v>
                </c:pt>
                <c:pt idx="4">
                  <c:v>11.3</c:v>
                </c:pt>
              </c:numCache>
            </c:numRef>
          </c:val>
        </c:ser>
        <c:dLbls/>
        <c:firstSliceAng val="0"/>
      </c:pieChart>
    </c:plotArea>
    <c:legend>
      <c:legendPos val="r"/>
      <c:layout>
        <c:manualLayout>
          <c:xMode val="edge"/>
          <c:yMode val="edge"/>
          <c:x val="0.61805755604342882"/>
          <c:y val="0.22118287562404881"/>
          <c:w val="0.372577702772455"/>
          <c:h val="0.55763424875190237"/>
        </c:manualLayout>
      </c:layout>
      <c:txPr>
        <a:bodyPr/>
        <a:lstStyle/>
        <a:p>
          <a:pPr>
            <a:defRPr sz="1400" baseline="0"/>
          </a:pPr>
          <a:endParaRPr lang="ru-RU"/>
        </a:p>
      </c:txPr>
    </c:legend>
    <c:plotVisOnly val="1"/>
    <c:dispBlanksAs val="zero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5FD692-CEC1-4C27-B3B1-4E4207A24464}" type="datetimeFigureOut">
              <a:rPr lang="ru-RU" smtClean="0"/>
              <a:pPr/>
              <a:t>19.09.2019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150A1-39AB-4441-AC2E-8E722C1697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79551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C150A1-39AB-4441-AC2E-8E722C1697F9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8195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Challenges for the labor market of Ukraine in the current demographic and economic situation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endParaRPr lang="en-US" sz="2400" i="1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4400" i="1" dirty="0" err="1" smtClean="0">
                <a:solidFill>
                  <a:schemeClr val="tx1"/>
                </a:solidFill>
              </a:rPr>
              <a:t>Mariya</a:t>
            </a:r>
            <a:r>
              <a:rPr lang="en-US" sz="4400" i="1" dirty="0" smtClean="0">
                <a:solidFill>
                  <a:schemeClr val="tx1"/>
                </a:solidFill>
              </a:rPr>
              <a:t> </a:t>
            </a:r>
            <a:r>
              <a:rPr lang="en-US" sz="4400" i="1" dirty="0" err="1" smtClean="0">
                <a:solidFill>
                  <a:schemeClr val="tx1"/>
                </a:solidFill>
              </a:rPr>
              <a:t>Khmelyarchuk</a:t>
            </a:r>
            <a:r>
              <a:rPr lang="en-US" sz="4400" dirty="0"/>
              <a:t/>
            </a:r>
            <a:br>
              <a:rPr lang="en-US" sz="4400" dirty="0"/>
            </a:br>
            <a:endParaRPr lang="en-US" sz="4400" dirty="0"/>
          </a:p>
          <a:p>
            <a:r>
              <a:rPr lang="en-US" sz="4400" i="1" dirty="0" smtClean="0">
                <a:solidFill>
                  <a:schemeClr val="tx1"/>
                </a:solidFill>
              </a:rPr>
              <a:t>Poznan University of Technology</a:t>
            </a:r>
          </a:p>
          <a:p>
            <a:r>
              <a:rPr lang="en-US" sz="4400" i="1" dirty="0" smtClean="0">
                <a:solidFill>
                  <a:schemeClr val="tx1"/>
                </a:solidFill>
              </a:rPr>
              <a:t>Banking University, Ukraine</a:t>
            </a:r>
            <a:endParaRPr lang="en-US" sz="4400" i="1" dirty="0">
              <a:solidFill>
                <a:schemeClr val="tx1"/>
              </a:solidFill>
            </a:endParaRPr>
          </a:p>
          <a:p>
            <a:r>
              <a:rPr lang="en-US" sz="2400" i="1" dirty="0" smtClean="0">
                <a:solidFill>
                  <a:schemeClr val="tx1"/>
                </a:solidFill>
              </a:rPr>
              <a:t> </a:t>
            </a:r>
            <a:endParaRPr lang="uk-UA" sz="24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/>
              <a:t>Demographic burden on population aged </a:t>
            </a:r>
            <a:r>
              <a:rPr lang="en-US" b="1" i="1" dirty="0" smtClean="0"/>
              <a:t>15–64 </a:t>
            </a:r>
            <a:r>
              <a:rPr lang="en-US" b="1" i="1" dirty="0" smtClean="0"/>
              <a:t>in 2018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1785926"/>
            <a:ext cx="791864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endParaRPr lang="en-US" sz="3200" dirty="0" smtClean="0"/>
          </a:p>
          <a:p>
            <a:r>
              <a:rPr lang="en-US" sz="3200" dirty="0" smtClean="0"/>
              <a:t>Per 1,000 permanent residents aged 15-64 years:</a:t>
            </a:r>
          </a:p>
          <a:p>
            <a:r>
              <a:rPr lang="en-US" sz="3200" dirty="0" smtClean="0"/>
              <a:t>Total </a:t>
            </a:r>
            <a:r>
              <a:rPr lang="en-US" sz="3200" dirty="0"/>
              <a:t>burden </a:t>
            </a:r>
            <a:r>
              <a:rPr lang="en-US" sz="3200" dirty="0" smtClean="0"/>
              <a:t>– 470,</a:t>
            </a:r>
            <a:endParaRPr lang="en-US" sz="3200" dirty="0"/>
          </a:p>
          <a:p>
            <a:r>
              <a:rPr lang="en-US" sz="3200" dirty="0" smtClean="0"/>
              <a:t>- including </a:t>
            </a:r>
            <a:r>
              <a:rPr lang="en-US" sz="3200" dirty="0"/>
              <a:t>individuals </a:t>
            </a:r>
            <a:r>
              <a:rPr lang="en-US" sz="3200" dirty="0" smtClean="0"/>
              <a:t>0-14 </a:t>
            </a:r>
            <a:r>
              <a:rPr lang="en-US" sz="3200" dirty="0"/>
              <a:t>years – </a:t>
            </a:r>
            <a:r>
              <a:rPr lang="en-US" sz="3200" dirty="0" smtClean="0"/>
              <a:t>227</a:t>
            </a:r>
            <a:endParaRPr lang="en-US" sz="3200" dirty="0"/>
          </a:p>
          <a:p>
            <a:r>
              <a:rPr lang="en-US" sz="3200" dirty="0" smtClean="0"/>
              <a:t>- including  </a:t>
            </a:r>
            <a:r>
              <a:rPr lang="en-US" sz="3200" dirty="0"/>
              <a:t>individuals  </a:t>
            </a:r>
            <a:r>
              <a:rPr lang="en-US" sz="3200" dirty="0" smtClean="0"/>
              <a:t>65 </a:t>
            </a:r>
            <a:r>
              <a:rPr lang="en-US" sz="3200" dirty="0"/>
              <a:t>years and older – </a:t>
            </a:r>
            <a:r>
              <a:rPr lang="en-US" sz="3200" dirty="0" smtClean="0"/>
              <a:t>243</a:t>
            </a:r>
            <a:endParaRPr lang="en-US" sz="3200" dirty="0"/>
          </a:p>
          <a:p>
            <a:endParaRPr lang="en-US" dirty="0" smtClean="0"/>
          </a:p>
          <a:p>
            <a:pPr marL="285750" indent="-285750"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67966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The </a:t>
            </a:r>
            <a:r>
              <a:rPr lang="en-US" sz="3200" b="1" dirty="0"/>
              <a:t>dynamics of the number of persons receiving a </a:t>
            </a:r>
            <a:r>
              <a:rPr lang="en-US" sz="3200" b="1" dirty="0" smtClean="0"/>
              <a:t>pension in Ukraine</a:t>
            </a:r>
            <a:endParaRPr lang="ru-RU" sz="3200" b="1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569976149"/>
              </p:ext>
            </p:extLst>
          </p:nvPr>
        </p:nvGraphicFramePr>
        <p:xfrm>
          <a:off x="755576" y="1844824"/>
          <a:ext cx="7560840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8531520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Dynamics </a:t>
            </a:r>
            <a:r>
              <a:rPr lang="en-US" sz="3600" b="1" dirty="0"/>
              <a:t>of average pension </a:t>
            </a:r>
            <a:r>
              <a:rPr lang="en-US" sz="3600" b="1" dirty="0" smtClean="0"/>
              <a:t>volume in Ukraine</a:t>
            </a:r>
            <a:endParaRPr lang="ru-RU" sz="3600" b="1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3004427074"/>
              </p:ext>
            </p:extLst>
          </p:nvPr>
        </p:nvGraphicFramePr>
        <p:xfrm>
          <a:off x="827584" y="1844824"/>
          <a:ext cx="7560840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7956563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507288" cy="936104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Employment rate in Ukraine and other countries </a:t>
            </a:r>
            <a:endParaRPr lang="ru-RU" sz="3200" b="1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66677520"/>
              </p:ext>
            </p:extLst>
          </p:nvPr>
        </p:nvGraphicFramePr>
        <p:xfrm>
          <a:off x="467544" y="1124744"/>
          <a:ext cx="8064896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145352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2523"/>
            <a:ext cx="8435280" cy="778098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Employment </a:t>
            </a:r>
            <a:r>
              <a:rPr lang="en-US" sz="3200" b="1" dirty="0"/>
              <a:t>rate </a:t>
            </a:r>
            <a:r>
              <a:rPr lang="en-US" sz="3200" b="1" dirty="0" smtClean="0"/>
              <a:t>in </a:t>
            </a:r>
            <a:r>
              <a:rPr lang="en-US" sz="3200" b="1" dirty="0"/>
              <a:t>Ukraine by </a:t>
            </a:r>
            <a:r>
              <a:rPr lang="en-US" sz="3200" b="1" dirty="0" smtClean="0"/>
              <a:t>regions in 2019</a:t>
            </a:r>
            <a:endParaRPr lang="ru-RU" sz="32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43001837"/>
              </p:ext>
            </p:extLst>
          </p:nvPr>
        </p:nvGraphicFramePr>
        <p:xfrm>
          <a:off x="971600" y="764705"/>
          <a:ext cx="6768752" cy="60486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23716"/>
                <a:gridCol w="3845036"/>
              </a:tblGrid>
              <a:tr h="37145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Employment rate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  <a:tr h="2119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Ukraine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57,1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ctr"/>
                </a:tc>
              </a:tr>
              <a:tr h="2195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Vinnytsia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57,1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  <a:tr h="2195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F0000"/>
                          </a:solidFill>
                          <a:effectLst/>
                        </a:rPr>
                        <a:t>Volyn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</a:rPr>
                        <a:t>49,5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  <a:tr h="2195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Dnipropetrovsk 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59,0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  <a:tr h="2195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Donetsk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50,6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  <a:tr h="2195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Zhytomyr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55,4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  <a:tr h="2195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Transcarpathia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54,7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  <a:tr h="2195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Zaporizhzhia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57,0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  <a:tr h="2195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Ivano-Frankivsk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55,5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  <a:tr h="2195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Kiev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58,7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  <a:tr h="2195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Kirovohrad 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54,9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  <a:tr h="2195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Lugansk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57,0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  <a:tr h="2195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Lviv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56,9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  <a:tr h="2195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Mykolaiv 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58,5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  <a:tr h="2195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Odessa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57,2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  <a:tr h="2195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Poltava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55,6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  <a:tr h="2195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Rivne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57,0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  <a:tr h="2195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Sumy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56,8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  <a:tr h="2119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Ternopil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52,2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  <a:tr h="2195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</a:rPr>
                        <a:t>Kharkiv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</a:rPr>
                        <a:t>61,4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  <a:tr h="2195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Kherson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57,3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  <a:tr h="2195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Khmelnytsky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55,1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  <a:tr h="2119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Cherkasy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57,7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  <a:tr h="2119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Chernivtsi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57,3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  <a:tr h="2195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Chernihiv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57,0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  <a:tr h="2195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City Kyiv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</a:rPr>
                        <a:t>62,4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300017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0188" cy="70609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/>
              <a:t>The structure </a:t>
            </a:r>
            <a:r>
              <a:rPr lang="en-US" sz="3200" b="1" dirty="0"/>
              <a:t>of employed population by occupational groups</a:t>
            </a:r>
            <a:endParaRPr lang="ru-RU" sz="3200" b="1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263690097"/>
              </p:ext>
            </p:extLst>
          </p:nvPr>
        </p:nvGraphicFramePr>
        <p:xfrm>
          <a:off x="539552" y="1268760"/>
          <a:ext cx="813690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8302617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Employment </a:t>
            </a:r>
            <a:r>
              <a:rPr lang="en-US" dirty="0"/>
              <a:t>in the informal </a:t>
            </a:r>
            <a:r>
              <a:rPr lang="en-US" dirty="0" smtClean="0"/>
              <a:t>sector, %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2568991999"/>
              </p:ext>
            </p:extLst>
          </p:nvPr>
        </p:nvGraphicFramePr>
        <p:xfrm>
          <a:off x="755576" y="1484784"/>
          <a:ext cx="7560840" cy="35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5440592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Structure of the employed population in the informal sector (by type of economic activity)</a:t>
            </a:r>
            <a:endParaRPr lang="ru-RU" sz="3200" b="1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2203759978"/>
              </p:ext>
            </p:extLst>
          </p:nvPr>
        </p:nvGraphicFramePr>
        <p:xfrm>
          <a:off x="1082040" y="1916832"/>
          <a:ext cx="7450400" cy="34400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343735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Unemployment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747810985"/>
              </p:ext>
            </p:extLst>
          </p:nvPr>
        </p:nvGraphicFramePr>
        <p:xfrm>
          <a:off x="899592" y="1556792"/>
          <a:ext cx="7416824" cy="36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609600" y="5409178"/>
            <a:ext cx="75247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Fig. </a:t>
            </a:r>
            <a:r>
              <a:rPr lang="en-US" b="1" dirty="0"/>
              <a:t>Dynamics of </a:t>
            </a:r>
            <a:r>
              <a:rPr lang="en-US" b="1" dirty="0" smtClean="0"/>
              <a:t>unemployment </a:t>
            </a:r>
            <a:r>
              <a:rPr lang="en-US" b="1" dirty="0"/>
              <a:t>rate in Ukraine, </a:t>
            </a:r>
            <a:r>
              <a:rPr lang="en-US" b="1" dirty="0" smtClean="0"/>
              <a:t>2013 </a:t>
            </a:r>
            <a:r>
              <a:rPr lang="en-US" b="1" dirty="0"/>
              <a:t>– 2018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8645609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/>
              <a:t>Employment rate in Ukraine by regions in 2019</a:t>
            </a:r>
            <a:endParaRPr lang="ru-RU" sz="32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73711589"/>
              </p:ext>
            </p:extLst>
          </p:nvPr>
        </p:nvGraphicFramePr>
        <p:xfrm>
          <a:off x="1259632" y="1196752"/>
          <a:ext cx="6336704" cy="55558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99678"/>
                <a:gridCol w="1937026"/>
              </a:tblGrid>
              <a:tr h="2057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Unemployment rate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  <a:tr h="2057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Ukraine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effectLst/>
                        </a:rPr>
                        <a:t>9,2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ctr"/>
                </a:tc>
              </a:tr>
              <a:tr h="2057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Vinnytsia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effectLst/>
                        </a:rPr>
                        <a:t>10,3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  <a:tr h="2057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solidFill>
                            <a:srgbClr val="FF0000"/>
                          </a:solidFill>
                          <a:effectLst/>
                        </a:rPr>
                        <a:t>Volyn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12,3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  <a:tr h="1850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Dnipropetrovsk 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effectLst/>
                        </a:rPr>
                        <a:t>8,1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  <a:tr h="2057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</a:rPr>
                        <a:t>Donetsk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14,1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  <a:tr h="2057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Zhytomyr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effectLst/>
                        </a:rPr>
                        <a:t>10,5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  <a:tr h="2057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Transcarpathia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effectLst/>
                        </a:rPr>
                        <a:t>9,6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  <a:tr h="2057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Zaporizhzhia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effectLst/>
                        </a:rPr>
                        <a:t>10,2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  <a:tr h="2057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Ivano-Frankivsk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effectLst/>
                        </a:rPr>
                        <a:t>8,0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  <a:tr h="2057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Kiev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effectLst/>
                        </a:rPr>
                        <a:t>6,3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  <a:tr h="2057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Kirovohrad 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effectLst/>
                        </a:rPr>
                        <a:t>12,1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  <a:tr h="2057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FF0000"/>
                          </a:solidFill>
                          <a:effectLst/>
                        </a:rPr>
                        <a:t>Lugansk</a:t>
                      </a:r>
                      <a:endParaRPr lang="ru-RU" sz="11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15,3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  <a:tr h="2057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Lviv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effectLst/>
                        </a:rPr>
                        <a:t>7,4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  <a:tr h="2057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effectLst/>
                        </a:rPr>
                        <a:t>Mykolaiv</a:t>
                      </a:r>
                      <a:r>
                        <a:rPr lang="en-US" sz="1100" b="1" dirty="0">
                          <a:effectLst/>
                        </a:rPr>
                        <a:t> 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effectLst/>
                        </a:rPr>
                        <a:t>10,0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  <a:tr h="2057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Odessa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effectLst/>
                        </a:rPr>
                        <a:t>7,0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  <a:tr h="2057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Poltava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effectLst/>
                        </a:rPr>
                        <a:t>11,8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  <a:tr h="2057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Rivne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effectLst/>
                        </a:rPr>
                        <a:t>9,8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  <a:tr h="2057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Sumy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effectLst/>
                        </a:rPr>
                        <a:t>9,1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  <a:tr h="2057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Ternopil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effectLst/>
                        </a:rPr>
                        <a:t>11,8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  <a:tr h="2057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Kharkiv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effectLst/>
                        </a:rPr>
                        <a:t>5,9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  <a:tr h="2057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Kherson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effectLst/>
                        </a:rPr>
                        <a:t>11,3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  <a:tr h="2057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Khmelnytsky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effectLst/>
                        </a:rPr>
                        <a:t>9,8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  <a:tr h="2057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Cherkasy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effectLst/>
                        </a:rPr>
                        <a:t>9,7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  <a:tr h="2057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Chernivtsi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effectLst/>
                        </a:rPr>
                        <a:t>8,2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  <a:tr h="2057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Chernihiv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effectLst/>
                        </a:rPr>
                        <a:t>10,7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  <a:tr h="2057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</a:rPr>
                        <a:t>City Kyiv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718" marR="467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6,7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6489" marB="6489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09603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 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Introduction - the current economic and demographic situation in Ukraine.</a:t>
            </a:r>
          </a:p>
          <a:p>
            <a:pPr algn="just"/>
            <a:r>
              <a:rPr lang="en-US" dirty="0" smtClean="0"/>
              <a:t>Analysis of the situation on the labor market in Ukraine</a:t>
            </a:r>
          </a:p>
          <a:p>
            <a:pPr algn="just"/>
            <a:r>
              <a:rPr lang="en-US" dirty="0" smtClean="0"/>
              <a:t>Labor migration and its impact on the Ukrainian labor market </a:t>
            </a:r>
          </a:p>
          <a:p>
            <a:pPr algn="just"/>
            <a:r>
              <a:rPr lang="en-US" dirty="0" smtClean="0"/>
              <a:t>Conclusions and discussion</a:t>
            </a:r>
            <a:endParaRPr lang="uk-U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922114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Unemployment </a:t>
            </a:r>
            <a:r>
              <a:rPr lang="en-US" sz="3200" b="1" dirty="0"/>
              <a:t>rate in Ukraine and other countries </a:t>
            </a:r>
            <a:endParaRPr lang="ru-RU" sz="3200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3731873623"/>
              </p:ext>
            </p:extLst>
          </p:nvPr>
        </p:nvGraphicFramePr>
        <p:xfrm>
          <a:off x="683568" y="1052736"/>
          <a:ext cx="792088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3862364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b="1" dirty="0" err="1"/>
              <a:t>Number</a:t>
            </a:r>
            <a:r>
              <a:rPr lang="uk-UA" sz="3600" b="1" dirty="0"/>
              <a:t> </a:t>
            </a:r>
            <a:r>
              <a:rPr lang="uk-UA" sz="3600" b="1" dirty="0" err="1"/>
              <a:t>of</a:t>
            </a:r>
            <a:r>
              <a:rPr lang="uk-UA" sz="3600" b="1" dirty="0"/>
              <a:t> </a:t>
            </a:r>
            <a:r>
              <a:rPr lang="uk-UA" sz="3600" b="1" dirty="0" err="1"/>
              <a:t>vacancies</a:t>
            </a:r>
            <a:r>
              <a:rPr lang="uk-UA" sz="3600" b="1" dirty="0"/>
              <a:t> </a:t>
            </a:r>
            <a:r>
              <a:rPr lang="uk-UA" sz="3600" b="1" dirty="0" err="1"/>
              <a:t>in</a:t>
            </a:r>
            <a:r>
              <a:rPr lang="uk-UA" sz="3600" b="1" dirty="0"/>
              <a:t> </a:t>
            </a:r>
            <a:r>
              <a:rPr lang="uk-UA" sz="3600" b="1" dirty="0" err="1"/>
              <a:t>the</a:t>
            </a:r>
            <a:r>
              <a:rPr lang="uk-UA" sz="3600" b="1" dirty="0"/>
              <a:t> </a:t>
            </a:r>
            <a:r>
              <a:rPr lang="uk-UA" sz="3600" b="1" dirty="0" err="1"/>
              <a:t>public</a:t>
            </a:r>
            <a:r>
              <a:rPr lang="uk-UA" sz="3600" b="1" dirty="0"/>
              <a:t> </a:t>
            </a:r>
            <a:r>
              <a:rPr lang="uk-UA" sz="3600" b="1" dirty="0" err="1"/>
              <a:t>employment</a:t>
            </a:r>
            <a:r>
              <a:rPr lang="uk-UA" sz="3600" b="1" dirty="0"/>
              <a:t> </a:t>
            </a:r>
            <a:r>
              <a:rPr lang="uk-UA" sz="3600" b="1" dirty="0" err="1"/>
              <a:t>service</a:t>
            </a:r>
            <a:r>
              <a:rPr lang="uk-UA" sz="3600" b="1" dirty="0"/>
              <a:t> </a:t>
            </a:r>
            <a:r>
              <a:rPr lang="uk-UA" sz="3600" b="1" dirty="0" err="1"/>
              <a:t>database</a:t>
            </a:r>
            <a:endParaRPr lang="ru-RU" sz="3600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410806331"/>
              </p:ext>
            </p:extLst>
          </p:nvPr>
        </p:nvGraphicFramePr>
        <p:xfrm>
          <a:off x="899592" y="1700808"/>
          <a:ext cx="7200800" cy="33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1166395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The </a:t>
            </a:r>
            <a:r>
              <a:rPr lang="en-US" sz="3200" b="1" dirty="0"/>
              <a:t>level and dynamics of </a:t>
            </a:r>
            <a:r>
              <a:rPr lang="en-US" sz="3200" b="1" dirty="0" smtClean="0"/>
              <a:t>average wages </a:t>
            </a:r>
            <a:r>
              <a:rPr lang="en-US" sz="3200" b="1" dirty="0"/>
              <a:t>in </a:t>
            </a:r>
            <a:r>
              <a:rPr lang="en-US" sz="3200" b="1" dirty="0" smtClean="0"/>
              <a:t>Ukraine, 2010-2018</a:t>
            </a:r>
            <a:endParaRPr lang="ru-RU" sz="3200" b="1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4128838876"/>
              </p:ext>
            </p:extLst>
          </p:nvPr>
        </p:nvGraphicFramePr>
        <p:xfrm>
          <a:off x="755576" y="1412776"/>
          <a:ext cx="741682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0009325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78098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>
                <a:latin typeface="Times New Roman"/>
                <a:ea typeface="Times New Roman"/>
                <a:cs typeface="Times New Roman"/>
              </a:rPr>
              <a:t>Growth</a:t>
            </a:r>
            <a:r>
              <a:rPr lang="en-US" sz="40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4000" b="1" dirty="0">
                <a:latin typeface="Times New Roman"/>
                <a:ea typeface="Times New Roman"/>
                <a:cs typeface="Times New Roman"/>
              </a:rPr>
              <a:t>rate of real </a:t>
            </a:r>
            <a:r>
              <a:rPr lang="en-US" sz="4000" b="1" dirty="0" smtClean="0">
                <a:latin typeface="Times New Roman"/>
                <a:ea typeface="Times New Roman"/>
                <a:cs typeface="Times New Roman"/>
              </a:rPr>
              <a:t>wages in Ukraine, %</a:t>
            </a:r>
            <a:r>
              <a:rPr lang="ru-RU" sz="3200" dirty="0">
                <a:ea typeface="Calibri"/>
                <a:cs typeface="Times New Roman"/>
              </a:rPr>
              <a:t/>
            </a:r>
            <a:br>
              <a:rPr lang="ru-RU" sz="3200" dirty="0">
                <a:ea typeface="Calibri"/>
                <a:cs typeface="Times New Roman"/>
              </a:rPr>
            </a:b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1309434124"/>
              </p:ext>
            </p:extLst>
          </p:nvPr>
        </p:nvGraphicFramePr>
        <p:xfrm>
          <a:off x="755576" y="1268760"/>
          <a:ext cx="7632848" cy="37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5593867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Labor migration </a:t>
            </a:r>
            <a:endParaRPr lang="ru-RU" b="1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3733534297"/>
              </p:ext>
            </p:extLst>
          </p:nvPr>
        </p:nvGraphicFramePr>
        <p:xfrm>
          <a:off x="667939" y="1268760"/>
          <a:ext cx="7649617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666799" y="5709642"/>
            <a:ext cx="76507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Fig. The </a:t>
            </a:r>
            <a:r>
              <a:rPr lang="en-US" b="1" dirty="0"/>
              <a:t>structure of the number of employed citizens abroad by firms that are licensed with employment </a:t>
            </a:r>
            <a:r>
              <a:rPr lang="en-US" b="1" dirty="0" smtClean="0"/>
              <a:t>mediation in 2018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85031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Structure </a:t>
            </a:r>
            <a:r>
              <a:rPr lang="en-US" sz="2800" b="1" dirty="0"/>
              <a:t>of officially employed abroad citizens of Ukraine by types of </a:t>
            </a:r>
            <a:r>
              <a:rPr lang="en-US" sz="2800" b="1" dirty="0" smtClean="0"/>
              <a:t>professions, %</a:t>
            </a:r>
            <a:endParaRPr lang="ru-RU" sz="2800" b="1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3857335157"/>
              </p:ext>
            </p:extLst>
          </p:nvPr>
        </p:nvGraphicFramePr>
        <p:xfrm>
          <a:off x="755576" y="1556792"/>
          <a:ext cx="7488832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1751428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Structure of officially employed abroad citizens of Ukraine </a:t>
            </a:r>
            <a:r>
              <a:rPr lang="en-US" b="1" dirty="0" smtClean="0"/>
              <a:t>by </a:t>
            </a:r>
            <a:r>
              <a:rPr lang="en-US" b="1" dirty="0"/>
              <a:t>age </a:t>
            </a:r>
            <a:r>
              <a:rPr lang="en-US" b="1" dirty="0" smtClean="0"/>
              <a:t>groups, </a:t>
            </a:r>
            <a:r>
              <a:rPr lang="en-US" b="1" dirty="0"/>
              <a:t>%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4159497396"/>
              </p:ext>
            </p:extLst>
          </p:nvPr>
        </p:nvGraphicFramePr>
        <p:xfrm>
          <a:off x="899592" y="1916832"/>
          <a:ext cx="7200800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3089001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745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Risks and challenges </a:t>
            </a:r>
            <a:r>
              <a:rPr lang="en-US" b="1" dirty="0"/>
              <a:t>for the labor market of Ukraine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850" y="1700808"/>
            <a:ext cx="8429625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Thus, the major challenges </a:t>
            </a:r>
            <a:r>
              <a:rPr lang="en-US" sz="2400" dirty="0" smtClean="0"/>
              <a:t>for Ukrainian economy and labor market are: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/>
              <a:t>the </a:t>
            </a:r>
            <a:r>
              <a:rPr lang="en-US" sz="2400" dirty="0" smtClean="0"/>
              <a:t>economic and demographic </a:t>
            </a:r>
            <a:r>
              <a:rPr lang="en-US" sz="2400" dirty="0"/>
              <a:t>crisis in Ukraine leads to </a:t>
            </a:r>
            <a:r>
              <a:rPr lang="en-US" sz="2400" b="1" dirty="0"/>
              <a:t>reduction of </a:t>
            </a:r>
            <a:r>
              <a:rPr lang="en-US" sz="2400" b="1" dirty="0" smtClean="0"/>
              <a:t>labor resources </a:t>
            </a:r>
            <a:r>
              <a:rPr lang="en-US" sz="2400" b="1" dirty="0"/>
              <a:t>and labor </a:t>
            </a:r>
            <a:r>
              <a:rPr lang="en-US" sz="2400" b="1" dirty="0" smtClean="0"/>
              <a:t>potential </a:t>
            </a:r>
            <a:r>
              <a:rPr lang="en-US" sz="2400" dirty="0" smtClean="0"/>
              <a:t>(decrease </a:t>
            </a:r>
            <a:r>
              <a:rPr lang="en-US" sz="2400" dirty="0"/>
              <a:t>in the working-age population and an increase in the retirement </a:t>
            </a:r>
            <a:r>
              <a:rPr lang="en-US" sz="2400" dirty="0" smtClean="0"/>
              <a:t>age population);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increasing the scale of migration abroad, especially labor </a:t>
            </a:r>
            <a:r>
              <a:rPr lang="en-US" sz="2400" dirty="0"/>
              <a:t>migration </a:t>
            </a:r>
            <a:r>
              <a:rPr lang="en-US" sz="2400" dirty="0" smtClean="0"/>
              <a:t>exacerbates </a:t>
            </a:r>
            <a:r>
              <a:rPr lang="en-US" sz="2400" dirty="0"/>
              <a:t>the problem of reduction of labor resources </a:t>
            </a:r>
            <a:r>
              <a:rPr lang="en-US" sz="2400" dirty="0" smtClean="0"/>
              <a:t>and </a:t>
            </a:r>
            <a:r>
              <a:rPr lang="en-US" sz="2400" b="1" dirty="0" smtClean="0"/>
              <a:t>growth </a:t>
            </a:r>
            <a:r>
              <a:rPr lang="en-US" sz="2400" b="1" dirty="0"/>
              <a:t>of staff deficit </a:t>
            </a:r>
            <a:r>
              <a:rPr lang="en-US" sz="2400" dirty="0" smtClean="0"/>
              <a:t>(intensification of participation of young people, specialists in labor migration);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transformation of part of temporary labor migration into permanent </a:t>
            </a:r>
            <a:r>
              <a:rPr lang="en-US" sz="2400" dirty="0"/>
              <a:t>one </a:t>
            </a:r>
            <a:r>
              <a:rPr lang="en-US" sz="2400" b="1" dirty="0"/>
              <a:t>is a threat to national economic </a:t>
            </a:r>
            <a:r>
              <a:rPr lang="en-US" sz="2400" b="1" dirty="0" smtClean="0"/>
              <a:t>security.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xmlns="" val="3174119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Risks and challenges for the labor market of Ukraine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700809"/>
            <a:ext cx="79208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/>
              <a:t>Ways </a:t>
            </a:r>
            <a:r>
              <a:rPr lang="en-US" sz="2400" dirty="0"/>
              <a:t>to stabilize the situation on the </a:t>
            </a:r>
            <a:r>
              <a:rPr lang="en-US" sz="2400" dirty="0" smtClean="0"/>
              <a:t>Ukrainian labor market: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/>
              <a:t>stabilization of political and economic </a:t>
            </a:r>
            <a:r>
              <a:rPr lang="en-US" sz="2400" dirty="0" smtClean="0"/>
              <a:t>situation </a:t>
            </a:r>
          </a:p>
          <a:p>
            <a:pPr algn="just"/>
            <a:r>
              <a:rPr lang="en-US" sz="2400" dirty="0" smtClean="0"/>
              <a:t>( </a:t>
            </a:r>
            <a:r>
              <a:rPr lang="en-US" sz="2400" dirty="0"/>
              <a:t>termination of the military conflict in the East of </a:t>
            </a:r>
            <a:r>
              <a:rPr lang="en-US" sz="2400" dirty="0" smtClean="0"/>
              <a:t>Ukraine);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/>
              <a:t>creating an attractive </a:t>
            </a:r>
            <a:r>
              <a:rPr lang="en-US" sz="2400" smtClean="0"/>
              <a:t>institutional and investment </a:t>
            </a:r>
            <a:r>
              <a:rPr lang="en-US" sz="2400" dirty="0"/>
              <a:t>environment (protecting the rights of owners and investors, combating </a:t>
            </a:r>
            <a:r>
              <a:rPr lang="en-US" sz="2400" dirty="0" smtClean="0"/>
              <a:t>corruption </a:t>
            </a:r>
            <a:r>
              <a:rPr lang="en-US" sz="2400" dirty="0" err="1" smtClean="0"/>
              <a:t>etc</a:t>
            </a:r>
            <a:r>
              <a:rPr lang="en-US" sz="2400" dirty="0" smtClean="0"/>
              <a:t>);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/>
              <a:t>the elimination of illegal employment and the deduction of </a:t>
            </a:r>
            <a:r>
              <a:rPr lang="en-US" sz="2400" dirty="0" smtClean="0"/>
              <a:t>wages;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/>
              <a:t>further development of the social insurance system in accordance with the advanced international </a:t>
            </a:r>
            <a:r>
              <a:rPr lang="en-US" sz="2400" dirty="0" smtClean="0"/>
              <a:t>standards.</a:t>
            </a:r>
          </a:p>
        </p:txBody>
      </p:sp>
    </p:spTree>
    <p:extLst>
      <p:ext uri="{BB962C8B-B14F-4D97-AF65-F5344CB8AC3E}">
        <p14:creationId xmlns:p14="http://schemas.microsoft.com/office/powerpoint/2010/main" xmlns="" val="3927609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current economic and demographic situation in Ukraine</a:t>
            </a:r>
            <a:endParaRPr lang="uk-UA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40725144"/>
              </p:ext>
            </p:extLst>
          </p:nvPr>
        </p:nvGraphicFramePr>
        <p:xfrm>
          <a:off x="467544" y="1484784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27584" y="6094280"/>
            <a:ext cx="70912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Fig.1 </a:t>
            </a:r>
            <a:r>
              <a:rPr lang="en-US" b="1" dirty="0"/>
              <a:t>Dynamics of real GDP in Ukraine during 1991 – 2017</a:t>
            </a:r>
            <a:r>
              <a:rPr lang="uk-UA" b="1" dirty="0"/>
              <a:t>, %</a:t>
            </a:r>
            <a:endParaRPr lang="ru-RU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current economic and demographic situation in Ukraine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2064121113"/>
              </p:ext>
            </p:extLst>
          </p:nvPr>
        </p:nvGraphicFramePr>
        <p:xfrm>
          <a:off x="964695" y="1460123"/>
          <a:ext cx="7272807" cy="4186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55576" y="5661248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Fig.2 </a:t>
            </a:r>
            <a:r>
              <a:rPr lang="en-US" b="1" dirty="0"/>
              <a:t>The dynamics of the consumer price index in Ukraine</a:t>
            </a:r>
            <a:r>
              <a:rPr lang="uk-UA" b="1" dirty="0"/>
              <a:t>, 2008 - </a:t>
            </a:r>
            <a:r>
              <a:rPr lang="uk-UA" b="1" dirty="0" smtClean="0"/>
              <a:t>201</a:t>
            </a:r>
            <a:r>
              <a:rPr lang="en-US" b="1" dirty="0" smtClean="0"/>
              <a:t>8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2856094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600" y="0"/>
            <a:ext cx="8934896" cy="870581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Income per capita by </a:t>
            </a:r>
            <a:r>
              <a:rPr lang="en-US" sz="3200" b="1" dirty="0"/>
              <a:t>region of </a:t>
            </a:r>
            <a:r>
              <a:rPr lang="en-US" sz="3200" b="1" dirty="0" smtClean="0"/>
              <a:t>Ukraine in 2019</a:t>
            </a:r>
            <a:endParaRPr lang="ru-RU" sz="32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87059102"/>
              </p:ext>
            </p:extLst>
          </p:nvPr>
        </p:nvGraphicFramePr>
        <p:xfrm>
          <a:off x="755576" y="764704"/>
          <a:ext cx="7560840" cy="60041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2329"/>
                <a:gridCol w="2560800"/>
                <a:gridCol w="3057711"/>
              </a:tblGrid>
              <a:tr h="5040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Disposable income per person, UAH</a:t>
                      </a:r>
                      <a:endParaRPr lang="ru-RU" sz="1050" dirty="0">
                        <a:effectLst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Real disposable income, in % of the corresponding period of the previous year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</a:tr>
              <a:tr h="1471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Ukraine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57908,6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109,9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</a:tr>
              <a:tr h="147123">
                <a:tc>
                  <a:txBody>
                    <a:bodyPr/>
                    <a:lstStyle/>
                    <a:p>
                      <a:pPr marL="1270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Regions</a:t>
                      </a:r>
                      <a:r>
                        <a:rPr lang="uk-UA" sz="1050">
                          <a:effectLst/>
                        </a:rPr>
                        <a:t>: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</a:tr>
              <a:tr h="1471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Vinnytsia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54992,0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108,6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</a:tr>
              <a:tr h="1471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Volyn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46475,1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108,0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</a:tr>
              <a:tr h="1471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Dnipropetrovsk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72883,4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114,8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</a:tr>
              <a:tr h="1471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Donetsk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31888,0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110,7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</a:tr>
              <a:tr h="1471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Zhytomyr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52135,9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109,7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</a:tr>
              <a:tr h="1471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Transcarpathia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40471,6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105,7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</a:tr>
              <a:tr h="1471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effectLst/>
                        </a:rPr>
                        <a:t>Zaporizhzhia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67982,5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112,0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</a:tr>
              <a:tr h="18285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Ivano-Frankivsk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48367,7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107.6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</a:tr>
              <a:tr h="1471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Kiev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63498,4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113,9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</a:tr>
              <a:tr h="1471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effectLst/>
                        </a:rPr>
                        <a:t>Kirovohrad</a:t>
                      </a:r>
                      <a:r>
                        <a:rPr lang="en-US" sz="1050" dirty="0">
                          <a:effectLst/>
                        </a:rPr>
                        <a:t>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51018,0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108,3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</a:tr>
              <a:tr h="1471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effectLst/>
                        </a:rPr>
                        <a:t>Lugansk</a:t>
                      </a:r>
                      <a:endParaRPr lang="ru-RU" sz="105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20618,6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111,4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</a:tr>
              <a:tr h="1471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 err="1">
                          <a:solidFill>
                            <a:srgbClr val="FF0000"/>
                          </a:solidFill>
                          <a:effectLst/>
                        </a:rPr>
                        <a:t>Lviv</a:t>
                      </a:r>
                      <a:endParaRPr lang="ru-RU" sz="105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55510,7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</a:rPr>
                        <a:t>110,7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</a:tr>
              <a:tr h="1471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effectLst/>
                        </a:rPr>
                        <a:t>Mykolaiv</a:t>
                      </a:r>
                      <a:r>
                        <a:rPr lang="en-US" sz="1050" dirty="0">
                          <a:effectLst/>
                        </a:rPr>
                        <a:t>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55543,9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110,2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</a:tr>
              <a:tr h="1471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Odessa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61165,6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109,8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</a:tr>
              <a:tr h="1471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Poltava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60217,5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111,0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</a:tr>
              <a:tr h="1471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Rivne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47729,1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106,2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</a:tr>
              <a:tr h="1471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Sumy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55934,4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108,4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</a:tr>
              <a:tr h="1471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Ternopil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43512,5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108,3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</a:tr>
              <a:tr h="1471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Kharkiv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60117,7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111,0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</a:tr>
              <a:tr h="1471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Kherson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50109,4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107,9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</a:tr>
              <a:tr h="1471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Khmelnytsky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52487,6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107,8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</a:tr>
              <a:tr h="1471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Cherkasy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50292,6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107,0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</a:tr>
              <a:tr h="1471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Chernivtsi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42850,4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107,1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</a:tr>
              <a:tr h="1471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</a:rPr>
                        <a:t>Chernihiv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50895,4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106,4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</a:tr>
              <a:tr h="1471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City Kyiv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</a:rPr>
                        <a:t>141173,8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</a:rPr>
                        <a:t>108,6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5461" marB="5461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54864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9900" y="592138"/>
            <a:ext cx="8229600" cy="494382"/>
          </a:xfrm>
        </p:spPr>
        <p:txBody>
          <a:bodyPr>
            <a:noAutofit/>
          </a:bodyPr>
          <a:lstStyle/>
          <a:p>
            <a:r>
              <a:rPr lang="en-US" sz="3600" b="1" dirty="0"/>
              <a:t>Adjusted net national income per capita in U.S. dollars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79782481"/>
              </p:ext>
            </p:extLst>
          </p:nvPr>
        </p:nvGraphicFramePr>
        <p:xfrm>
          <a:off x="1187624" y="1541052"/>
          <a:ext cx="6120680" cy="50615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4172"/>
                <a:gridCol w="2488102"/>
                <a:gridCol w="2938406"/>
              </a:tblGrid>
              <a:tr h="12759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Country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555" algn="l"/>
                        </a:tabLst>
                      </a:pPr>
                      <a:r>
                        <a:rPr lang="en-US" sz="1800">
                          <a:effectLst/>
                        </a:rPr>
                        <a:t>Adjusted net national income per capita in U.S. dollars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46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USA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50203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46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Luxemburg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44446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46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Australia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39929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46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Switzerlrland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39397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46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Germany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38996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46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Norway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38274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46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Austria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36166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46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Netherlands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34810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46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Sweden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34098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46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Finland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33971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46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Poland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11650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46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Ukraine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2333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04223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4565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Dynamics of population of </a:t>
            </a:r>
            <a:r>
              <a:rPr lang="en-US" sz="4000" dirty="0" smtClean="0"/>
              <a:t>Ukraine,</a:t>
            </a:r>
            <a:br>
              <a:rPr lang="en-US" sz="4000" dirty="0" smtClean="0"/>
            </a:br>
            <a:r>
              <a:rPr lang="en-US" sz="4000" dirty="0" smtClean="0"/>
              <a:t>1991 – 2019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4271083869"/>
              </p:ext>
            </p:extLst>
          </p:nvPr>
        </p:nvGraphicFramePr>
        <p:xfrm>
          <a:off x="611560" y="1484784"/>
          <a:ext cx="792088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30020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Natural movement of the population in 2017-2019</a:t>
            </a:r>
            <a:endParaRPr lang="ru-RU" sz="3600" b="1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3675313741"/>
              </p:ext>
            </p:extLst>
          </p:nvPr>
        </p:nvGraphicFramePr>
        <p:xfrm>
          <a:off x="971600" y="1772816"/>
          <a:ext cx="7560840" cy="39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799546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/>
              <a:t>Total fertility </a:t>
            </a:r>
            <a:r>
              <a:rPr lang="en-US" b="1" i="1" dirty="0" smtClean="0"/>
              <a:t>rate, </a:t>
            </a:r>
            <a:r>
              <a:rPr lang="en-US" b="1" i="1" dirty="0"/>
              <a:t>1992–2017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2866249636"/>
              </p:ext>
            </p:extLst>
          </p:nvPr>
        </p:nvGraphicFramePr>
        <p:xfrm>
          <a:off x="683568" y="1484784"/>
          <a:ext cx="792088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0693396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1240</TotalTime>
  <Words>789</Words>
  <Application>Microsoft Office PowerPoint</Application>
  <PresentationFormat>Экран (4:3)</PresentationFormat>
  <Paragraphs>290</Paragraphs>
  <Slides>28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Challenges for the labor market of Ukraine in the current demographic and economic situation </vt:lpstr>
      <vt:lpstr>Agenda </vt:lpstr>
      <vt:lpstr>The current economic and demographic situation in Ukraine</vt:lpstr>
      <vt:lpstr>The current economic and demographic situation in Ukraine</vt:lpstr>
      <vt:lpstr>Income per capita by region of Ukraine in 2019</vt:lpstr>
      <vt:lpstr>Adjusted net national income per capita in U.S. dollars </vt:lpstr>
      <vt:lpstr>Dynamics of population of Ukraine, 1991 – 2019 </vt:lpstr>
      <vt:lpstr>Natural movement of the population in 2017-2019</vt:lpstr>
      <vt:lpstr>Total fertility rate, 1992–2017</vt:lpstr>
      <vt:lpstr>Demographic burden on population aged 15–64 in 2018</vt:lpstr>
      <vt:lpstr>The dynamics of the number of persons receiving a pension in Ukraine</vt:lpstr>
      <vt:lpstr>Dynamics of average pension volume in Ukraine</vt:lpstr>
      <vt:lpstr>Employment rate in Ukraine and other countries </vt:lpstr>
      <vt:lpstr>Employment rate in Ukraine by regions in 2019</vt:lpstr>
      <vt:lpstr>The structure of employed population by occupational groups</vt:lpstr>
      <vt:lpstr>Employment in the informal sector, %</vt:lpstr>
      <vt:lpstr>Structure of the employed population in the informal sector (by type of economic activity)</vt:lpstr>
      <vt:lpstr>Unemployment</vt:lpstr>
      <vt:lpstr>Employment rate in Ukraine by regions in 2019</vt:lpstr>
      <vt:lpstr>Unemployment rate in Ukraine and other countries </vt:lpstr>
      <vt:lpstr>Number of vacancies in the public employment service database</vt:lpstr>
      <vt:lpstr>The level and dynamics of average wages in Ukraine, 2010-2018</vt:lpstr>
      <vt:lpstr>Growth rate of real wages in Ukraine, % </vt:lpstr>
      <vt:lpstr>Labor migration </vt:lpstr>
      <vt:lpstr>Structure of officially employed abroad citizens of Ukraine by types of professions, %</vt:lpstr>
      <vt:lpstr>Structure of officially employed abroad citizens of Ukraine by age groups, %</vt:lpstr>
      <vt:lpstr>Risks and challenges for the labor market of Ukraine</vt:lpstr>
      <vt:lpstr>Risks and challenges for the labor market of Ukraine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Challenges for the labor market of Ukraine in the current demographic and economic situation</dc:title>
  <dc:creator>Хмелярчук Марія Ігорівна</dc:creator>
  <cp:lastModifiedBy>Dell</cp:lastModifiedBy>
  <cp:revision>111</cp:revision>
  <dcterms:created xsi:type="dcterms:W3CDTF">2019-09-04T04:36:07Z</dcterms:created>
  <dcterms:modified xsi:type="dcterms:W3CDTF">2019-09-19T07:18:54Z</dcterms:modified>
</cp:coreProperties>
</file>