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3" r:id="rId1"/>
  </p:sldMasterIdLst>
  <p:handoutMasterIdLst>
    <p:handoutMasterId r:id="rId19"/>
  </p:handoutMasterIdLst>
  <p:sldIdLst>
    <p:sldId id="256" r:id="rId2"/>
    <p:sldId id="270" r:id="rId3"/>
    <p:sldId id="257" r:id="rId4"/>
    <p:sldId id="262" r:id="rId5"/>
    <p:sldId id="258" r:id="rId6"/>
    <p:sldId id="259" r:id="rId7"/>
    <p:sldId id="269" r:id="rId8"/>
    <p:sldId id="261" r:id="rId9"/>
    <p:sldId id="271" r:id="rId10"/>
    <p:sldId id="272" r:id="rId11"/>
    <p:sldId id="260" r:id="rId12"/>
    <p:sldId id="264" r:id="rId13"/>
    <p:sldId id="273" r:id="rId14"/>
    <p:sldId id="267" r:id="rId15"/>
    <p:sldId id="265" r:id="rId16"/>
    <p:sldId id="268" r:id="rId17"/>
    <p:sldId id="266" r:id="rId18"/>
  </p:sldIdLst>
  <p:sldSz cx="12192000" cy="6858000"/>
  <p:notesSz cx="6797675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a Rutecka-Góra" initials="J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66B"/>
    <a:srgbClr val="FAE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7129F-9E3E-4715-B534-CA45E2D0A00C}" v="23" dt="2019-05-09T13:20:57.7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Rutecka-Góra" userId="99f37028-a44f-48ed-bb19-dfbf482e0c12" providerId="ADAL" clId="{B417129F-9E3E-4715-B534-CA45E2D0A00C}"/>
    <pc:docChg chg="modSld">
      <pc:chgData name="Joanna Rutecka-Góra" userId="99f37028-a44f-48ed-bb19-dfbf482e0c12" providerId="ADAL" clId="{B417129F-9E3E-4715-B534-CA45E2D0A00C}" dt="2019-05-09T13:20:57.738" v="22" actId="20577"/>
      <pc:docMkLst>
        <pc:docMk/>
      </pc:docMkLst>
      <pc:sldChg chg="modSp">
        <pc:chgData name="Joanna Rutecka-Góra" userId="99f37028-a44f-48ed-bb19-dfbf482e0c12" providerId="ADAL" clId="{B417129F-9E3E-4715-B534-CA45E2D0A00C}" dt="2019-05-09T13:20:12.960" v="17" actId="20577"/>
        <pc:sldMkLst>
          <pc:docMk/>
          <pc:sldMk cId="801462906" sldId="257"/>
        </pc:sldMkLst>
        <pc:spChg chg="mod">
          <ac:chgData name="Joanna Rutecka-Góra" userId="99f37028-a44f-48ed-bb19-dfbf482e0c12" providerId="ADAL" clId="{B417129F-9E3E-4715-B534-CA45E2D0A00C}" dt="2019-05-09T13:20:12.960" v="17" actId="20577"/>
          <ac:spMkLst>
            <pc:docMk/>
            <pc:sldMk cId="801462906" sldId="257"/>
            <ac:spMk id="3" creationId="{5F6C2779-7E86-450D-BF8C-3BDD36262641}"/>
          </ac:spMkLst>
        </pc:spChg>
      </pc:sldChg>
      <pc:sldChg chg="modSp">
        <pc:chgData name="Joanna Rutecka-Góra" userId="99f37028-a44f-48ed-bb19-dfbf482e0c12" providerId="ADAL" clId="{B417129F-9E3E-4715-B534-CA45E2D0A00C}" dt="2019-05-09T13:17:43.788" v="5" actId="20577"/>
        <pc:sldMkLst>
          <pc:docMk/>
          <pc:sldMk cId="2031261261" sldId="259"/>
        </pc:sldMkLst>
        <pc:spChg chg="mod">
          <ac:chgData name="Joanna Rutecka-Góra" userId="99f37028-a44f-48ed-bb19-dfbf482e0c12" providerId="ADAL" clId="{B417129F-9E3E-4715-B534-CA45E2D0A00C}" dt="2019-05-09T13:17:43.788" v="5" actId="20577"/>
          <ac:spMkLst>
            <pc:docMk/>
            <pc:sldMk cId="2031261261" sldId="259"/>
            <ac:spMk id="3" creationId="{AE7468CB-8502-4ADF-88F7-95DBB07AA51D}"/>
          </ac:spMkLst>
        </pc:spChg>
      </pc:sldChg>
      <pc:sldChg chg="modSp">
        <pc:chgData name="Joanna Rutecka-Góra" userId="99f37028-a44f-48ed-bb19-dfbf482e0c12" providerId="ADAL" clId="{B417129F-9E3E-4715-B534-CA45E2D0A00C}" dt="2019-05-09T13:20:57.738" v="22" actId="20577"/>
        <pc:sldMkLst>
          <pc:docMk/>
          <pc:sldMk cId="4058765288" sldId="262"/>
        </pc:sldMkLst>
        <pc:spChg chg="mod">
          <ac:chgData name="Joanna Rutecka-Góra" userId="99f37028-a44f-48ed-bb19-dfbf482e0c12" providerId="ADAL" clId="{B417129F-9E3E-4715-B534-CA45E2D0A00C}" dt="2019-05-09T13:20:57.738" v="22" actId="20577"/>
          <ac:spMkLst>
            <pc:docMk/>
            <pc:sldMk cId="4058765288" sldId="262"/>
            <ac:spMk id="3" creationId="{F1CC54F5-7AD7-4027-929C-D855A2CF649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7E741-498A-45A3-A383-DD040E3AD510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8EDD0-9865-4BD8-A19A-57CF285DF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0793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71437C9-3215-422F-BFFE-D7EB3C9F6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D8629FF3-5499-4717-B9A4-F0BDBB69CC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57EFAD5-7DF1-4512-A871-42D71FE26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E6AC370-F975-4A11-A3B6-DA5A919E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19E3064-8D45-4272-B0AF-E7220E58E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5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3C1D6EB-F188-49D2-A289-1C41EFA6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E6DBB84-20DC-49BB-9315-4C864A80F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C87A803-C733-4867-B41C-FCE38E0FB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F9C4DDE-4EB2-49E0-A1BB-5CAAEBAB9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9F7DA67-D128-4174-9B19-232BD3039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1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17095E74-FC8E-44A2-B0D3-0DF7A62C4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96D8692-71D5-4033-A722-C8A7715C3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0692C59-5720-4E65-A6FE-FD366B2C7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44618CD-0EA2-4838-83CD-76E6C6F41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DFED563-49C4-43A6-9BFC-C9078D1F2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34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22C15F7-D411-4535-B66C-9F07557F8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9594F41-7EF6-421B-8CF8-3FC676DF7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392F230-6489-4030-81ED-4B5D3C466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E93D292-9D2A-4AD8-98A8-DAE1C372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8F4E599-2618-4872-8595-0579F0D1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79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55961D8-04F2-4358-A3D4-A07F532BE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B2BB07A-8486-47C8-A321-90DDAA44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36E331E-5889-4C0D-8815-A87791452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448A8DD-7563-4C77-8E25-D3AC79CA2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AB94D92-EC86-473D-9335-77977A0A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6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912EC21-1B77-4A78-8854-7A460385F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A78BFE7-76EF-4C42-A996-C9B17E2E9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CB70E41-99ED-45D2-8865-827AF7687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88C2984-B0E7-4B41-8E35-19067864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D846947-900B-451C-93BF-9623604FF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E23374E-ABEA-4939-B382-AE1AAA04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0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2DEABA6-97A4-4953-A522-C8156357D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ACA885BA-CFD6-4A05-B7DE-3B46B1EC5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837D588F-6CE8-4F81-B71A-8DA3BF2D3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9A7F1C71-256C-4D79-A23B-3176CEAB0E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B38E5C3-DB9C-43AE-8905-8822F0837E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C4AD64B8-7F08-48A3-99DA-53A2E532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9BDD52D4-25C1-467E-965B-E5A27029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DC9987A3-F233-4782-9C49-EFBADC72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8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ACF52E5-5C36-4034-BE7D-4C626F21E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BD5BD65B-BC47-42E4-AA82-EA4C8BA5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39BB14AF-3A52-4ED0-B660-60754F486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0A9BD16A-9857-4CEB-81F7-08F0DF54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32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6DEC95C1-7DB8-4964-9BC1-328BABC3A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A77F0B43-39B0-4DF7-BCC7-F86E9D2F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4E629C9F-E5C4-4B46-8CA1-9B6F6672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50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0B9F5A8-CFAB-48F9-A6C4-C13F515B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4A68FC1-2814-4E06-8749-AC274723A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22B9B117-B963-4325-81BE-CA38CEFC6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40E2B20-B700-40ED-AB1F-ADB6B76D9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0FCEA8D4-B77F-4F64-BF9A-9423C861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DEDE8C12-0078-4083-AD44-331C64F6A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1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29D634F-2E9A-4801-A061-9AB0B5CA5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80956CD4-8B29-49A7-A480-0762401D93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1279AA90-2D01-47B0-8456-CBAD90ABF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5EA7A3D-8338-4D90-AB51-EEEF8A2B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AB5E4E7-1D39-45BD-A21D-C323EF6CF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4BDC8B19-0F3C-46D0-8AA6-F3D58D771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9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B6B14333-9F07-4B53-B96B-0A51C61DA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A9631D10-7489-4FD0-BD0C-91D2C1663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5858ACD-587D-4965-BB39-8FA96029FA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FE7DF89-76E1-4CD0-812E-FF45DD7CF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B7BCB87-AEAA-46F8-9650-FBB1B44D1B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0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milenah@amu.edu.p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l.pons.com/t%C5%82umaczenie/angielski-polski/bachelor'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373072C-30B0-4DBB-B0E4-268D5A00D0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b="1" i="1" dirty="0" smtClean="0"/>
              <a:t>The </a:t>
            </a:r>
            <a:r>
              <a:rPr lang="pl-PL" sz="4800" b="1" i="1" dirty="0" err="1" smtClean="0"/>
              <a:t>readability</a:t>
            </a:r>
            <a:r>
              <a:rPr lang="pl-PL" sz="4800" b="1" i="1" dirty="0" smtClean="0"/>
              <a:t> of </a:t>
            </a:r>
            <a:r>
              <a:rPr lang="pl-PL" sz="4800" b="1" i="1" dirty="0" err="1" smtClean="0"/>
              <a:t>Polish</a:t>
            </a:r>
            <a:r>
              <a:rPr lang="pl-PL" sz="4800" b="1" i="1" dirty="0" smtClean="0"/>
              <a:t> </a:t>
            </a:r>
            <a:r>
              <a:rPr lang="pl-PL" sz="4800" b="1" i="1" dirty="0" err="1" smtClean="0"/>
              <a:t>individual</a:t>
            </a:r>
            <a:r>
              <a:rPr lang="pl-PL" sz="4800" b="1" i="1" dirty="0" smtClean="0"/>
              <a:t> </a:t>
            </a:r>
            <a:r>
              <a:rPr lang="pl-PL" sz="4800" b="1" i="1" dirty="0" err="1" smtClean="0"/>
              <a:t>pension</a:t>
            </a:r>
            <a:r>
              <a:rPr lang="pl-PL" sz="4800" b="1" i="1" dirty="0" smtClean="0"/>
              <a:t> </a:t>
            </a:r>
            <a:r>
              <a:rPr lang="pl-PL" sz="4800" b="1" i="1" dirty="0" err="1" smtClean="0"/>
              <a:t>contracts</a:t>
            </a:r>
            <a:endParaRPr lang="pl-PL" sz="48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BFD2CA3A-7DAD-4521-A9F4-38E6C9F5A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8181"/>
            <a:ext cx="9144000" cy="1009291"/>
          </a:xfrm>
        </p:spPr>
        <p:txBody>
          <a:bodyPr/>
          <a:lstStyle/>
          <a:p>
            <a:r>
              <a:rPr lang="pl-PL" b="1" dirty="0" smtClean="0"/>
              <a:t> </a:t>
            </a:r>
            <a:r>
              <a:rPr lang="pl-PL" b="1" dirty="0"/>
              <a:t>Milena Hadryan</a:t>
            </a:r>
            <a:r>
              <a:rPr lang="pl-PL" dirty="0"/>
              <a:t>, </a:t>
            </a:r>
            <a:r>
              <a:rPr lang="pl-PL" dirty="0" err="1" smtClean="0"/>
              <a:t>Ph</a:t>
            </a:r>
            <a:r>
              <a:rPr lang="pl-PL" dirty="0" smtClean="0"/>
              <a:t>. D., </a:t>
            </a:r>
            <a:r>
              <a:rPr lang="pl-PL" i="1" dirty="0" smtClean="0"/>
              <a:t>Adam Mickiewicz University Poznań</a:t>
            </a:r>
            <a:endParaRPr lang="pl-PL" i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41F747A6-4FD7-4541-9AD4-F7B07063ED67}"/>
              </a:ext>
            </a:extLst>
          </p:cNvPr>
          <p:cNvSpPr txBox="1"/>
          <p:nvPr/>
        </p:nvSpPr>
        <p:spPr>
          <a:xfrm>
            <a:off x="265029" y="6129145"/>
            <a:ext cx="1157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i="1" dirty="0" err="1">
                <a:solidFill>
                  <a:schemeClr val="accent6">
                    <a:lumMod val="75000"/>
                  </a:schemeClr>
                </a:solidFill>
              </a:rPr>
              <a:t>Research</a:t>
            </a:r>
            <a:r>
              <a:rPr lang="pl-PL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i="1" dirty="0" err="1">
                <a:solidFill>
                  <a:schemeClr val="accent6">
                    <a:lumMod val="75000"/>
                  </a:schemeClr>
                </a:solidFill>
              </a:rPr>
              <a:t>within</a:t>
            </a:r>
            <a:r>
              <a:rPr lang="pl-PL" sz="1400" i="1" dirty="0">
                <a:solidFill>
                  <a:schemeClr val="accent6">
                    <a:lumMod val="75000"/>
                  </a:schemeClr>
                </a:solidFill>
              </a:rPr>
              <a:t> NCN </a:t>
            </a:r>
            <a:r>
              <a:rPr lang="pl-PL" sz="1400" i="1" dirty="0" err="1">
                <a:solidFill>
                  <a:schemeClr val="accent6">
                    <a:lumMod val="75000"/>
                  </a:schemeClr>
                </a:solidFill>
              </a:rPr>
              <a:t>project</a:t>
            </a:r>
            <a:endParaRPr lang="pl-PL" sz="1400" i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pl-PL" sz="1400" i="1" dirty="0">
                <a:solidFill>
                  <a:schemeClr val="accent6">
                    <a:lumMod val="75000"/>
                  </a:schemeClr>
                </a:solidFill>
              </a:rPr>
              <a:t>”</a:t>
            </a:r>
            <a:r>
              <a:rPr lang="pl-PL" sz="1400" i="1" dirty="0" err="1">
                <a:solidFill>
                  <a:schemeClr val="accent6">
                    <a:lumMod val="75000"/>
                  </a:schemeClr>
                </a:solidFill>
              </a:rPr>
              <a:t>Readability</a:t>
            </a:r>
            <a:r>
              <a:rPr lang="pl-PL" sz="1400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pl-PL" sz="1400" i="1" dirty="0" err="1">
                <a:solidFill>
                  <a:schemeClr val="accent6">
                    <a:lumMod val="75000"/>
                  </a:schemeClr>
                </a:solidFill>
              </a:rPr>
              <a:t>transparency</a:t>
            </a:r>
            <a:r>
              <a:rPr lang="pl-PL" sz="1400" i="1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sz="1400" i="1" dirty="0" err="1">
                <a:solidFill>
                  <a:schemeClr val="accent6">
                    <a:lumMod val="75000"/>
                  </a:schemeClr>
                </a:solidFill>
              </a:rPr>
              <a:t>efficiency</a:t>
            </a:r>
            <a:r>
              <a:rPr lang="pl-PL" sz="1400" i="1" dirty="0">
                <a:solidFill>
                  <a:schemeClr val="accent6">
                    <a:lumMod val="75000"/>
                  </a:schemeClr>
                </a:solidFill>
              </a:rPr>
              <a:t> of </a:t>
            </a:r>
            <a:r>
              <a:rPr lang="pl-PL" sz="1400" i="1" dirty="0" err="1">
                <a:solidFill>
                  <a:schemeClr val="accent6">
                    <a:lumMod val="75000"/>
                  </a:schemeClr>
                </a:solidFill>
              </a:rPr>
              <a:t>individual</a:t>
            </a:r>
            <a:r>
              <a:rPr lang="pl-PL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400" i="1" dirty="0" err="1">
                <a:solidFill>
                  <a:schemeClr val="accent6">
                    <a:lumMod val="75000"/>
                  </a:schemeClr>
                </a:solidFill>
              </a:rPr>
              <a:t>pension</a:t>
            </a:r>
            <a:r>
              <a:rPr lang="pl-PL" sz="1400" i="1" dirty="0">
                <a:solidFill>
                  <a:schemeClr val="accent6">
                    <a:lumMod val="75000"/>
                  </a:schemeClr>
                </a:solidFill>
              </a:rPr>
              <a:t> products” (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2016/21/D/HS5/03905</a:t>
            </a:r>
            <a:endParaRPr lang="pl-PL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94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300163"/>
            <a:ext cx="1073467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07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2D36AB8-497D-41EA-9F3C-C3292E439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Transparency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F769AA0-90C6-4DA4-A013-27DD0AA05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 err="1" smtClean="0"/>
              <a:t>Transparency</a:t>
            </a:r>
            <a:r>
              <a:rPr lang="pl-PL" b="1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a set of </a:t>
            </a:r>
            <a:r>
              <a:rPr lang="pl-PL" dirty="0" err="1" smtClean="0"/>
              <a:t>text</a:t>
            </a:r>
            <a:r>
              <a:rPr lang="pl-PL" dirty="0" smtClean="0"/>
              <a:t> and </a:t>
            </a:r>
            <a:r>
              <a:rPr lang="pl-PL" dirty="0" err="1" smtClean="0"/>
              <a:t>paratext</a:t>
            </a:r>
            <a:r>
              <a:rPr lang="pl-PL" dirty="0" smtClean="0"/>
              <a:t> </a:t>
            </a:r>
            <a:r>
              <a:rPr lang="pl-PL" dirty="0" err="1" smtClean="0"/>
              <a:t>features</a:t>
            </a:r>
            <a:r>
              <a:rPr lang="pl-PL" dirty="0" smtClean="0"/>
              <a:t> (</a:t>
            </a:r>
            <a:r>
              <a:rPr lang="pl-PL" dirty="0" err="1" smtClean="0"/>
              <a:t>graphic</a:t>
            </a:r>
            <a:r>
              <a:rPr lang="pl-PL" dirty="0" smtClean="0"/>
              <a:t>)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influense</a:t>
            </a:r>
            <a:r>
              <a:rPr lang="pl-PL" dirty="0" smtClean="0"/>
              <a:t> the </a:t>
            </a:r>
            <a:r>
              <a:rPr lang="pl-PL" dirty="0" err="1" smtClean="0"/>
              <a:t>readability</a:t>
            </a:r>
            <a:r>
              <a:rPr lang="pl-PL" dirty="0" smtClean="0"/>
              <a:t> of </a:t>
            </a:r>
            <a:r>
              <a:rPr lang="pl-PL" dirty="0" err="1" smtClean="0"/>
              <a:t>text</a:t>
            </a:r>
            <a:r>
              <a:rPr lang="pl-PL" dirty="0" smtClean="0"/>
              <a:t>:</a:t>
            </a:r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The </a:t>
            </a:r>
            <a:r>
              <a:rPr lang="pl-PL" dirty="0" err="1" smtClean="0">
                <a:solidFill>
                  <a:srgbClr val="FF0000"/>
                </a:solidFill>
              </a:rPr>
              <a:t>features</a:t>
            </a:r>
            <a:r>
              <a:rPr lang="pl-PL" dirty="0" smtClean="0">
                <a:solidFill>
                  <a:srgbClr val="FF0000"/>
                </a:solidFill>
              </a:rPr>
              <a:t> set </a:t>
            </a:r>
            <a:r>
              <a:rPr lang="pl-PL" dirty="0" err="1" smtClean="0">
                <a:solidFill>
                  <a:srgbClr val="FF0000"/>
                </a:solidFill>
              </a:rPr>
              <a:t>chosen</a:t>
            </a:r>
            <a:r>
              <a:rPr lang="pl-PL" dirty="0" smtClean="0">
                <a:solidFill>
                  <a:srgbClr val="FF0000"/>
                </a:solidFill>
              </a:rPr>
              <a:t> for the </a:t>
            </a:r>
            <a:r>
              <a:rPr lang="pl-PL" dirty="0" err="1" smtClean="0">
                <a:solidFill>
                  <a:srgbClr val="FF0000"/>
                </a:solidFill>
              </a:rPr>
              <a:t>reaserch</a:t>
            </a:r>
            <a:r>
              <a:rPr lang="pl-PL" dirty="0" smtClean="0">
                <a:solidFill>
                  <a:srgbClr val="FF0000"/>
                </a:solidFill>
              </a:rPr>
              <a:t>: </a:t>
            </a: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pl-PL" sz="2400" dirty="0" err="1" smtClean="0"/>
              <a:t>typeface</a:t>
            </a:r>
            <a:r>
              <a:rPr lang="pl-PL" sz="2400" dirty="0" smtClean="0"/>
              <a:t> and </a:t>
            </a:r>
            <a:r>
              <a:rPr lang="pl-PL" sz="2400" dirty="0" err="1" smtClean="0"/>
              <a:t>typesize</a:t>
            </a:r>
            <a:endParaRPr lang="pl-PL" sz="2400" dirty="0"/>
          </a:p>
          <a:p>
            <a:pPr marL="514350" lvl="0" indent="-514350">
              <a:buFont typeface="+mj-lt"/>
              <a:buAutoNum type="arabicPeriod"/>
            </a:pPr>
            <a:r>
              <a:rPr lang="pl-PL" sz="2400" dirty="0" err="1" smtClean="0"/>
              <a:t>structure</a:t>
            </a:r>
            <a:endParaRPr lang="pl-PL" sz="2400" dirty="0"/>
          </a:p>
          <a:p>
            <a:pPr marL="514350" lvl="0" indent="-514350">
              <a:buFont typeface="+mj-lt"/>
              <a:buAutoNum type="arabicPeriod"/>
            </a:pPr>
            <a:r>
              <a:rPr lang="pl-PL" sz="2400" dirty="0" err="1" smtClean="0"/>
              <a:t>graphics</a:t>
            </a:r>
            <a:endParaRPr lang="pl-PL" sz="2400" dirty="0"/>
          </a:p>
          <a:p>
            <a:pPr marL="514350" lvl="0" indent="-514350">
              <a:buFont typeface="+mj-lt"/>
              <a:buAutoNum type="arabicPeriod"/>
            </a:pPr>
            <a:r>
              <a:rPr lang="pl-PL" sz="2400" dirty="0" err="1" smtClean="0"/>
              <a:t>metatext</a:t>
            </a:r>
            <a:r>
              <a:rPr lang="pl-PL" sz="2400" dirty="0" smtClean="0"/>
              <a:t> (</a:t>
            </a:r>
            <a:r>
              <a:rPr lang="pl-PL" sz="2400" dirty="0" err="1" smtClean="0"/>
              <a:t>e.g</a:t>
            </a:r>
            <a:r>
              <a:rPr lang="pl-PL" sz="2400" dirty="0" smtClean="0"/>
              <a:t>. </a:t>
            </a:r>
            <a:r>
              <a:rPr lang="pl-PL" sz="2400" i="1" dirty="0" err="1" smtClean="0"/>
              <a:t>summary</a:t>
            </a:r>
            <a:r>
              <a:rPr lang="pl-PL" sz="2400" dirty="0" smtClean="0"/>
              <a:t>)</a:t>
            </a:r>
            <a:endParaRPr lang="pl-PL" sz="2400" dirty="0"/>
          </a:p>
          <a:p>
            <a:pPr marL="514350" lvl="0" indent="-514350">
              <a:buFont typeface="+mj-lt"/>
              <a:buAutoNum type="arabicPeriod"/>
            </a:pPr>
            <a:r>
              <a:rPr lang="pl-PL" sz="2400" dirty="0" err="1" smtClean="0"/>
              <a:t>direct</a:t>
            </a:r>
            <a:r>
              <a:rPr lang="pl-PL" sz="2400" dirty="0" smtClean="0"/>
              <a:t> </a:t>
            </a:r>
            <a:r>
              <a:rPr lang="pl-PL" sz="2400" dirty="0" err="1" smtClean="0"/>
              <a:t>expressions</a:t>
            </a:r>
            <a:r>
              <a:rPr lang="pl-PL" sz="2400" dirty="0" smtClean="0"/>
              <a:t> (</a:t>
            </a:r>
            <a:r>
              <a:rPr lang="pl-PL" sz="2400" dirty="0" err="1" smtClean="0"/>
              <a:t>e.g</a:t>
            </a:r>
            <a:r>
              <a:rPr lang="pl-PL" sz="2400" dirty="0" smtClean="0"/>
              <a:t>. </a:t>
            </a:r>
            <a:r>
              <a:rPr lang="pl-PL" sz="2400" i="1" dirty="0" smtClean="0"/>
              <a:t>Read!)</a:t>
            </a:r>
            <a:endParaRPr lang="pl-PL" sz="2400" i="1" dirty="0"/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 smtClean="0"/>
              <a:t>For </a:t>
            </a:r>
            <a:r>
              <a:rPr lang="pl-PL" dirty="0" err="1" smtClean="0"/>
              <a:t>each</a:t>
            </a:r>
            <a:r>
              <a:rPr lang="pl-PL" dirty="0" smtClean="0"/>
              <a:t> </a:t>
            </a:r>
            <a:r>
              <a:rPr lang="pl-PL" dirty="0" err="1" smtClean="0"/>
              <a:t>feature</a:t>
            </a:r>
            <a:r>
              <a:rPr lang="pl-PL" dirty="0" smtClean="0"/>
              <a:t> a </a:t>
            </a:r>
            <a:r>
              <a:rPr lang="pl-PL" dirty="0" err="1" smtClean="0"/>
              <a:t>document</a:t>
            </a:r>
            <a:r>
              <a:rPr lang="pl-PL" dirty="0" smtClean="0"/>
              <a:t> </a:t>
            </a:r>
            <a:r>
              <a:rPr lang="pl-PL" dirty="0" err="1" smtClean="0"/>
              <a:t>could</a:t>
            </a:r>
            <a:r>
              <a:rPr lang="pl-PL" dirty="0" smtClean="0"/>
              <a:t> </a:t>
            </a:r>
            <a:r>
              <a:rPr lang="pl-PL" dirty="0" err="1" smtClean="0"/>
              <a:t>get</a:t>
            </a:r>
            <a:r>
              <a:rPr lang="pl-PL" dirty="0" smtClean="0"/>
              <a:t> 1 pkt</a:t>
            </a:r>
            <a:r>
              <a:rPr lang="pl-PL" dirty="0"/>
              <a:t>,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could</a:t>
            </a:r>
            <a:r>
              <a:rPr lang="pl-PL" dirty="0" smtClean="0"/>
              <a:t> be </a:t>
            </a:r>
            <a:r>
              <a:rPr lang="pl-PL" dirty="0" err="1" smtClean="0"/>
              <a:t>totally</a:t>
            </a:r>
            <a:r>
              <a:rPr lang="pl-PL" dirty="0" smtClean="0"/>
              <a:t> </a:t>
            </a:r>
            <a:r>
              <a:rPr lang="pl-PL" dirty="0" err="1" smtClean="0"/>
              <a:t>valued</a:t>
            </a:r>
            <a:r>
              <a:rPr lang="pl-PL" dirty="0" smtClean="0"/>
              <a:t> by </a:t>
            </a:r>
            <a:r>
              <a:rPr lang="pl-PL" dirty="0" smtClean="0">
                <a:solidFill>
                  <a:srgbClr val="FF0000"/>
                </a:solidFill>
              </a:rPr>
              <a:t>0-5 </a:t>
            </a:r>
            <a:r>
              <a:rPr lang="pl-PL" dirty="0">
                <a:solidFill>
                  <a:srgbClr val="FF0000"/>
                </a:solidFill>
              </a:rPr>
              <a:t>pkt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39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E4F455E-9DA0-41C0-AC7C-D111DFF6C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591"/>
            <a:ext cx="10515600" cy="528727"/>
          </a:xfrm>
        </p:spPr>
        <p:txBody>
          <a:bodyPr>
            <a:normAutofit fontScale="90000"/>
          </a:bodyPr>
          <a:lstStyle/>
          <a:p>
            <a:r>
              <a:rPr lang="pl-PL" b="1" dirty="0" err="1" smtClean="0"/>
              <a:t>Transparency</a:t>
            </a:r>
            <a:r>
              <a:rPr lang="pl-PL" b="1" dirty="0" smtClean="0"/>
              <a:t> – </a:t>
            </a:r>
            <a:r>
              <a:rPr lang="pl-PL" b="1" dirty="0" err="1" smtClean="0"/>
              <a:t>results</a:t>
            </a:r>
            <a:r>
              <a:rPr lang="pl-PL" b="1" dirty="0" smtClean="0"/>
              <a:t> </a:t>
            </a:r>
            <a:endParaRPr lang="pl-PL" b="1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65A488E5-6631-4A7C-A052-C0D4CC5D7C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923879"/>
              </p:ext>
            </p:extLst>
          </p:nvPr>
        </p:nvGraphicFramePr>
        <p:xfrm>
          <a:off x="427240" y="1869893"/>
          <a:ext cx="10515600" cy="3330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014">
                  <a:extLst>
                    <a:ext uri="{9D8B030D-6E8A-4147-A177-3AD203B41FA5}">
                      <a16:colId xmlns:a16="http://schemas.microsoft.com/office/drawing/2014/main" xmlns="" val="2058640424"/>
                    </a:ext>
                  </a:extLst>
                </a:gridCol>
                <a:gridCol w="2127756">
                  <a:extLst>
                    <a:ext uri="{9D8B030D-6E8A-4147-A177-3AD203B41FA5}">
                      <a16:colId xmlns:a16="http://schemas.microsoft.com/office/drawing/2014/main" xmlns="" val="1196707664"/>
                    </a:ext>
                  </a:extLst>
                </a:gridCol>
                <a:gridCol w="2386030">
                  <a:extLst>
                    <a:ext uri="{9D8B030D-6E8A-4147-A177-3AD203B41FA5}">
                      <a16:colId xmlns:a16="http://schemas.microsoft.com/office/drawing/2014/main" xmlns="" val="36291522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133354443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18115161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1767907894"/>
                    </a:ext>
                  </a:extLst>
                </a:gridCol>
              </a:tblGrid>
              <a:tr h="33684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pl-PL" sz="16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institutions</a:t>
                      </a: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</a:t>
                      </a: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got</a:t>
                      </a: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pl-PL" sz="16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certain</a:t>
                      </a: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pl-PL" sz="16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points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816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Points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Life </a:t>
                      </a:r>
                      <a:r>
                        <a:rPr lang="pl-PL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insurance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l-PL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companies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Asset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management </a:t>
                      </a:r>
                      <a:r>
                        <a:rPr lang="pl-PL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companies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(TFI)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err="1" smtClean="0"/>
                        <a:t>Brokerage</a:t>
                      </a:r>
                      <a:r>
                        <a:rPr lang="pl-PL" sz="1600" b="1" dirty="0" smtClean="0"/>
                        <a:t> </a:t>
                      </a:r>
                      <a:r>
                        <a:rPr lang="pl-PL" sz="1600" b="1" dirty="0" err="1" smtClean="0"/>
                        <a:t>houses</a:t>
                      </a:r>
                      <a:endParaRPr lang="pl-PL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Banks</a:t>
                      </a:r>
                      <a:endParaRPr lang="pl-PL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err="1" smtClean="0"/>
                        <a:t>Voluntary</a:t>
                      </a:r>
                      <a:r>
                        <a:rPr lang="pl-PL" sz="1600" b="1" dirty="0" smtClean="0"/>
                        <a:t> </a:t>
                      </a:r>
                      <a:r>
                        <a:rPr lang="pl-PL" sz="1600" b="1" dirty="0" err="1" smtClean="0"/>
                        <a:t>pension</a:t>
                      </a:r>
                      <a:r>
                        <a:rPr lang="pl-PL" sz="1600" b="1" dirty="0" smtClean="0"/>
                        <a:t> </a:t>
                      </a:r>
                      <a:r>
                        <a:rPr lang="pl-PL" sz="1600" b="1" dirty="0" err="1" smtClean="0"/>
                        <a:t>funds</a:t>
                      </a:r>
                      <a:r>
                        <a:rPr lang="pl-PL" sz="1600" b="1" dirty="0" smtClean="0"/>
                        <a:t> (DFE)</a:t>
                      </a:r>
                      <a:endParaRPr lang="pl-PL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31753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3766B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3766B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3766B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3766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3766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376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9245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407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155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029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/>
                        <a:t>-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254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/>
                        <a:t>-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3470759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F3755A2E-6A64-4908-BC43-40187043C219}"/>
              </a:ext>
            </a:extLst>
          </p:cNvPr>
          <p:cNvSpPr txBox="1"/>
          <p:nvPr/>
        </p:nvSpPr>
        <p:spPr>
          <a:xfrm>
            <a:off x="575353" y="5897365"/>
            <a:ext cx="1051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Source: </a:t>
            </a:r>
            <a:r>
              <a:rPr lang="pl-PL" sz="1400" dirty="0"/>
              <a:t>M. Hadryan, </a:t>
            </a:r>
            <a:r>
              <a:rPr lang="pl-PL" sz="1400" i="1" dirty="0"/>
              <a:t>Lingwistyczna analiza przejrzystości dokumentów kształtujących treść umów indywidualnych kont emerytalnych (IKE) i indywidualnych kont zabezpieczenia emerytalnego (IKZE)</a:t>
            </a:r>
            <a:r>
              <a:rPr lang="pl-PL" sz="1400" dirty="0"/>
              <a:t>, raport badawczy, </a:t>
            </a:r>
            <a:r>
              <a:rPr lang="pl-PL" sz="1400" dirty="0" smtClean="0"/>
              <a:t>SGH </a:t>
            </a:r>
            <a:r>
              <a:rPr lang="pl-PL" sz="1400" dirty="0" err="1" smtClean="0"/>
              <a:t>Warsaw</a:t>
            </a:r>
            <a:r>
              <a:rPr lang="pl-PL" sz="1400" dirty="0" smtClean="0"/>
              <a:t>, </a:t>
            </a:r>
            <a:r>
              <a:rPr lang="pl-PL" sz="1400" dirty="0" err="1" smtClean="0"/>
              <a:t>Warsaw</a:t>
            </a:r>
            <a:r>
              <a:rPr lang="pl-PL" sz="1400" dirty="0" smtClean="0"/>
              <a:t> </a:t>
            </a:r>
            <a:r>
              <a:rPr lang="pl-PL" sz="1400" dirty="0"/>
              <a:t>2017 </a:t>
            </a:r>
            <a:r>
              <a:rPr lang="pl-PL" sz="1400" dirty="0" smtClean="0"/>
              <a:t>(not </a:t>
            </a:r>
            <a:r>
              <a:rPr lang="pl-PL" sz="1400" dirty="0" err="1" smtClean="0"/>
              <a:t>published</a:t>
            </a:r>
            <a:r>
              <a:rPr lang="pl-PL" sz="1400" dirty="0" smtClean="0"/>
              <a:t>).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14312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ilena\Desktop\printscree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283"/>
            <a:ext cx="8487217" cy="641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75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8EC2284-8F6C-42CD-8A97-E0F49AD3C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561"/>
            <a:ext cx="10515600" cy="1325563"/>
          </a:xfrm>
        </p:spPr>
        <p:txBody>
          <a:bodyPr/>
          <a:lstStyle/>
          <a:p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readability</a:t>
            </a:r>
            <a:r>
              <a:rPr lang="pl-PL" dirty="0" smtClean="0"/>
              <a:t> versus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transparency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828CA3D-B8ED-411D-8125-79EC1C5D9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91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err="1" smtClean="0"/>
              <a:t>Transparency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more</a:t>
            </a:r>
            <a:r>
              <a:rPr lang="pl-PL" sz="2400" dirty="0" smtClean="0"/>
              <a:t> </a:t>
            </a:r>
            <a:r>
              <a:rPr lang="pl-PL" sz="2400" dirty="0" err="1" smtClean="0"/>
              <a:t>differentiated</a:t>
            </a:r>
            <a:r>
              <a:rPr lang="pl-PL" sz="2400" dirty="0" smtClean="0"/>
              <a:t> </a:t>
            </a:r>
            <a:r>
              <a:rPr lang="pl-PL" sz="2400" dirty="0" err="1" smtClean="0"/>
              <a:t>than</a:t>
            </a:r>
            <a:r>
              <a:rPr lang="pl-PL" sz="2400" dirty="0" smtClean="0"/>
              <a:t> </a:t>
            </a:r>
            <a:r>
              <a:rPr lang="pl-PL" sz="2400" dirty="0" err="1" smtClean="0"/>
              <a:t>readability</a:t>
            </a:r>
            <a:r>
              <a:rPr lang="pl-PL" sz="2400" dirty="0" smtClean="0"/>
              <a:t>.</a:t>
            </a:r>
            <a:endParaRPr lang="pl-PL" sz="2400" dirty="0"/>
          </a:p>
          <a:p>
            <a:pPr marL="0" indent="0">
              <a:buNone/>
            </a:pPr>
            <a:endParaRPr lang="pl-PL" sz="1100" dirty="0"/>
          </a:p>
          <a:p>
            <a:pPr marL="0" indent="0">
              <a:buNone/>
            </a:pPr>
            <a:r>
              <a:rPr lang="pl-PL" sz="2400" b="1" dirty="0" smtClean="0"/>
              <a:t>The most transparent </a:t>
            </a:r>
            <a:r>
              <a:rPr lang="pl-PL" sz="2400" b="1" dirty="0" err="1" smtClean="0"/>
              <a:t>text</a:t>
            </a:r>
            <a:r>
              <a:rPr lang="pl-PL" sz="2400" b="1" dirty="0" smtClean="0"/>
              <a:t> </a:t>
            </a:r>
            <a:r>
              <a:rPr lang="pl-PL" sz="2400" dirty="0" smtClean="0"/>
              <a:t>(</a:t>
            </a:r>
            <a:r>
              <a:rPr lang="pl-PL" sz="2400" dirty="0" err="1"/>
              <a:t>NN_ZU_IKE_owu</a:t>
            </a:r>
            <a:r>
              <a:rPr lang="pl-PL" sz="2400" dirty="0"/>
              <a:t>) </a:t>
            </a:r>
            <a:r>
              <a:rPr lang="pl-PL" sz="2400" dirty="0" err="1" smtClean="0"/>
              <a:t>represents</a:t>
            </a:r>
            <a:r>
              <a:rPr lang="pl-PL" sz="2400" dirty="0" smtClean="0"/>
              <a:t> </a:t>
            </a:r>
            <a:r>
              <a:rPr lang="pl-PL" sz="2400" dirty="0" err="1" smtClean="0"/>
              <a:t>readability</a:t>
            </a:r>
            <a:r>
              <a:rPr lang="pl-PL" sz="2400" dirty="0" smtClean="0"/>
              <a:t> </a:t>
            </a:r>
            <a:r>
              <a:rPr lang="pl-PL" sz="2400" i="1" dirty="0" err="1" smtClean="0"/>
              <a:t>Jasnopis</a:t>
            </a:r>
            <a:r>
              <a:rPr lang="pl-PL" sz="2400" dirty="0" smtClean="0"/>
              <a:t> </a:t>
            </a:r>
            <a:r>
              <a:rPr lang="pl-PL" sz="2400" dirty="0" err="1" smtClean="0"/>
              <a:t>class</a:t>
            </a:r>
            <a:r>
              <a:rPr lang="pl-PL" sz="2400" dirty="0" smtClean="0"/>
              <a:t>  6 (=</a:t>
            </a:r>
            <a:r>
              <a:rPr lang="pl-PL" sz="2400" dirty="0" err="1" smtClean="0"/>
              <a:t>difficult</a:t>
            </a:r>
            <a:r>
              <a:rPr lang="pl-PL" sz="2400" dirty="0" smtClean="0"/>
              <a:t> </a:t>
            </a:r>
            <a:r>
              <a:rPr lang="pl-PL" sz="2400" dirty="0" err="1" smtClean="0"/>
              <a:t>text</a:t>
            </a:r>
            <a:r>
              <a:rPr lang="pl-PL" sz="2400" dirty="0" smtClean="0"/>
              <a:t>). </a:t>
            </a:r>
            <a:endParaRPr lang="pl-PL" sz="2400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2400" b="1" dirty="0" smtClean="0"/>
              <a:t>The most </a:t>
            </a:r>
            <a:r>
              <a:rPr lang="pl-PL" sz="2400" b="1" dirty="0" err="1" smtClean="0"/>
              <a:t>readable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texts</a:t>
            </a:r>
            <a:r>
              <a:rPr lang="pl-PL" sz="2400" b="1" dirty="0" smtClean="0"/>
              <a:t> </a:t>
            </a:r>
            <a:r>
              <a:rPr lang="pl-PL" sz="2400" dirty="0"/>
              <a:t>(</a:t>
            </a:r>
            <a:r>
              <a:rPr lang="pl-PL" sz="2400" dirty="0" err="1"/>
              <a:t>PZU_ZU_IKE_KartaProduktu</a:t>
            </a:r>
            <a:r>
              <a:rPr lang="pl-PL" sz="2400" dirty="0"/>
              <a:t>/ </a:t>
            </a:r>
            <a:r>
              <a:rPr lang="pl-PL" sz="2400" dirty="0" err="1"/>
              <a:t>PZU_ZU_IKZE_KartaProduktu</a:t>
            </a:r>
            <a:r>
              <a:rPr lang="pl-PL" sz="2400" dirty="0"/>
              <a:t> </a:t>
            </a:r>
            <a:r>
              <a:rPr lang="pl-PL" sz="2400" dirty="0" smtClean="0"/>
              <a:t>) </a:t>
            </a:r>
            <a:r>
              <a:rPr lang="pl-PL" sz="2400" dirty="0" err="1" smtClean="0"/>
              <a:t>represents</a:t>
            </a:r>
            <a:r>
              <a:rPr lang="pl-PL" sz="2400" dirty="0" smtClean="0"/>
              <a:t> </a:t>
            </a:r>
            <a:r>
              <a:rPr lang="pl-PL" sz="2400" dirty="0" err="1" smtClean="0"/>
              <a:t>readability</a:t>
            </a:r>
            <a:r>
              <a:rPr lang="pl-PL" sz="2400" dirty="0" smtClean="0"/>
              <a:t> </a:t>
            </a:r>
            <a:r>
              <a:rPr lang="pl-PL" sz="2400" dirty="0" err="1" smtClean="0"/>
              <a:t>class</a:t>
            </a:r>
            <a:r>
              <a:rPr lang="pl-PL" sz="2400" dirty="0" smtClean="0"/>
              <a:t> 5 and </a:t>
            </a:r>
            <a:r>
              <a:rPr lang="pl-PL" sz="2400" dirty="0" err="1" smtClean="0"/>
              <a:t>has</a:t>
            </a:r>
            <a:r>
              <a:rPr lang="pl-PL" sz="2400" dirty="0" smtClean="0"/>
              <a:t> </a:t>
            </a:r>
            <a:r>
              <a:rPr lang="pl-PL" sz="2400" dirty="0" err="1" smtClean="0"/>
              <a:t>an</a:t>
            </a:r>
            <a:r>
              <a:rPr lang="pl-PL" sz="2400" dirty="0" smtClean="0"/>
              <a:t> </a:t>
            </a:r>
            <a:r>
              <a:rPr lang="pl-PL" sz="2400" dirty="0" err="1" smtClean="0"/>
              <a:t>avarage</a:t>
            </a:r>
            <a:r>
              <a:rPr lang="pl-PL" sz="2400" dirty="0" smtClean="0"/>
              <a:t> </a:t>
            </a:r>
            <a:r>
              <a:rPr lang="pl-PL" sz="2400" dirty="0" err="1" smtClean="0"/>
              <a:t>transparency</a:t>
            </a:r>
            <a:r>
              <a:rPr lang="pl-PL" sz="2400" dirty="0" smtClean="0"/>
              <a:t>  </a:t>
            </a:r>
            <a:r>
              <a:rPr lang="pl-PL" sz="2400" dirty="0"/>
              <a:t>(3 </a:t>
            </a:r>
            <a:r>
              <a:rPr lang="pl-PL" sz="2400" dirty="0" smtClean="0"/>
              <a:t>p. for </a:t>
            </a:r>
            <a:r>
              <a:rPr lang="pl-PL" sz="2400" dirty="0" err="1" smtClean="0"/>
              <a:t>scale</a:t>
            </a:r>
            <a:r>
              <a:rPr lang="pl-PL" sz="2400" dirty="0" smtClean="0"/>
              <a:t>  </a:t>
            </a:r>
            <a:r>
              <a:rPr lang="pl-PL" sz="2400" dirty="0"/>
              <a:t>0-5</a:t>
            </a:r>
            <a:r>
              <a:rPr lang="pl-PL" sz="2400"/>
              <a:t>). </a:t>
            </a:r>
            <a:endParaRPr lang="pl-PL" sz="2400" smtClean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b="1" dirty="0" err="1" smtClean="0"/>
              <a:t>There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is</a:t>
            </a:r>
            <a:r>
              <a:rPr lang="pl-PL" sz="2400" b="1" dirty="0" smtClean="0"/>
              <a:t> no </a:t>
            </a:r>
            <a:r>
              <a:rPr lang="pl-PL" sz="2400" b="1" dirty="0" err="1" smtClean="0"/>
              <a:t>strict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relation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between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transparency</a:t>
            </a:r>
            <a:r>
              <a:rPr lang="pl-PL" sz="2400" b="1" dirty="0" smtClean="0"/>
              <a:t> and </a:t>
            </a:r>
            <a:r>
              <a:rPr lang="pl-PL" sz="2400" b="1" dirty="0" err="1" smtClean="0"/>
              <a:t>readability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class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noticed</a:t>
            </a:r>
            <a:r>
              <a:rPr lang="pl-PL" sz="2400" b="1" dirty="0" smtClean="0"/>
              <a:t> </a:t>
            </a:r>
            <a:r>
              <a:rPr lang="pl-PL" sz="2400" dirty="0" smtClean="0"/>
              <a:t>(</a:t>
            </a:r>
            <a:r>
              <a:rPr lang="pl-PL" sz="2400" dirty="0" err="1" smtClean="0"/>
              <a:t>e.g</a:t>
            </a:r>
            <a:r>
              <a:rPr lang="pl-PL" sz="2400" dirty="0" smtClean="0"/>
              <a:t>. </a:t>
            </a:r>
            <a:r>
              <a:rPr lang="pl-PL" sz="2400" dirty="0" err="1" smtClean="0"/>
              <a:t>readable</a:t>
            </a:r>
            <a:r>
              <a:rPr lang="pl-PL" sz="2400" dirty="0" smtClean="0"/>
              <a:t> </a:t>
            </a:r>
            <a:r>
              <a:rPr lang="pl-PL" sz="2400" dirty="0" err="1" smtClean="0"/>
              <a:t>texts</a:t>
            </a:r>
            <a:r>
              <a:rPr lang="pl-PL" sz="2400" dirty="0" smtClean="0"/>
              <a:t> </a:t>
            </a:r>
            <a:r>
              <a:rPr lang="pl-PL" sz="2400" dirty="0" err="1" smtClean="0"/>
              <a:t>class</a:t>
            </a:r>
            <a:r>
              <a:rPr lang="pl-PL" sz="2400" dirty="0" smtClean="0"/>
              <a:t> 5 </a:t>
            </a:r>
            <a:r>
              <a:rPr lang="pl-PL" sz="2400" dirty="0" err="1" smtClean="0"/>
              <a:t>has</a:t>
            </a:r>
            <a:r>
              <a:rPr lang="pl-PL" sz="2400" dirty="0" smtClean="0"/>
              <a:t> </a:t>
            </a:r>
            <a:r>
              <a:rPr lang="pl-PL" sz="2400" dirty="0" err="1" smtClean="0"/>
              <a:t>rather</a:t>
            </a:r>
            <a:r>
              <a:rPr lang="pl-PL" sz="2400" dirty="0" smtClean="0"/>
              <a:t> </a:t>
            </a:r>
            <a:r>
              <a:rPr lang="pl-PL" sz="2400" dirty="0" err="1" smtClean="0"/>
              <a:t>poor</a:t>
            </a:r>
            <a:r>
              <a:rPr lang="pl-PL" sz="2400" dirty="0" smtClean="0"/>
              <a:t> </a:t>
            </a:r>
            <a:r>
              <a:rPr lang="pl-PL" sz="2400" dirty="0" err="1" smtClean="0"/>
              <a:t>transparency</a:t>
            </a:r>
            <a:r>
              <a:rPr lang="pl-PL" sz="2400" dirty="0" smtClean="0"/>
              <a:t>).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19567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B739D15-17B7-4C29-9FA6-FCB194E4C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561"/>
            <a:ext cx="10515600" cy="1325563"/>
          </a:xfrm>
        </p:spPr>
        <p:txBody>
          <a:bodyPr/>
          <a:lstStyle/>
          <a:p>
            <a:r>
              <a:rPr lang="pl-PL" b="1" dirty="0" err="1" smtClean="0"/>
              <a:t>Conclusions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24A253F-8541-4159-911D-6CB21068A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322"/>
            <a:ext cx="10515600" cy="4351338"/>
          </a:xfrm>
        </p:spPr>
        <p:txBody>
          <a:bodyPr>
            <a:normAutofit/>
          </a:bodyPr>
          <a:lstStyle/>
          <a:p>
            <a:r>
              <a:rPr lang="pl-PL" sz="2600" dirty="0" err="1" smtClean="0"/>
              <a:t>Individual</a:t>
            </a:r>
            <a:r>
              <a:rPr lang="pl-PL" sz="2600" dirty="0" smtClean="0"/>
              <a:t> </a:t>
            </a:r>
            <a:r>
              <a:rPr lang="pl-PL" sz="2600" dirty="0" err="1" smtClean="0"/>
              <a:t>pension</a:t>
            </a:r>
            <a:r>
              <a:rPr lang="pl-PL" sz="2600" dirty="0" smtClean="0"/>
              <a:t> </a:t>
            </a:r>
            <a:r>
              <a:rPr lang="pl-PL" sz="2600" dirty="0" err="1" smtClean="0"/>
              <a:t>contracts</a:t>
            </a:r>
            <a:r>
              <a:rPr lang="pl-PL" sz="2600" dirty="0" smtClean="0"/>
              <a:t> </a:t>
            </a:r>
            <a:r>
              <a:rPr lang="pl-PL" sz="2600" dirty="0" err="1" smtClean="0"/>
              <a:t>are</a:t>
            </a:r>
            <a:r>
              <a:rPr lang="pl-PL" sz="2600" dirty="0" smtClean="0"/>
              <a:t> </a:t>
            </a:r>
            <a:r>
              <a:rPr lang="pl-PL" sz="2600" b="1" dirty="0" smtClean="0"/>
              <a:t>not </a:t>
            </a:r>
            <a:r>
              <a:rPr lang="pl-PL" sz="2600" b="1" dirty="0" err="1" smtClean="0"/>
              <a:t>reader-friendly</a:t>
            </a:r>
            <a:r>
              <a:rPr lang="pl-PL" sz="2600" b="1" dirty="0" smtClean="0"/>
              <a:t> </a:t>
            </a:r>
            <a:r>
              <a:rPr lang="pl-PL" sz="2600" dirty="0" smtClean="0"/>
              <a:t>(to small </a:t>
            </a:r>
            <a:r>
              <a:rPr lang="pl-PL" sz="2600" dirty="0" err="1" smtClean="0"/>
              <a:t>typefaces</a:t>
            </a:r>
            <a:r>
              <a:rPr lang="pl-PL" sz="2600" dirty="0" smtClean="0"/>
              <a:t>, </a:t>
            </a:r>
            <a:r>
              <a:rPr lang="pl-PL" sz="2600" dirty="0" err="1" smtClean="0"/>
              <a:t>lack</a:t>
            </a:r>
            <a:r>
              <a:rPr lang="pl-PL" sz="2600" dirty="0" smtClean="0"/>
              <a:t> of </a:t>
            </a:r>
            <a:r>
              <a:rPr lang="pl-PL" sz="2600" dirty="0" err="1" smtClean="0"/>
              <a:t>metatext</a:t>
            </a:r>
            <a:r>
              <a:rPr lang="pl-PL" sz="2600" dirty="0" smtClean="0"/>
              <a:t> and </a:t>
            </a:r>
            <a:r>
              <a:rPr lang="pl-PL" sz="2600" dirty="0" err="1" smtClean="0"/>
              <a:t>direct</a:t>
            </a:r>
            <a:r>
              <a:rPr lang="pl-PL" sz="2600" dirty="0" smtClean="0"/>
              <a:t> </a:t>
            </a:r>
            <a:r>
              <a:rPr lang="pl-PL" sz="2600" dirty="0" err="1" smtClean="0"/>
              <a:t>expressions</a:t>
            </a:r>
            <a:r>
              <a:rPr lang="pl-PL" sz="2600" dirty="0" smtClean="0"/>
              <a:t>).</a:t>
            </a:r>
            <a:endParaRPr lang="pl-PL" sz="2600" dirty="0"/>
          </a:p>
          <a:p>
            <a:r>
              <a:rPr lang="pl-PL" sz="2600" dirty="0" smtClean="0"/>
              <a:t>The </a:t>
            </a:r>
            <a:r>
              <a:rPr lang="pl-PL" sz="2600" dirty="0" err="1" smtClean="0"/>
              <a:t>more</a:t>
            </a:r>
            <a:r>
              <a:rPr lang="pl-PL" sz="2600" dirty="0" smtClean="0"/>
              <a:t> </a:t>
            </a:r>
            <a:r>
              <a:rPr lang="pl-PL" sz="2600" dirty="0" err="1" smtClean="0"/>
              <a:t>common</a:t>
            </a:r>
            <a:r>
              <a:rPr lang="pl-PL" sz="2600" dirty="0" smtClean="0"/>
              <a:t> </a:t>
            </a:r>
            <a:r>
              <a:rPr lang="pl-PL" sz="2600" dirty="0" err="1" smtClean="0"/>
              <a:t>advantage</a:t>
            </a:r>
            <a:r>
              <a:rPr lang="pl-PL" sz="2600" dirty="0" smtClean="0"/>
              <a:t> of </a:t>
            </a:r>
            <a:r>
              <a:rPr lang="pl-PL" sz="2600" dirty="0" err="1" smtClean="0"/>
              <a:t>those</a:t>
            </a:r>
            <a:r>
              <a:rPr lang="pl-PL" sz="2600" dirty="0" smtClean="0"/>
              <a:t> </a:t>
            </a:r>
            <a:r>
              <a:rPr lang="pl-PL" sz="2600" dirty="0" err="1" smtClean="0"/>
              <a:t>documents</a:t>
            </a:r>
            <a:r>
              <a:rPr lang="pl-PL" sz="2600" dirty="0" smtClean="0"/>
              <a:t> </a:t>
            </a:r>
            <a:r>
              <a:rPr lang="pl-PL" sz="2600" dirty="0" err="1" smtClean="0"/>
              <a:t>are</a:t>
            </a:r>
            <a:r>
              <a:rPr lang="pl-PL" sz="2600" dirty="0" smtClean="0"/>
              <a:t> </a:t>
            </a:r>
            <a:r>
              <a:rPr lang="pl-PL" sz="2600" dirty="0" err="1" smtClean="0"/>
              <a:t>often</a:t>
            </a:r>
            <a:r>
              <a:rPr lang="pl-PL" sz="2600" dirty="0" smtClean="0"/>
              <a:t> </a:t>
            </a:r>
            <a:r>
              <a:rPr lang="pl-PL" sz="2600" dirty="0" err="1" smtClean="0"/>
              <a:t>used</a:t>
            </a:r>
            <a:r>
              <a:rPr lang="pl-PL" sz="2600" b="1" dirty="0" smtClean="0"/>
              <a:t>, </a:t>
            </a:r>
            <a:r>
              <a:rPr lang="pl-PL" sz="2600" b="1" dirty="0" err="1" smtClean="0"/>
              <a:t>visible</a:t>
            </a:r>
            <a:r>
              <a:rPr lang="pl-PL" sz="2600" b="1" dirty="0" smtClean="0"/>
              <a:t>  </a:t>
            </a:r>
            <a:r>
              <a:rPr lang="pl-PL" sz="2600" b="1" dirty="0" err="1" smtClean="0"/>
              <a:t>subheading</a:t>
            </a:r>
            <a:r>
              <a:rPr lang="pl-PL" sz="2600" b="1" dirty="0" smtClean="0"/>
              <a:t>. </a:t>
            </a:r>
          </a:p>
          <a:p>
            <a:r>
              <a:rPr lang="pl-PL" sz="2600" dirty="0" smtClean="0"/>
              <a:t>The </a:t>
            </a:r>
            <a:r>
              <a:rPr lang="pl-PL" sz="2600" b="1" dirty="0" smtClean="0"/>
              <a:t>most transparent </a:t>
            </a:r>
            <a:r>
              <a:rPr lang="pl-PL" sz="2600" dirty="0" err="1" smtClean="0"/>
              <a:t>texts</a:t>
            </a:r>
            <a:r>
              <a:rPr lang="pl-PL" sz="2600" dirty="0" smtClean="0"/>
              <a:t> </a:t>
            </a:r>
            <a:r>
              <a:rPr lang="pl-PL" sz="2600" dirty="0" err="1" smtClean="0"/>
              <a:t>are</a:t>
            </a:r>
            <a:r>
              <a:rPr lang="pl-PL" sz="2600" dirty="0" smtClean="0"/>
              <a:t> </a:t>
            </a:r>
            <a:r>
              <a:rPr lang="pl-PL" sz="2600" dirty="0" err="1" smtClean="0"/>
              <a:t>texts</a:t>
            </a:r>
            <a:r>
              <a:rPr lang="pl-PL" sz="2600" dirty="0" smtClean="0"/>
              <a:t> of life </a:t>
            </a:r>
            <a:r>
              <a:rPr lang="pl-PL" sz="2600" dirty="0" err="1" smtClean="0"/>
              <a:t>insurance</a:t>
            </a:r>
            <a:r>
              <a:rPr lang="pl-PL" sz="2600" dirty="0" smtClean="0"/>
              <a:t> </a:t>
            </a:r>
            <a:r>
              <a:rPr lang="pl-PL" sz="2600" dirty="0" err="1" smtClean="0"/>
              <a:t>companies</a:t>
            </a:r>
            <a:r>
              <a:rPr lang="pl-PL" sz="2600" dirty="0" smtClean="0"/>
              <a:t> (</a:t>
            </a:r>
            <a:r>
              <a:rPr lang="pl-PL" sz="2600" dirty="0" err="1" smtClean="0"/>
              <a:t>especially</a:t>
            </a:r>
            <a:r>
              <a:rPr lang="pl-PL" sz="2600" dirty="0" smtClean="0"/>
              <a:t> </a:t>
            </a:r>
            <a:r>
              <a:rPr lang="pl-PL" sz="2600" dirty="0" err="1" smtClean="0"/>
              <a:t>general</a:t>
            </a:r>
            <a:r>
              <a:rPr lang="pl-PL" sz="2600" dirty="0" smtClean="0"/>
              <a:t> </a:t>
            </a:r>
            <a:r>
              <a:rPr lang="pl-PL" sz="2600" dirty="0" err="1" smtClean="0"/>
              <a:t>insurance</a:t>
            </a:r>
            <a:r>
              <a:rPr lang="pl-PL" sz="2600" dirty="0" smtClean="0"/>
              <a:t> </a:t>
            </a:r>
            <a:r>
              <a:rPr lang="pl-PL" sz="2600" dirty="0" err="1" smtClean="0"/>
              <a:t>conditions</a:t>
            </a:r>
            <a:r>
              <a:rPr lang="pl-PL" sz="2600" dirty="0" smtClean="0"/>
              <a:t> of PZU and </a:t>
            </a:r>
            <a:r>
              <a:rPr lang="pl-PL" sz="2600" dirty="0" err="1" smtClean="0"/>
              <a:t>nationale</a:t>
            </a:r>
            <a:r>
              <a:rPr lang="pl-PL" sz="2600" dirty="0" smtClean="0"/>
              <a:t> </a:t>
            </a:r>
            <a:r>
              <a:rPr lang="pl-PL" sz="2600" dirty="0" err="1" smtClean="0"/>
              <a:t>Nederlanden</a:t>
            </a:r>
            <a:r>
              <a:rPr lang="pl-PL" sz="2600" dirty="0" smtClean="0"/>
              <a:t> – 4 and 5 </a:t>
            </a:r>
            <a:r>
              <a:rPr lang="pl-PL" sz="2600" dirty="0" err="1" smtClean="0"/>
              <a:t>points</a:t>
            </a:r>
            <a:r>
              <a:rPr lang="pl-PL" sz="2600" dirty="0" smtClean="0"/>
              <a:t>)</a:t>
            </a:r>
            <a:endParaRPr lang="pl-PL" sz="2600" dirty="0"/>
          </a:p>
          <a:p>
            <a:r>
              <a:rPr lang="pl-PL" sz="2600" b="1" dirty="0" smtClean="0"/>
              <a:t>The less transparent </a:t>
            </a:r>
            <a:r>
              <a:rPr lang="pl-PL" sz="2600" dirty="0" err="1" smtClean="0"/>
              <a:t>are</a:t>
            </a:r>
            <a:r>
              <a:rPr lang="pl-PL" sz="2600" dirty="0" smtClean="0"/>
              <a:t> bank </a:t>
            </a:r>
            <a:r>
              <a:rPr lang="pl-PL" sz="2600" dirty="0" err="1" smtClean="0"/>
              <a:t>documents</a:t>
            </a:r>
            <a:r>
              <a:rPr lang="pl-PL" sz="2600" dirty="0" smtClean="0"/>
              <a:t>.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07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4EA2B64-B934-4DF1-BA1A-D156B273F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Conclusions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65D2120-B2D2-4921-AEF3-2984605AC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 smtClean="0"/>
              <a:t>To </a:t>
            </a:r>
            <a:r>
              <a:rPr lang="pl-PL" sz="2400" b="1" dirty="0" err="1" smtClean="0"/>
              <a:t>understand</a:t>
            </a:r>
            <a:r>
              <a:rPr lang="pl-PL" sz="2400" b="1" dirty="0" smtClean="0"/>
              <a:t> the </a:t>
            </a:r>
            <a:r>
              <a:rPr lang="pl-PL" sz="2400" b="1" dirty="0" err="1" smtClean="0"/>
              <a:t>individual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pension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contracts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at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least</a:t>
            </a:r>
            <a:r>
              <a:rPr lang="pl-PL" sz="2400" b="1" dirty="0" smtClean="0"/>
              <a:t> high-</a:t>
            </a:r>
            <a:r>
              <a:rPr lang="pl-PL" sz="2400" b="1" dirty="0" err="1" smtClean="0"/>
              <a:t>education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is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required</a:t>
            </a:r>
            <a:r>
              <a:rPr lang="pl-PL" sz="2400" dirty="0" smtClean="0"/>
              <a:t>. </a:t>
            </a:r>
            <a:r>
              <a:rPr lang="pl-PL" sz="2400" dirty="0" err="1" smtClean="0"/>
              <a:t>Allmost</a:t>
            </a:r>
            <a:r>
              <a:rPr lang="pl-PL" sz="2400" dirty="0" smtClean="0"/>
              <a:t> </a:t>
            </a:r>
            <a:r>
              <a:rPr lang="pl-PL" sz="2400" dirty="0" err="1" smtClean="0"/>
              <a:t>all</a:t>
            </a:r>
            <a:r>
              <a:rPr lang="pl-PL" sz="2400" dirty="0" smtClean="0"/>
              <a:t> of the </a:t>
            </a:r>
            <a:r>
              <a:rPr lang="pl-PL" sz="2400" dirty="0" err="1" smtClean="0"/>
              <a:t>contracts</a:t>
            </a:r>
            <a:r>
              <a:rPr lang="pl-PL" sz="2400" dirty="0" smtClean="0"/>
              <a:t> </a:t>
            </a:r>
            <a:r>
              <a:rPr lang="pl-PL" sz="2400" dirty="0" err="1" smtClean="0"/>
              <a:t>represent</a:t>
            </a:r>
            <a:r>
              <a:rPr lang="pl-PL" sz="2400" dirty="0" smtClean="0"/>
              <a:t> the </a:t>
            </a:r>
            <a:r>
              <a:rPr lang="pl-PL" sz="2400" dirty="0" err="1" smtClean="0"/>
              <a:t>readability</a:t>
            </a:r>
            <a:r>
              <a:rPr lang="pl-PL" sz="2400" dirty="0" smtClean="0"/>
              <a:t> </a:t>
            </a:r>
            <a:r>
              <a:rPr lang="pl-PL" sz="2400" dirty="0" err="1" smtClean="0"/>
              <a:t>class</a:t>
            </a:r>
            <a:r>
              <a:rPr lang="pl-PL" sz="2400" dirty="0" smtClean="0"/>
              <a:t> 6 </a:t>
            </a:r>
            <a:r>
              <a:rPr lang="pl-PL" sz="2400" dirty="0" err="1" smtClean="0"/>
              <a:t>or</a:t>
            </a:r>
            <a:r>
              <a:rPr lang="pl-PL" sz="2400" dirty="0" smtClean="0"/>
              <a:t> </a:t>
            </a:r>
            <a:r>
              <a:rPr lang="pl-PL" sz="2400" dirty="0"/>
              <a:t>7.</a:t>
            </a:r>
          </a:p>
          <a:p>
            <a:endParaRPr lang="pl-PL" sz="2400" dirty="0"/>
          </a:p>
          <a:p>
            <a:pPr algn="just"/>
            <a:r>
              <a:rPr lang="pl-PL" sz="2400" dirty="0" smtClean="0"/>
              <a:t>The </a:t>
            </a:r>
            <a:r>
              <a:rPr lang="pl-PL" sz="2400" dirty="0" err="1" smtClean="0"/>
              <a:t>documents</a:t>
            </a:r>
            <a:r>
              <a:rPr lang="pl-PL" sz="2400" dirty="0" smtClean="0"/>
              <a:t> </a:t>
            </a:r>
            <a:r>
              <a:rPr lang="pl-PL" sz="2400" dirty="0" err="1" smtClean="0"/>
              <a:t>are</a:t>
            </a:r>
            <a:r>
              <a:rPr lang="pl-PL" sz="2400" dirty="0" smtClean="0"/>
              <a:t> not </a:t>
            </a:r>
            <a:r>
              <a:rPr lang="pl-PL" sz="2400" dirty="0" err="1" smtClean="0"/>
              <a:t>very</a:t>
            </a:r>
            <a:r>
              <a:rPr lang="pl-PL" sz="2400" dirty="0" smtClean="0"/>
              <a:t> </a:t>
            </a:r>
            <a:r>
              <a:rPr lang="pl-PL" sz="2400" dirty="0" err="1" smtClean="0"/>
              <a:t>readable</a:t>
            </a:r>
            <a:r>
              <a:rPr lang="pl-PL" sz="2400" dirty="0" smtClean="0"/>
              <a:t>, but the </a:t>
            </a:r>
            <a:r>
              <a:rPr lang="pl-PL" sz="2400" dirty="0" err="1" smtClean="0"/>
              <a:t>rather</a:t>
            </a:r>
            <a:r>
              <a:rPr lang="pl-PL" sz="2400" dirty="0" smtClean="0"/>
              <a:t> </a:t>
            </a:r>
            <a:r>
              <a:rPr lang="pl-PL" sz="2400" b="1" dirty="0" err="1" smtClean="0"/>
              <a:t>poor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transparency</a:t>
            </a:r>
            <a:r>
              <a:rPr lang="pl-PL" sz="2400" b="1" dirty="0" smtClean="0"/>
              <a:t> </a:t>
            </a:r>
            <a:r>
              <a:rPr lang="pl-PL" sz="2400" dirty="0" err="1" smtClean="0"/>
              <a:t>makes</a:t>
            </a:r>
            <a:r>
              <a:rPr lang="pl-PL" sz="2400" dirty="0" smtClean="0"/>
              <a:t> </a:t>
            </a:r>
            <a:r>
              <a:rPr lang="pl-PL" sz="2400" dirty="0" err="1" smtClean="0"/>
              <a:t>them</a:t>
            </a:r>
            <a:r>
              <a:rPr lang="pl-PL" sz="2400" dirty="0" smtClean="0"/>
              <a:t> </a:t>
            </a:r>
            <a:r>
              <a:rPr lang="pl-PL" sz="2400" dirty="0" err="1" smtClean="0"/>
              <a:t>even</a:t>
            </a:r>
            <a:r>
              <a:rPr lang="pl-PL" sz="2400" dirty="0" smtClean="0"/>
              <a:t> less </a:t>
            </a:r>
            <a:r>
              <a:rPr lang="pl-PL" sz="2400" dirty="0" err="1" smtClean="0"/>
              <a:t>reader-friendly</a:t>
            </a:r>
            <a:r>
              <a:rPr lang="pl-PL" sz="2400" dirty="0" smtClean="0"/>
              <a:t>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963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C876710-05F8-469B-B621-5855EDF31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for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attention</a:t>
            </a:r>
            <a:r>
              <a:rPr lang="pl-PL" dirty="0" smtClean="0"/>
              <a:t>!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FAC25C9-305D-4A52-A33C-AC288039C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Milena Hadryan</a:t>
            </a:r>
          </a:p>
          <a:p>
            <a:pPr marL="0" indent="0">
              <a:buNone/>
            </a:pPr>
            <a:r>
              <a:rPr lang="pl-PL" sz="2000" dirty="0">
                <a:hlinkClick r:id="rId2"/>
              </a:rPr>
              <a:t>milenah@amu.edu.pl</a:t>
            </a:r>
            <a:endParaRPr lang="pl-PL" sz="2000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225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 NCN „</a:t>
            </a:r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Readability</a:t>
            </a: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transparency</a:t>
            </a: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efficiency</a:t>
            </a: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 of </a:t>
            </a:r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individual</a:t>
            </a: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pension</a:t>
            </a: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 products”</a:t>
            </a:r>
            <a:b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2400" dirty="0" smtClean="0"/>
          </a:p>
          <a:p>
            <a:r>
              <a:rPr lang="pl-PL" sz="2400" dirty="0" smtClean="0"/>
              <a:t>Joanna </a:t>
            </a:r>
            <a:r>
              <a:rPr lang="pl-PL" sz="2400" dirty="0" err="1" smtClean="0"/>
              <a:t>Rutecka-Góra</a:t>
            </a:r>
            <a:r>
              <a:rPr lang="pl-PL" sz="2400" dirty="0" smtClean="0"/>
              <a:t>, </a:t>
            </a:r>
            <a:r>
              <a:rPr lang="pl-PL" sz="2400" dirty="0" err="1" smtClean="0"/>
              <a:t>Ph.D</a:t>
            </a:r>
            <a:r>
              <a:rPr lang="pl-PL" sz="2400" dirty="0" smtClean="0"/>
              <a:t>., </a:t>
            </a:r>
            <a:r>
              <a:rPr lang="pl-PL" sz="2400" i="1" dirty="0" err="1" smtClean="0"/>
              <a:t>Warsaw</a:t>
            </a:r>
            <a:r>
              <a:rPr lang="pl-PL" sz="2400" i="1" dirty="0" smtClean="0"/>
              <a:t> School of </a:t>
            </a:r>
            <a:r>
              <a:rPr lang="pl-PL" sz="2400" i="1" dirty="0" err="1" smtClean="0"/>
              <a:t>Economics</a:t>
            </a:r>
            <a:endParaRPr lang="pl-PL" sz="2400" i="1" dirty="0" smtClean="0"/>
          </a:p>
          <a:p>
            <a:r>
              <a:rPr lang="pl-PL" sz="2400" dirty="0" smtClean="0"/>
              <a:t>Kamila </a:t>
            </a:r>
            <a:r>
              <a:rPr lang="pl-PL" sz="2400" dirty="0"/>
              <a:t>Bielawska, </a:t>
            </a:r>
            <a:r>
              <a:rPr lang="pl-PL" sz="2400" dirty="0" err="1" smtClean="0"/>
              <a:t>Ph.D</a:t>
            </a:r>
            <a:r>
              <a:rPr lang="pl-PL" sz="2400" dirty="0" smtClean="0"/>
              <a:t>, Gdańsk University</a:t>
            </a:r>
          </a:p>
          <a:p>
            <a:r>
              <a:rPr lang="pl-PL" sz="2400" dirty="0" smtClean="0"/>
              <a:t>Sylwia </a:t>
            </a:r>
            <a:r>
              <a:rPr lang="pl-PL" sz="2400" dirty="0"/>
              <a:t>Kamieniecka, </a:t>
            </a:r>
            <a:r>
              <a:rPr lang="pl-PL" sz="2400" dirty="0" err="1" smtClean="0"/>
              <a:t>Ph.D</a:t>
            </a:r>
            <a:r>
              <a:rPr lang="pl-PL" sz="2400" dirty="0" smtClean="0"/>
              <a:t>, University</a:t>
            </a:r>
            <a:r>
              <a:rPr lang="pl-PL" sz="2400" dirty="0"/>
              <a:t> </a:t>
            </a:r>
            <a:r>
              <a:rPr lang="pl-PL" sz="2400" dirty="0" smtClean="0"/>
              <a:t>of Warmia and Mazury in Olsztyn</a:t>
            </a:r>
          </a:p>
          <a:p>
            <a:r>
              <a:rPr lang="pl-PL" sz="2400" dirty="0" smtClean="0"/>
              <a:t>Patrycja Kowalczyk-</a:t>
            </a:r>
            <a:r>
              <a:rPr lang="pl-PL" sz="2400" dirty="0" err="1" smtClean="0"/>
              <a:t>Rólczyńska</a:t>
            </a:r>
            <a:r>
              <a:rPr lang="pl-PL" sz="2400" dirty="0"/>
              <a:t>, </a:t>
            </a:r>
            <a:r>
              <a:rPr lang="pl-PL" sz="2400" dirty="0" err="1" smtClean="0"/>
              <a:t>Ph.D</a:t>
            </a:r>
            <a:r>
              <a:rPr lang="pl-PL" sz="2400" dirty="0" smtClean="0"/>
              <a:t>, Wrocław University of </a:t>
            </a:r>
            <a:r>
              <a:rPr lang="pl-PL" sz="2400" dirty="0" err="1" smtClean="0"/>
              <a:t>Economics</a:t>
            </a:r>
            <a:endParaRPr lang="pl-PL" sz="2400" dirty="0" smtClean="0"/>
          </a:p>
          <a:p>
            <a:r>
              <a:rPr lang="pl-PL" sz="2400" dirty="0" smtClean="0"/>
              <a:t>Milena </a:t>
            </a:r>
            <a:r>
              <a:rPr lang="pl-PL" sz="2400" dirty="0" err="1" smtClean="0"/>
              <a:t>Hadryan</a:t>
            </a:r>
            <a:r>
              <a:rPr lang="pl-PL" sz="2400" dirty="0"/>
              <a:t>, </a:t>
            </a:r>
            <a:r>
              <a:rPr lang="pl-PL" sz="2400" dirty="0" err="1" smtClean="0"/>
              <a:t>Ph.D</a:t>
            </a:r>
            <a:r>
              <a:rPr lang="pl-PL" sz="2400" dirty="0" smtClean="0"/>
              <a:t>, Adam Mickiewicz University, Poznań</a:t>
            </a:r>
          </a:p>
          <a:p>
            <a:endParaRPr lang="pl-PL" sz="24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061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EC37394-537C-49D8-ABBF-A0F06766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628" y="586155"/>
            <a:ext cx="10707709" cy="2065826"/>
          </a:xfrm>
        </p:spPr>
        <p:txBody>
          <a:bodyPr>
            <a:normAutofit/>
          </a:bodyPr>
          <a:lstStyle/>
          <a:p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Interdisciplinary</a:t>
            </a: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project</a:t>
            </a: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 (NCN) „</a:t>
            </a:r>
            <a:r>
              <a:rPr lang="pl-PL" b="1" i="1" dirty="0" err="1" smtClean="0">
                <a:solidFill>
                  <a:schemeClr val="accent6">
                    <a:lumMod val="75000"/>
                  </a:schemeClr>
                </a:solidFill>
              </a:rPr>
              <a:t>Readability</a:t>
            </a:r>
            <a:r>
              <a:rPr lang="pl-PL" b="1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pl-PL" b="1" i="1" dirty="0" err="1">
                <a:solidFill>
                  <a:schemeClr val="accent6">
                    <a:lumMod val="75000"/>
                  </a:schemeClr>
                </a:solidFill>
              </a:rPr>
              <a:t>transparency</a:t>
            </a:r>
            <a:r>
              <a:rPr lang="pl-PL" b="1" i="1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b="1" i="1" dirty="0" err="1">
                <a:solidFill>
                  <a:schemeClr val="accent6">
                    <a:lumMod val="75000"/>
                  </a:schemeClr>
                </a:solidFill>
              </a:rPr>
              <a:t>efficiency</a:t>
            </a:r>
            <a:r>
              <a:rPr lang="pl-PL" b="1" i="1" dirty="0">
                <a:solidFill>
                  <a:schemeClr val="accent6">
                    <a:lumMod val="75000"/>
                  </a:schemeClr>
                </a:solidFill>
              </a:rPr>
              <a:t> of </a:t>
            </a:r>
            <a:r>
              <a:rPr lang="pl-PL" b="1" i="1" dirty="0" err="1">
                <a:solidFill>
                  <a:schemeClr val="accent6">
                    <a:lumMod val="75000"/>
                  </a:schemeClr>
                </a:solidFill>
              </a:rPr>
              <a:t>individual</a:t>
            </a:r>
            <a:r>
              <a:rPr lang="pl-PL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b="1" i="1" dirty="0" err="1">
                <a:solidFill>
                  <a:schemeClr val="accent6">
                    <a:lumMod val="75000"/>
                  </a:schemeClr>
                </a:solidFill>
              </a:rPr>
              <a:t>pension</a:t>
            </a:r>
            <a:r>
              <a:rPr lang="pl-PL" b="1" i="1" dirty="0">
                <a:solidFill>
                  <a:schemeClr val="accent6">
                    <a:lumMod val="75000"/>
                  </a:schemeClr>
                </a:solidFill>
              </a:rPr>
              <a:t> products</a:t>
            </a:r>
            <a:r>
              <a:rPr lang="pl-PL" b="1" i="1" dirty="0" smtClean="0">
                <a:solidFill>
                  <a:schemeClr val="accent6">
                    <a:lumMod val="75000"/>
                  </a:schemeClr>
                </a:solidFill>
              </a:rPr>
              <a:t>”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F6C2779-7E86-450D-BF8C-3BDD36262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7015"/>
            <a:ext cx="9982200" cy="3749674"/>
          </a:xfrm>
        </p:spPr>
        <p:txBody>
          <a:bodyPr>
            <a:normAutofit fontScale="77500" lnSpcReduction="20000"/>
          </a:bodyPr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err="1" smtClean="0"/>
              <a:t>Previous</a:t>
            </a:r>
            <a:r>
              <a:rPr lang="pl-PL" dirty="0" smtClean="0"/>
              <a:t> </a:t>
            </a:r>
            <a:r>
              <a:rPr lang="pl-PL" dirty="0" err="1" smtClean="0"/>
              <a:t>research</a:t>
            </a:r>
            <a:r>
              <a:rPr lang="pl-PL" dirty="0" smtClean="0"/>
              <a:t> </a:t>
            </a:r>
            <a:r>
              <a:rPr lang="pl-PL" dirty="0" err="1" smtClean="0"/>
              <a:t>concentrated</a:t>
            </a:r>
            <a:r>
              <a:rPr lang="pl-PL" dirty="0" smtClean="0"/>
              <a:t> on </a:t>
            </a:r>
            <a:r>
              <a:rPr lang="pl-PL" dirty="0" err="1" smtClean="0"/>
              <a:t>readability</a:t>
            </a:r>
            <a:r>
              <a:rPr lang="pl-PL" dirty="0" smtClean="0"/>
              <a:t> of </a:t>
            </a:r>
            <a:r>
              <a:rPr lang="pl-PL" dirty="0" err="1" smtClean="0"/>
              <a:t>texts</a:t>
            </a:r>
            <a:r>
              <a:rPr lang="pl-PL" dirty="0" smtClean="0"/>
              <a:t> (</a:t>
            </a:r>
            <a:r>
              <a:rPr lang="pl-PL" dirty="0" err="1" smtClean="0"/>
              <a:t>e.g</a:t>
            </a:r>
            <a:r>
              <a:rPr lang="pl-PL" dirty="0" smtClean="0"/>
              <a:t>. </a:t>
            </a:r>
            <a:r>
              <a:rPr lang="pl-PL" dirty="0"/>
              <a:t>Pisarek 1966; Banach 2011, Broda, </a:t>
            </a:r>
            <a:r>
              <a:rPr lang="pl-PL" dirty="0" err="1"/>
              <a:t>Ogrodniczuk</a:t>
            </a:r>
            <a:r>
              <a:rPr lang="pl-PL" dirty="0"/>
              <a:t>, </a:t>
            </a:r>
            <a:r>
              <a:rPr lang="pl-PL" dirty="0" err="1"/>
              <a:t>Nitoń</a:t>
            </a:r>
            <a:r>
              <a:rPr lang="pl-PL" dirty="0"/>
              <a:t> i Gruszczyński 2014</a:t>
            </a:r>
            <a:r>
              <a:rPr lang="pl-PL" dirty="0" smtClean="0"/>
              <a:t>)</a:t>
            </a:r>
          </a:p>
          <a:p>
            <a:endParaRPr lang="pl-PL" dirty="0" smtClean="0"/>
          </a:p>
          <a:p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interdisciplinary</a:t>
            </a:r>
            <a:r>
              <a:rPr lang="pl-PL" dirty="0" smtClean="0"/>
              <a:t> </a:t>
            </a:r>
            <a:r>
              <a:rPr lang="pl-PL" dirty="0" err="1" smtClean="0"/>
              <a:t>research</a:t>
            </a:r>
            <a:r>
              <a:rPr lang="pl-PL" dirty="0" smtClean="0"/>
              <a:t> </a:t>
            </a:r>
            <a:r>
              <a:rPr lang="pl-PL" dirty="0" err="1" smtClean="0"/>
              <a:t>connects</a:t>
            </a:r>
            <a:r>
              <a:rPr lang="pl-PL" dirty="0" smtClean="0"/>
              <a:t> </a:t>
            </a:r>
            <a:r>
              <a:rPr lang="pl-PL" dirty="0" err="1" smtClean="0"/>
              <a:t>readability</a:t>
            </a:r>
            <a:r>
              <a:rPr lang="pl-PL" dirty="0" smtClean="0"/>
              <a:t> and </a:t>
            </a:r>
            <a:r>
              <a:rPr lang="pl-PL" dirty="0" err="1" smtClean="0"/>
              <a:t>transparency</a:t>
            </a:r>
            <a:r>
              <a:rPr lang="pl-PL" dirty="0" smtClean="0"/>
              <a:t> of </a:t>
            </a:r>
            <a:r>
              <a:rPr lang="pl-PL" dirty="0" err="1" smtClean="0"/>
              <a:t>texts</a:t>
            </a:r>
            <a:r>
              <a:rPr lang="pl-PL" dirty="0" smtClean="0"/>
              <a:t> with </a:t>
            </a:r>
            <a:r>
              <a:rPr lang="pl-PL" dirty="0" err="1" smtClean="0"/>
              <a:t>efficiency</a:t>
            </a:r>
            <a:r>
              <a:rPr lang="pl-PL" dirty="0" smtClean="0"/>
              <a:t> of the products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present</a:t>
            </a:r>
            <a:r>
              <a:rPr lang="pl-PL" dirty="0" smtClean="0"/>
              <a:t> </a:t>
            </a:r>
          </a:p>
          <a:p>
            <a:endParaRPr lang="pl-PL" dirty="0" smtClean="0"/>
          </a:p>
          <a:p>
            <a:r>
              <a:rPr lang="pl-PL" dirty="0" smtClean="0"/>
              <a:t>The </a:t>
            </a:r>
            <a:r>
              <a:rPr lang="pl-PL" dirty="0" err="1" smtClean="0"/>
              <a:t>researcher</a:t>
            </a:r>
            <a:r>
              <a:rPr lang="pl-PL" dirty="0" smtClean="0"/>
              <a:t> </a:t>
            </a:r>
            <a:r>
              <a:rPr lang="pl-PL" dirty="0" err="1" smtClean="0"/>
              <a:t>represent</a:t>
            </a:r>
            <a:r>
              <a:rPr lang="pl-PL" dirty="0" smtClean="0"/>
              <a:t> </a:t>
            </a: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disciplines</a:t>
            </a:r>
            <a:r>
              <a:rPr lang="pl-PL" dirty="0" smtClean="0"/>
              <a:t>: </a:t>
            </a:r>
            <a:r>
              <a:rPr lang="pl-PL" dirty="0" err="1" smtClean="0"/>
              <a:t>economics</a:t>
            </a:r>
            <a:r>
              <a:rPr lang="pl-PL" dirty="0" smtClean="0"/>
              <a:t> and </a:t>
            </a:r>
            <a:r>
              <a:rPr lang="pl-PL" dirty="0" err="1" smtClean="0"/>
              <a:t>linguistics</a:t>
            </a:r>
            <a:r>
              <a:rPr lang="pl-PL" dirty="0" smtClean="0"/>
              <a:t>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8014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E83FF1D-4502-450A-80B7-883AFFE7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backgrounds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1CC54F5-7AD7-4027-929C-D855A2CF6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Scope</a:t>
            </a:r>
            <a:r>
              <a:rPr lang="pl-PL" dirty="0" smtClean="0"/>
              <a:t>: </a:t>
            </a:r>
            <a:r>
              <a:rPr lang="pl-PL" dirty="0" err="1" smtClean="0"/>
              <a:t>Individual</a:t>
            </a:r>
            <a:r>
              <a:rPr lang="pl-PL" dirty="0" smtClean="0"/>
              <a:t> </a:t>
            </a:r>
            <a:r>
              <a:rPr lang="pl-PL" dirty="0" err="1" smtClean="0"/>
              <a:t>pension</a:t>
            </a:r>
            <a:r>
              <a:rPr lang="pl-PL" dirty="0" smtClean="0"/>
              <a:t> products on the </a:t>
            </a:r>
            <a:r>
              <a:rPr lang="pl-PL" dirty="0" err="1" smtClean="0"/>
              <a:t>Polish</a:t>
            </a:r>
            <a:r>
              <a:rPr lang="pl-PL" dirty="0" smtClean="0"/>
              <a:t> market IKE (</a:t>
            </a:r>
            <a:r>
              <a:rPr lang="pl-PL" i="1" dirty="0" err="1" smtClean="0"/>
              <a:t>Individual</a:t>
            </a:r>
            <a:r>
              <a:rPr lang="pl-PL" i="1" dirty="0" smtClean="0"/>
              <a:t> </a:t>
            </a:r>
            <a:r>
              <a:rPr lang="pl-PL" i="1" dirty="0" err="1" smtClean="0"/>
              <a:t>Saving</a:t>
            </a:r>
            <a:r>
              <a:rPr lang="pl-PL" i="1" dirty="0" smtClean="0"/>
              <a:t> </a:t>
            </a:r>
            <a:r>
              <a:rPr lang="pl-PL" i="1" dirty="0" err="1" smtClean="0"/>
              <a:t>Accounts</a:t>
            </a:r>
            <a:r>
              <a:rPr lang="pl-PL" dirty="0" smtClean="0"/>
              <a:t>) and IKZE (</a:t>
            </a:r>
            <a:r>
              <a:rPr lang="pl-PL" i="1" dirty="0" err="1" smtClean="0"/>
              <a:t>Individual</a:t>
            </a:r>
            <a:r>
              <a:rPr lang="pl-PL" i="1" dirty="0" smtClean="0"/>
              <a:t> </a:t>
            </a:r>
            <a:r>
              <a:rPr lang="pl-PL" i="1" dirty="0" err="1" smtClean="0"/>
              <a:t>Retirement</a:t>
            </a:r>
            <a:r>
              <a:rPr lang="pl-PL" i="1" dirty="0" smtClean="0"/>
              <a:t> </a:t>
            </a:r>
            <a:r>
              <a:rPr lang="pl-PL" i="1" dirty="0" err="1" smtClean="0"/>
              <a:t>Saving</a:t>
            </a:r>
            <a:r>
              <a:rPr lang="pl-PL" i="1" dirty="0" smtClean="0"/>
              <a:t> </a:t>
            </a:r>
            <a:r>
              <a:rPr lang="pl-PL" i="1" dirty="0" err="1" smtClean="0"/>
              <a:t>Accounts</a:t>
            </a:r>
            <a:r>
              <a:rPr lang="pl-PL" dirty="0" smtClean="0"/>
              <a:t>) </a:t>
            </a:r>
            <a:r>
              <a:rPr lang="pl-PL" dirty="0" err="1" smtClean="0"/>
              <a:t>offered</a:t>
            </a:r>
            <a:r>
              <a:rPr lang="pl-PL" dirty="0" smtClean="0"/>
              <a:t> in 2016</a:t>
            </a:r>
          </a:p>
          <a:p>
            <a:r>
              <a:rPr lang="pl-PL" dirty="0" smtClean="0"/>
              <a:t>Object </a:t>
            </a:r>
            <a:r>
              <a:rPr lang="pl-PL" dirty="0"/>
              <a:t>of </a:t>
            </a:r>
            <a:r>
              <a:rPr lang="pl-PL" dirty="0" err="1" smtClean="0"/>
              <a:t>analysis</a:t>
            </a:r>
            <a:r>
              <a:rPr lang="pl-PL" dirty="0" smtClean="0"/>
              <a:t>: </a:t>
            </a:r>
            <a:r>
              <a:rPr lang="pl-PL" dirty="0" err="1" smtClean="0"/>
              <a:t>general</a:t>
            </a:r>
            <a:r>
              <a:rPr lang="pl-PL" dirty="0" smtClean="0"/>
              <a:t> </a:t>
            </a:r>
            <a:r>
              <a:rPr lang="pl-PL" dirty="0" err="1" smtClean="0"/>
              <a:t>terms</a:t>
            </a:r>
            <a:r>
              <a:rPr lang="pl-PL" dirty="0" smtClean="0"/>
              <a:t> of </a:t>
            </a:r>
            <a:r>
              <a:rPr lang="pl-PL" dirty="0" err="1" smtClean="0"/>
              <a:t>contract</a:t>
            </a:r>
            <a:r>
              <a:rPr lang="pl-PL" dirty="0" smtClean="0"/>
              <a:t> (</a:t>
            </a:r>
            <a:r>
              <a:rPr lang="pl-PL" i="1" dirty="0" err="1" smtClean="0"/>
              <a:t>owu</a:t>
            </a:r>
            <a:r>
              <a:rPr lang="pl-PL" dirty="0" smtClean="0"/>
              <a:t>), </a:t>
            </a:r>
            <a:r>
              <a:rPr lang="pl-PL" dirty="0" err="1" smtClean="0"/>
              <a:t>product</a:t>
            </a:r>
            <a:r>
              <a:rPr lang="pl-PL" dirty="0" smtClean="0"/>
              <a:t> </a:t>
            </a:r>
            <a:r>
              <a:rPr lang="pl-PL" dirty="0" err="1" smtClean="0"/>
              <a:t>regulations</a:t>
            </a:r>
            <a:r>
              <a:rPr lang="pl-PL" dirty="0" smtClean="0"/>
              <a:t> (</a:t>
            </a:r>
            <a:r>
              <a:rPr lang="pl-PL" i="1" dirty="0" smtClean="0"/>
              <a:t>regulaminy</a:t>
            </a:r>
            <a:r>
              <a:rPr lang="pl-PL" dirty="0" smtClean="0"/>
              <a:t>), </a:t>
            </a:r>
            <a:r>
              <a:rPr lang="pl-PL" dirty="0" err="1" smtClean="0"/>
              <a:t>key</a:t>
            </a:r>
            <a:r>
              <a:rPr lang="pl-PL" dirty="0" smtClean="0"/>
              <a:t> </a:t>
            </a:r>
            <a:r>
              <a:rPr lang="pl-PL" dirty="0" err="1" smtClean="0"/>
              <a:t>information</a:t>
            </a:r>
            <a:r>
              <a:rPr lang="pl-PL" dirty="0" smtClean="0"/>
              <a:t> </a:t>
            </a:r>
            <a:r>
              <a:rPr lang="pl-PL" dirty="0" err="1" smtClean="0"/>
              <a:t>document</a:t>
            </a:r>
            <a:r>
              <a:rPr lang="pl-PL" dirty="0" smtClean="0"/>
              <a:t> (</a:t>
            </a:r>
            <a:r>
              <a:rPr lang="pl-PL" i="1" dirty="0" smtClean="0"/>
              <a:t>karty produktu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Methods</a:t>
            </a:r>
            <a:r>
              <a:rPr lang="pl-PL" dirty="0" smtClean="0"/>
              <a:t>: automatic </a:t>
            </a:r>
            <a:r>
              <a:rPr lang="pl-PL" dirty="0" err="1" smtClean="0"/>
              <a:t>linguistic</a:t>
            </a:r>
            <a:r>
              <a:rPr lang="pl-PL" dirty="0" smtClean="0"/>
              <a:t> </a:t>
            </a:r>
            <a:r>
              <a:rPr lang="pl-PL" dirty="0" err="1" smtClean="0"/>
              <a:t>analysis</a:t>
            </a:r>
            <a:r>
              <a:rPr lang="pl-PL" dirty="0" smtClean="0"/>
              <a:t> by the </a:t>
            </a:r>
            <a:r>
              <a:rPr lang="pl-PL" dirty="0" err="1" smtClean="0"/>
              <a:t>application</a:t>
            </a:r>
            <a:r>
              <a:rPr lang="pl-PL" dirty="0" smtClean="0"/>
              <a:t> </a:t>
            </a:r>
            <a:r>
              <a:rPr lang="pl-PL" i="1" dirty="0" err="1" smtClean="0"/>
              <a:t>Jasnopis</a:t>
            </a:r>
            <a:r>
              <a:rPr lang="pl-PL" dirty="0" smtClean="0"/>
              <a:t> (</a:t>
            </a:r>
            <a:r>
              <a:rPr lang="pl-PL" dirty="0" err="1" smtClean="0"/>
              <a:t>readability</a:t>
            </a:r>
            <a:r>
              <a:rPr lang="pl-PL" dirty="0" smtClean="0"/>
              <a:t>) and </a:t>
            </a:r>
            <a:r>
              <a:rPr lang="pl-PL" dirty="0" err="1" smtClean="0"/>
              <a:t>expert</a:t>
            </a:r>
            <a:r>
              <a:rPr lang="pl-PL" dirty="0" smtClean="0"/>
              <a:t> </a:t>
            </a:r>
            <a:r>
              <a:rPr lang="pl-PL" dirty="0" err="1" smtClean="0"/>
              <a:t>evaluation</a:t>
            </a:r>
            <a:r>
              <a:rPr lang="pl-PL" dirty="0" smtClean="0"/>
              <a:t> (</a:t>
            </a:r>
            <a:r>
              <a:rPr lang="pl-PL" dirty="0" err="1" smtClean="0"/>
              <a:t>transparency</a:t>
            </a:r>
            <a:r>
              <a:rPr lang="pl-PL" dirty="0" smtClean="0"/>
              <a:t>)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3739662" y="56388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76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A927F46-EA29-40A7-BD80-36295BF73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Individual</a:t>
            </a:r>
            <a:r>
              <a:rPr lang="pl-PL" dirty="0" smtClean="0"/>
              <a:t> </a:t>
            </a:r>
            <a:r>
              <a:rPr lang="pl-PL" dirty="0" err="1" smtClean="0"/>
              <a:t>pension</a:t>
            </a:r>
            <a:r>
              <a:rPr lang="pl-PL" dirty="0" smtClean="0"/>
              <a:t> products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3B5F11E-004F-4531-9E3B-FCC74D332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6140"/>
            <a:ext cx="5870825" cy="4704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/>
              <a:t>IKE </a:t>
            </a:r>
            <a:r>
              <a:rPr lang="pl-PL" sz="2000" dirty="0" err="1" smtClean="0"/>
              <a:t>were</a:t>
            </a:r>
            <a:r>
              <a:rPr lang="pl-PL" sz="2000" dirty="0" smtClean="0"/>
              <a:t> </a:t>
            </a:r>
            <a:r>
              <a:rPr lang="pl-PL" sz="2000" dirty="0" err="1" smtClean="0"/>
              <a:t>offered</a:t>
            </a:r>
            <a:r>
              <a:rPr lang="pl-PL" sz="2000" dirty="0" smtClean="0"/>
              <a:t> in 2016 by: </a:t>
            </a:r>
            <a:endParaRPr lang="pl-PL" sz="2000" dirty="0"/>
          </a:p>
          <a:p>
            <a:pPr lvl="1"/>
            <a:r>
              <a:rPr lang="pl-PL" sz="1800" dirty="0"/>
              <a:t>12 </a:t>
            </a:r>
            <a:r>
              <a:rPr lang="pl-PL" sz="1800" dirty="0" smtClean="0"/>
              <a:t>life </a:t>
            </a:r>
            <a:r>
              <a:rPr lang="pl-PL" sz="1800" dirty="0" err="1" smtClean="0"/>
              <a:t>insurance</a:t>
            </a:r>
            <a:r>
              <a:rPr lang="pl-PL" sz="1800" dirty="0" smtClean="0"/>
              <a:t> </a:t>
            </a:r>
            <a:r>
              <a:rPr lang="pl-PL" sz="1800" dirty="0" err="1" smtClean="0"/>
              <a:t>agencies</a:t>
            </a:r>
            <a:r>
              <a:rPr lang="pl-PL" sz="1800" dirty="0" smtClean="0"/>
              <a:t> </a:t>
            </a:r>
            <a:r>
              <a:rPr lang="pl-PL" sz="1800" dirty="0"/>
              <a:t>(</a:t>
            </a:r>
            <a:r>
              <a:rPr lang="pl-PL" sz="1800" dirty="0" err="1"/>
              <a:t>ZUnŻ</a:t>
            </a:r>
            <a:r>
              <a:rPr lang="pl-PL" sz="1800" dirty="0"/>
              <a:t>)</a:t>
            </a:r>
          </a:p>
          <a:p>
            <a:pPr lvl="1"/>
            <a:r>
              <a:rPr lang="pl-PL" sz="1800" dirty="0"/>
              <a:t>16 </a:t>
            </a:r>
            <a:r>
              <a:rPr lang="pl-PL" sz="1800" dirty="0" err="1" smtClean="0"/>
              <a:t>asset</a:t>
            </a:r>
            <a:r>
              <a:rPr lang="pl-PL" sz="1800" dirty="0" smtClean="0"/>
              <a:t> management </a:t>
            </a:r>
            <a:r>
              <a:rPr lang="pl-PL" sz="1800" dirty="0" err="1" smtClean="0"/>
              <a:t>companies</a:t>
            </a:r>
            <a:r>
              <a:rPr lang="pl-PL" sz="1800" dirty="0" smtClean="0"/>
              <a:t> </a:t>
            </a:r>
            <a:r>
              <a:rPr lang="pl-PL" sz="1800" dirty="0"/>
              <a:t>(TFI)</a:t>
            </a:r>
          </a:p>
          <a:p>
            <a:pPr lvl="1"/>
            <a:r>
              <a:rPr lang="pl-PL" sz="1800" dirty="0"/>
              <a:t>6 </a:t>
            </a:r>
            <a:r>
              <a:rPr lang="pl-PL" sz="1800" dirty="0" err="1" smtClean="0"/>
              <a:t>brokerage</a:t>
            </a:r>
            <a:r>
              <a:rPr lang="pl-PL" sz="1800" dirty="0" smtClean="0"/>
              <a:t> </a:t>
            </a:r>
            <a:r>
              <a:rPr lang="pl-PL" sz="1800" dirty="0" err="1" smtClean="0"/>
              <a:t>houses</a:t>
            </a:r>
            <a:r>
              <a:rPr lang="pl-PL" sz="1800" dirty="0" smtClean="0"/>
              <a:t> </a:t>
            </a:r>
            <a:r>
              <a:rPr lang="pl-PL" sz="1800" dirty="0"/>
              <a:t>(DM)</a:t>
            </a:r>
          </a:p>
          <a:p>
            <a:pPr lvl="1"/>
            <a:r>
              <a:rPr lang="pl-PL" sz="1800" dirty="0"/>
              <a:t>12 </a:t>
            </a:r>
            <a:r>
              <a:rPr lang="pl-PL" sz="1800" dirty="0" err="1" smtClean="0"/>
              <a:t>banks</a:t>
            </a:r>
            <a:endParaRPr lang="pl-PL" sz="1800" dirty="0"/>
          </a:p>
          <a:p>
            <a:pPr lvl="1"/>
            <a:r>
              <a:rPr lang="pl-PL" sz="1800" dirty="0"/>
              <a:t>4 </a:t>
            </a:r>
            <a:r>
              <a:rPr lang="pl-PL" sz="1800" dirty="0" err="1" smtClean="0"/>
              <a:t>voluntary</a:t>
            </a:r>
            <a:r>
              <a:rPr lang="pl-PL" sz="1800" dirty="0" smtClean="0"/>
              <a:t> </a:t>
            </a:r>
            <a:r>
              <a:rPr lang="pl-PL" sz="1800" dirty="0" err="1" smtClean="0"/>
              <a:t>pension</a:t>
            </a:r>
            <a:r>
              <a:rPr lang="pl-PL" sz="1800" dirty="0" smtClean="0"/>
              <a:t> </a:t>
            </a:r>
            <a:r>
              <a:rPr lang="pl-PL" sz="1800" dirty="0" err="1" smtClean="0"/>
              <a:t>funds</a:t>
            </a:r>
            <a:r>
              <a:rPr lang="pl-PL" sz="1800" dirty="0" smtClean="0"/>
              <a:t> </a:t>
            </a:r>
            <a:r>
              <a:rPr lang="pl-PL" sz="1800" dirty="0" err="1" smtClean="0"/>
              <a:t>managed</a:t>
            </a:r>
            <a:r>
              <a:rPr lang="pl-PL" sz="1800" dirty="0" smtClean="0"/>
              <a:t> by </a:t>
            </a:r>
            <a:r>
              <a:rPr lang="pl-PL" sz="1800" dirty="0" err="1" smtClean="0"/>
              <a:t>pension</a:t>
            </a:r>
            <a:r>
              <a:rPr lang="pl-PL" sz="1800" dirty="0" smtClean="0"/>
              <a:t> </a:t>
            </a:r>
            <a:r>
              <a:rPr lang="pl-PL" sz="1800" dirty="0" err="1" smtClean="0"/>
              <a:t>societies</a:t>
            </a:r>
            <a:r>
              <a:rPr lang="pl-PL" sz="1800" dirty="0" smtClean="0"/>
              <a:t> (PTE)</a:t>
            </a:r>
            <a:endParaRPr lang="pl-PL" sz="1800" dirty="0"/>
          </a:p>
          <a:p>
            <a:pPr lvl="1"/>
            <a:endParaRPr lang="pl-PL" sz="1800" dirty="0"/>
          </a:p>
          <a:p>
            <a:pPr marL="0" indent="0">
              <a:buNone/>
            </a:pPr>
            <a:r>
              <a:rPr lang="pl-PL" sz="2000" dirty="0" smtClean="0"/>
              <a:t>IKZE </a:t>
            </a:r>
            <a:r>
              <a:rPr lang="pl-PL" sz="2000" dirty="0" err="1" smtClean="0"/>
              <a:t>were</a:t>
            </a:r>
            <a:r>
              <a:rPr lang="pl-PL" sz="2000" dirty="0" smtClean="0"/>
              <a:t> </a:t>
            </a:r>
            <a:r>
              <a:rPr lang="pl-PL" sz="2000" dirty="0" err="1" smtClean="0"/>
              <a:t>offered</a:t>
            </a:r>
            <a:r>
              <a:rPr lang="pl-PL" sz="2000" dirty="0" smtClean="0"/>
              <a:t> in 2016 by:</a:t>
            </a:r>
            <a:endParaRPr lang="pl-PL" sz="2000" dirty="0"/>
          </a:p>
          <a:p>
            <a:pPr lvl="1"/>
            <a:r>
              <a:rPr lang="pl-PL" sz="1800" dirty="0"/>
              <a:t>7 life </a:t>
            </a:r>
            <a:r>
              <a:rPr lang="pl-PL" sz="1800" dirty="0" err="1"/>
              <a:t>insurance</a:t>
            </a:r>
            <a:r>
              <a:rPr lang="pl-PL" sz="1800" dirty="0"/>
              <a:t> </a:t>
            </a:r>
            <a:r>
              <a:rPr lang="pl-PL" sz="1800" dirty="0" err="1"/>
              <a:t>agencies</a:t>
            </a:r>
            <a:r>
              <a:rPr lang="pl-PL" sz="1800" dirty="0"/>
              <a:t> (</a:t>
            </a:r>
            <a:r>
              <a:rPr lang="pl-PL" sz="1800" dirty="0" err="1"/>
              <a:t>ZUnŻ</a:t>
            </a:r>
            <a:r>
              <a:rPr lang="pl-PL" sz="1800" dirty="0" smtClean="0"/>
              <a:t>)</a:t>
            </a:r>
            <a:endParaRPr lang="pl-PL" sz="1800" dirty="0"/>
          </a:p>
          <a:p>
            <a:pPr lvl="1"/>
            <a:r>
              <a:rPr lang="pl-PL" sz="1800" dirty="0"/>
              <a:t>13 </a:t>
            </a:r>
            <a:r>
              <a:rPr lang="pl-PL" sz="1800" dirty="0" err="1"/>
              <a:t>asset</a:t>
            </a:r>
            <a:r>
              <a:rPr lang="pl-PL" sz="1800" dirty="0"/>
              <a:t> management </a:t>
            </a:r>
            <a:r>
              <a:rPr lang="pl-PL" sz="1800" dirty="0" err="1"/>
              <a:t>companies</a:t>
            </a:r>
            <a:r>
              <a:rPr lang="pl-PL" sz="1800" dirty="0"/>
              <a:t> (TFI)</a:t>
            </a:r>
          </a:p>
          <a:p>
            <a:pPr lvl="1"/>
            <a:r>
              <a:rPr lang="pl-PL" sz="1800" dirty="0"/>
              <a:t>5 </a:t>
            </a:r>
            <a:r>
              <a:rPr lang="pl-PL" sz="1800" dirty="0" err="1"/>
              <a:t>brokerage</a:t>
            </a:r>
            <a:r>
              <a:rPr lang="pl-PL" sz="1800" dirty="0"/>
              <a:t> </a:t>
            </a:r>
            <a:r>
              <a:rPr lang="pl-PL" sz="1800" dirty="0" err="1"/>
              <a:t>houses</a:t>
            </a:r>
            <a:r>
              <a:rPr lang="pl-PL" sz="1800" dirty="0"/>
              <a:t> (DM)</a:t>
            </a:r>
          </a:p>
          <a:p>
            <a:pPr lvl="1"/>
            <a:r>
              <a:rPr lang="pl-PL" sz="1800" dirty="0"/>
              <a:t>3 </a:t>
            </a:r>
            <a:r>
              <a:rPr lang="pl-PL" sz="1800" dirty="0" err="1" smtClean="0"/>
              <a:t>banks</a:t>
            </a:r>
            <a:endParaRPr lang="pl-PL" sz="1800" dirty="0"/>
          </a:p>
          <a:p>
            <a:pPr lvl="1"/>
            <a:r>
              <a:rPr lang="pl-PL" sz="1800" dirty="0"/>
              <a:t>8 </a:t>
            </a:r>
            <a:r>
              <a:rPr lang="pl-PL" sz="1800" dirty="0" err="1"/>
              <a:t>voluntary</a:t>
            </a:r>
            <a:r>
              <a:rPr lang="pl-PL" sz="1800" dirty="0"/>
              <a:t> </a:t>
            </a:r>
            <a:r>
              <a:rPr lang="pl-PL" sz="1800" dirty="0" err="1"/>
              <a:t>pension</a:t>
            </a:r>
            <a:r>
              <a:rPr lang="pl-PL" sz="1800" dirty="0"/>
              <a:t> </a:t>
            </a:r>
            <a:r>
              <a:rPr lang="pl-PL" sz="1800" dirty="0" err="1"/>
              <a:t>funds</a:t>
            </a:r>
            <a:r>
              <a:rPr lang="pl-PL" sz="1800" dirty="0"/>
              <a:t> </a:t>
            </a:r>
            <a:r>
              <a:rPr lang="pl-PL" sz="1800" dirty="0" err="1"/>
              <a:t>managed</a:t>
            </a:r>
            <a:r>
              <a:rPr lang="pl-PL" sz="1800" dirty="0"/>
              <a:t> by </a:t>
            </a:r>
            <a:r>
              <a:rPr lang="pl-PL" sz="1800" dirty="0" err="1"/>
              <a:t>pension</a:t>
            </a:r>
            <a:r>
              <a:rPr lang="pl-PL" sz="1800" dirty="0"/>
              <a:t> </a:t>
            </a:r>
            <a:r>
              <a:rPr lang="pl-PL" sz="1800" dirty="0" err="1"/>
              <a:t>societies</a:t>
            </a:r>
            <a:r>
              <a:rPr lang="pl-PL" sz="1800" dirty="0"/>
              <a:t> (PTE)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632347B5-4EC5-4681-929D-38FF347C3FD8}"/>
              </a:ext>
            </a:extLst>
          </p:cNvPr>
          <p:cNvSpPr txBox="1"/>
          <p:nvPr/>
        </p:nvSpPr>
        <p:spPr>
          <a:xfrm>
            <a:off x="7109718" y="1711237"/>
            <a:ext cx="4695290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err="1" smtClean="0"/>
              <a:t>Number</a:t>
            </a:r>
            <a:r>
              <a:rPr lang="pl-PL" dirty="0" smtClean="0"/>
              <a:t> of </a:t>
            </a:r>
            <a:r>
              <a:rPr lang="pl-PL" dirty="0" err="1" smtClean="0"/>
              <a:t>analysed</a:t>
            </a:r>
            <a:r>
              <a:rPr lang="pl-PL" dirty="0" smtClean="0"/>
              <a:t> </a:t>
            </a:r>
            <a:r>
              <a:rPr lang="pl-PL" dirty="0" err="1" smtClean="0"/>
              <a:t>documents</a:t>
            </a:r>
            <a:r>
              <a:rPr lang="pl-PL" dirty="0" smtClean="0"/>
              <a:t>: </a:t>
            </a:r>
            <a:endParaRPr lang="pl-PL" dirty="0"/>
          </a:p>
          <a:p>
            <a:endParaRPr lang="pl-PL" dirty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dirty="0"/>
              <a:t>15 </a:t>
            </a:r>
            <a:r>
              <a:rPr lang="pl-PL" dirty="0" smtClean="0"/>
              <a:t>products </a:t>
            </a:r>
            <a:r>
              <a:rPr lang="pl-PL" dirty="0" err="1" smtClean="0"/>
              <a:t>offered</a:t>
            </a:r>
            <a:r>
              <a:rPr lang="pl-PL" dirty="0" smtClean="0"/>
              <a:t> by </a:t>
            </a:r>
            <a:r>
              <a:rPr lang="pl-PL" dirty="0"/>
              <a:t>life </a:t>
            </a:r>
            <a:r>
              <a:rPr lang="pl-PL" dirty="0" err="1"/>
              <a:t>insurance</a:t>
            </a:r>
            <a:r>
              <a:rPr lang="pl-PL" dirty="0"/>
              <a:t> </a:t>
            </a:r>
            <a:r>
              <a:rPr lang="pl-PL" dirty="0" err="1"/>
              <a:t>agencies</a:t>
            </a:r>
            <a:r>
              <a:rPr lang="pl-PL" dirty="0"/>
              <a:t> 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/>
              <a:t>ZUnŻ</a:t>
            </a:r>
            <a:r>
              <a:rPr lang="pl-PL" dirty="0" smtClean="0"/>
              <a:t>)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31 </a:t>
            </a:r>
            <a:r>
              <a:rPr lang="pl-PL" dirty="0" smtClean="0"/>
              <a:t>products </a:t>
            </a:r>
            <a:r>
              <a:rPr lang="pl-PL" dirty="0" err="1" smtClean="0"/>
              <a:t>offered</a:t>
            </a:r>
            <a:r>
              <a:rPr lang="pl-PL" dirty="0" smtClean="0"/>
              <a:t> by </a:t>
            </a:r>
            <a:r>
              <a:rPr lang="pl-PL" dirty="0" err="1" smtClean="0"/>
              <a:t>asset</a:t>
            </a:r>
            <a:r>
              <a:rPr lang="pl-PL" dirty="0" smtClean="0"/>
              <a:t> management </a:t>
            </a:r>
            <a:r>
              <a:rPr lang="pl-PL" dirty="0" err="1" smtClean="0"/>
              <a:t>companies</a:t>
            </a:r>
            <a:r>
              <a:rPr lang="pl-PL" dirty="0" smtClean="0"/>
              <a:t> (TFI) 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10 </a:t>
            </a:r>
            <a:r>
              <a:rPr lang="pl-PL" dirty="0" smtClean="0"/>
              <a:t>products </a:t>
            </a:r>
            <a:r>
              <a:rPr lang="pl-PL" dirty="0" err="1" smtClean="0"/>
              <a:t>offered</a:t>
            </a:r>
            <a:r>
              <a:rPr lang="pl-PL" dirty="0" smtClean="0"/>
              <a:t> by </a:t>
            </a:r>
            <a:r>
              <a:rPr lang="pl-PL" dirty="0" err="1"/>
              <a:t>brokerage</a:t>
            </a:r>
            <a:r>
              <a:rPr lang="pl-PL" dirty="0"/>
              <a:t> </a:t>
            </a:r>
            <a:r>
              <a:rPr lang="pl-PL" dirty="0" err="1"/>
              <a:t>houses</a:t>
            </a:r>
            <a:r>
              <a:rPr lang="pl-PL" dirty="0"/>
              <a:t> </a:t>
            </a:r>
            <a:r>
              <a:rPr lang="pl-PL" dirty="0" smtClean="0"/>
              <a:t> 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9 products </a:t>
            </a:r>
            <a:r>
              <a:rPr lang="pl-PL" dirty="0" err="1"/>
              <a:t>offered</a:t>
            </a:r>
            <a:r>
              <a:rPr lang="pl-PL" dirty="0"/>
              <a:t> by </a:t>
            </a:r>
            <a:r>
              <a:rPr lang="pl-PL" dirty="0" err="1" smtClean="0"/>
              <a:t>banks</a:t>
            </a:r>
            <a:r>
              <a:rPr lang="pl-PL" dirty="0" smtClean="0"/>
              <a:t>,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12 products </a:t>
            </a:r>
            <a:r>
              <a:rPr lang="pl-PL" dirty="0" err="1"/>
              <a:t>offered</a:t>
            </a:r>
            <a:r>
              <a:rPr lang="pl-PL" dirty="0"/>
              <a:t> by </a:t>
            </a:r>
            <a:r>
              <a:rPr lang="pl-PL" dirty="0" err="1"/>
              <a:t>voluntary</a:t>
            </a:r>
            <a:r>
              <a:rPr lang="pl-PL" dirty="0"/>
              <a:t> </a:t>
            </a:r>
            <a:r>
              <a:rPr lang="pl-PL" dirty="0" err="1"/>
              <a:t>pension</a:t>
            </a:r>
            <a:r>
              <a:rPr lang="pl-PL" dirty="0"/>
              <a:t> </a:t>
            </a:r>
            <a:r>
              <a:rPr lang="pl-PL" dirty="0" err="1"/>
              <a:t>funds</a:t>
            </a:r>
            <a:r>
              <a:rPr lang="pl-PL" dirty="0"/>
              <a:t> </a:t>
            </a:r>
            <a:r>
              <a:rPr lang="pl-PL" dirty="0" smtClean="0"/>
              <a:t> (DFE)</a:t>
            </a:r>
            <a:endParaRPr lang="pl-PL" dirty="0"/>
          </a:p>
          <a:p>
            <a:endParaRPr lang="pl-PL" dirty="0"/>
          </a:p>
          <a:p>
            <a:r>
              <a:rPr lang="pl-PL" dirty="0" err="1" smtClean="0"/>
              <a:t>Totally</a:t>
            </a:r>
            <a:r>
              <a:rPr lang="pl-PL" dirty="0" smtClean="0"/>
              <a:t> </a:t>
            </a:r>
            <a:r>
              <a:rPr lang="pl-PL" dirty="0">
                <a:solidFill>
                  <a:srgbClr val="FF0000"/>
                </a:solidFill>
              </a:rPr>
              <a:t>77 </a:t>
            </a:r>
            <a:r>
              <a:rPr lang="pl-PL" dirty="0" smtClean="0">
                <a:solidFill>
                  <a:srgbClr val="FF0000"/>
                </a:solidFill>
              </a:rPr>
              <a:t>products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11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404A73B-E9A7-4048-ACC8-C8B1E9F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561"/>
            <a:ext cx="10515600" cy="1325563"/>
          </a:xfrm>
        </p:spPr>
        <p:txBody>
          <a:bodyPr/>
          <a:lstStyle/>
          <a:p>
            <a:pPr algn="ctr"/>
            <a:r>
              <a:rPr lang="pl-PL" dirty="0" err="1" smtClean="0"/>
              <a:t>Difficulty</a:t>
            </a:r>
            <a:r>
              <a:rPr lang="pl-PL" dirty="0" smtClean="0"/>
              <a:t> versus </a:t>
            </a:r>
            <a:r>
              <a:rPr lang="pl-PL" dirty="0" err="1" smtClean="0"/>
              <a:t>readability</a:t>
            </a:r>
            <a:r>
              <a:rPr lang="pl-PL" dirty="0" smtClean="0"/>
              <a:t> versus </a:t>
            </a:r>
            <a:r>
              <a:rPr lang="pl-PL" dirty="0" err="1" smtClean="0"/>
              <a:t>transparency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E7468CB-8502-4ADF-88F7-95DBB07AA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err="1" smtClean="0"/>
              <a:t>Difficulty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objective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feature</a:t>
            </a:r>
            <a:r>
              <a:rPr lang="pl-PL" dirty="0" smtClean="0"/>
              <a:t>. It </a:t>
            </a:r>
            <a:r>
              <a:rPr lang="pl-PL" dirty="0" err="1" smtClean="0"/>
              <a:t>can</a:t>
            </a:r>
            <a:r>
              <a:rPr lang="pl-PL" dirty="0" smtClean="0"/>
              <a:t> be </a:t>
            </a:r>
            <a:r>
              <a:rPr lang="pl-PL" dirty="0" err="1" smtClean="0"/>
              <a:t>measured</a:t>
            </a:r>
            <a:r>
              <a:rPr lang="pl-PL" dirty="0" smtClean="0"/>
              <a:t> by   </a:t>
            </a:r>
            <a:r>
              <a:rPr lang="pl-PL" dirty="0" err="1" smtClean="0"/>
              <a:t>objective</a:t>
            </a:r>
            <a:r>
              <a:rPr lang="pl-PL" dirty="0" smtClean="0"/>
              <a:t> </a:t>
            </a:r>
            <a:r>
              <a:rPr lang="pl-PL" dirty="0" err="1" smtClean="0"/>
              <a:t>indexes</a:t>
            </a:r>
            <a:r>
              <a:rPr lang="pl-PL" dirty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e.g</a:t>
            </a:r>
            <a:r>
              <a:rPr lang="pl-PL" dirty="0" smtClean="0"/>
              <a:t>. Pisarek-index) </a:t>
            </a:r>
            <a:r>
              <a:rPr lang="pl-PL" dirty="0" err="1" smtClean="0"/>
              <a:t>based</a:t>
            </a:r>
            <a:r>
              <a:rPr lang="pl-PL" dirty="0" smtClean="0"/>
              <a:t> on </a:t>
            </a:r>
            <a:r>
              <a:rPr lang="pl-PL" dirty="0" err="1" smtClean="0"/>
              <a:t>word</a:t>
            </a:r>
            <a:r>
              <a:rPr lang="pl-PL" dirty="0" smtClean="0"/>
              <a:t> och </a:t>
            </a:r>
            <a:r>
              <a:rPr lang="pl-PL" dirty="0" err="1" smtClean="0"/>
              <a:t>sentence</a:t>
            </a:r>
            <a:r>
              <a:rPr lang="pl-PL" dirty="0" smtClean="0"/>
              <a:t> </a:t>
            </a:r>
            <a:r>
              <a:rPr lang="pl-PL" dirty="0" err="1" smtClean="0"/>
              <a:t>length</a:t>
            </a:r>
            <a:r>
              <a:rPr lang="pl-PL" b="1" dirty="0" smtClean="0"/>
              <a:t>.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 err="1" smtClean="0"/>
              <a:t>Readability</a:t>
            </a:r>
            <a:r>
              <a:rPr lang="pl-PL" b="1" dirty="0" smtClean="0"/>
              <a:t> </a:t>
            </a:r>
            <a:r>
              <a:rPr lang="pl-PL" b="1" dirty="0" err="1" smtClean="0"/>
              <a:t>i</a:t>
            </a:r>
            <a:r>
              <a:rPr lang="pl-PL" dirty="0" err="1" smtClean="0"/>
              <a:t>s</a:t>
            </a:r>
            <a:r>
              <a:rPr lang="pl-PL" dirty="0" smtClean="0"/>
              <a:t> a </a:t>
            </a:r>
            <a:r>
              <a:rPr lang="pl-PL" dirty="0" err="1" smtClean="0"/>
              <a:t>feature</a:t>
            </a:r>
            <a:r>
              <a:rPr lang="pl-PL" dirty="0" smtClean="0"/>
              <a:t> </a:t>
            </a:r>
            <a:r>
              <a:rPr lang="pl-PL" dirty="0" err="1" smtClean="0"/>
              <a:t>connected</a:t>
            </a:r>
            <a:r>
              <a:rPr lang="pl-PL" dirty="0" smtClean="0"/>
              <a:t> to the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recepient</a:t>
            </a:r>
            <a:r>
              <a:rPr lang="pl-PL" dirty="0" smtClean="0"/>
              <a:t>: </a:t>
            </a:r>
            <a:r>
              <a:rPr lang="pl-PL" dirty="0" err="1" smtClean="0"/>
              <a:t>his</a:t>
            </a:r>
            <a:r>
              <a:rPr lang="pl-PL" dirty="0" smtClean="0"/>
              <a:t>/</a:t>
            </a:r>
            <a:r>
              <a:rPr lang="pl-PL" dirty="0" err="1" smtClean="0"/>
              <a:t>her</a:t>
            </a:r>
            <a:r>
              <a:rPr lang="pl-PL" dirty="0" smtClean="0"/>
              <a:t> </a:t>
            </a:r>
            <a:r>
              <a:rPr lang="pl-PL" dirty="0" err="1" smtClean="0"/>
              <a:t>reading</a:t>
            </a:r>
            <a:r>
              <a:rPr lang="pl-PL" dirty="0" smtClean="0"/>
              <a:t> </a:t>
            </a:r>
            <a:r>
              <a:rPr lang="pl-PL" dirty="0" err="1" smtClean="0"/>
              <a:t>ability</a:t>
            </a:r>
            <a:r>
              <a:rPr lang="pl-PL" dirty="0" smtClean="0"/>
              <a:t>, </a:t>
            </a:r>
            <a:r>
              <a:rPr lang="pl-PL" dirty="0" err="1" smtClean="0"/>
              <a:t>knowledge</a:t>
            </a:r>
            <a:r>
              <a:rPr lang="pl-PL" dirty="0" smtClean="0"/>
              <a:t>, </a:t>
            </a:r>
            <a:r>
              <a:rPr lang="pl-PL" dirty="0" err="1" smtClean="0"/>
              <a:t>engagemang</a:t>
            </a:r>
            <a:r>
              <a:rPr lang="pl-PL" dirty="0" smtClean="0"/>
              <a:t> etc.</a:t>
            </a:r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 err="1" smtClean="0"/>
              <a:t>Transparency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the </a:t>
            </a:r>
            <a:r>
              <a:rPr lang="pl-PL" dirty="0" err="1" smtClean="0"/>
              <a:t>quality</a:t>
            </a:r>
            <a:r>
              <a:rPr lang="pl-PL" dirty="0" smtClean="0"/>
              <a:t> of </a:t>
            </a:r>
            <a:r>
              <a:rPr lang="pl-PL" dirty="0" err="1" smtClean="0"/>
              <a:t>graphic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representation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2E96BD0C-08EE-49F0-BAAC-F6FCFAAB89F6}"/>
              </a:ext>
            </a:extLst>
          </p:cNvPr>
          <p:cNvSpPr txBox="1"/>
          <p:nvPr/>
        </p:nvSpPr>
        <p:spPr>
          <a:xfrm>
            <a:off x="265029" y="6262707"/>
            <a:ext cx="1157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i="1" dirty="0">
                <a:solidFill>
                  <a:schemeClr val="accent6">
                    <a:lumMod val="75000"/>
                  </a:schemeClr>
                </a:solidFill>
              </a:rPr>
              <a:t>Badanie zrealizowano w ramach projektu finansowanego ze środków NCN </a:t>
            </a:r>
          </a:p>
          <a:p>
            <a:pPr algn="ctr"/>
            <a:r>
              <a:rPr lang="pl-PL" sz="1400" i="1" dirty="0">
                <a:solidFill>
                  <a:schemeClr val="accent6">
                    <a:lumMod val="75000"/>
                  </a:schemeClr>
                </a:solidFill>
              </a:rPr>
              <a:t>„Zrozumiałość, przejrzystość i efektywność indywidualnych produktów emerytalnych” (nr grantu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2016/21/D/HS5/03905)</a:t>
            </a:r>
            <a:endParaRPr lang="pl-PL" sz="16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2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522D9BA-C29B-4CC6-B063-DB954B23B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2933"/>
            <a:ext cx="10515600" cy="1325563"/>
          </a:xfrm>
        </p:spPr>
        <p:txBody>
          <a:bodyPr/>
          <a:lstStyle/>
          <a:p>
            <a:r>
              <a:rPr lang="pl-PL" dirty="0" err="1" smtClean="0"/>
              <a:t>Readability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E918E57-F373-4738-834B-89D40BD7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30" y="1407560"/>
            <a:ext cx="10809270" cy="5198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 err="1" smtClean="0"/>
              <a:t>Readability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class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measured</a:t>
            </a:r>
            <a:r>
              <a:rPr lang="pl-PL" sz="2000" b="1" dirty="0" smtClean="0"/>
              <a:t> by the </a:t>
            </a:r>
            <a:r>
              <a:rPr lang="pl-PL" sz="2000" b="1" dirty="0" err="1" smtClean="0"/>
              <a:t>application</a:t>
            </a:r>
            <a:r>
              <a:rPr lang="pl-PL" sz="2000" b="1" dirty="0" smtClean="0"/>
              <a:t> </a:t>
            </a:r>
            <a:r>
              <a:rPr lang="pl-PL" sz="2000" b="1" i="1" dirty="0" err="1" smtClean="0"/>
              <a:t>Jasnopis</a:t>
            </a:r>
            <a:r>
              <a:rPr lang="pl-PL" sz="2000" dirty="0"/>
              <a:t> </a:t>
            </a:r>
            <a:r>
              <a:rPr lang="pl-PL" sz="2000" dirty="0" smtClean="0"/>
              <a:t>(ww.jasnopis.pl):</a:t>
            </a:r>
            <a:endParaRPr lang="pl-PL" sz="2000" dirty="0"/>
          </a:p>
          <a:p>
            <a:pPr marL="0" indent="0">
              <a:buNone/>
            </a:pPr>
            <a:r>
              <a:rPr lang="pl-PL" sz="1600" dirty="0"/>
              <a:t>1 – </a:t>
            </a:r>
            <a:r>
              <a:rPr lang="pl-PL" sz="1600" dirty="0" err="1" smtClean="0"/>
              <a:t>simple</a:t>
            </a:r>
            <a:r>
              <a:rPr lang="pl-PL" sz="1600" dirty="0" smtClean="0"/>
              <a:t> </a:t>
            </a:r>
            <a:r>
              <a:rPr lang="pl-PL" sz="1600" dirty="0" err="1" smtClean="0"/>
              <a:t>text</a:t>
            </a:r>
            <a:r>
              <a:rPr lang="pl-PL" sz="1600" dirty="0" smtClean="0"/>
              <a:t> (</a:t>
            </a:r>
            <a:r>
              <a:rPr lang="pl-PL" sz="1600" dirty="0" err="1" smtClean="0"/>
              <a:t>class</a:t>
            </a:r>
            <a:r>
              <a:rPr lang="pl-PL" sz="1600" dirty="0" smtClean="0"/>
              <a:t> 1–3 </a:t>
            </a:r>
            <a:r>
              <a:rPr lang="pl-PL" sz="1600" dirty="0" err="1" smtClean="0"/>
              <a:t>primary</a:t>
            </a:r>
            <a:r>
              <a:rPr lang="pl-PL" sz="1600" dirty="0" smtClean="0"/>
              <a:t> </a:t>
            </a:r>
            <a:r>
              <a:rPr lang="pl-PL" sz="1600" dirty="0" err="1" smtClean="0"/>
              <a:t>school</a:t>
            </a:r>
            <a:r>
              <a:rPr lang="pl-PL" sz="1600" dirty="0" smtClean="0"/>
              <a:t>), </a:t>
            </a:r>
            <a:endParaRPr lang="pl-PL" sz="1600" dirty="0"/>
          </a:p>
          <a:p>
            <a:pPr marL="0" indent="0">
              <a:buNone/>
            </a:pPr>
            <a:r>
              <a:rPr lang="pl-PL" sz="1600" dirty="0"/>
              <a:t>2 – </a:t>
            </a:r>
            <a:r>
              <a:rPr lang="pl-PL" sz="1600" dirty="0" err="1" smtClean="0"/>
              <a:t>very</a:t>
            </a:r>
            <a:r>
              <a:rPr lang="pl-PL" sz="1600" dirty="0" smtClean="0"/>
              <a:t> </a:t>
            </a:r>
            <a:r>
              <a:rPr lang="pl-PL" sz="1600" dirty="0" err="1" smtClean="0"/>
              <a:t>easy</a:t>
            </a:r>
            <a:r>
              <a:rPr lang="pl-PL" sz="1600" dirty="0" smtClean="0"/>
              <a:t> </a:t>
            </a:r>
            <a:r>
              <a:rPr lang="pl-PL" sz="1600" dirty="0" err="1" smtClean="0"/>
              <a:t>text</a:t>
            </a:r>
            <a:r>
              <a:rPr lang="pl-PL" sz="1600" dirty="0" smtClean="0"/>
              <a:t> (</a:t>
            </a:r>
            <a:r>
              <a:rPr lang="pl-PL" sz="1600" dirty="0" err="1" smtClean="0"/>
              <a:t>class</a:t>
            </a:r>
            <a:r>
              <a:rPr lang="pl-PL" sz="1600" dirty="0" smtClean="0"/>
              <a:t> </a:t>
            </a:r>
            <a:r>
              <a:rPr lang="pl-PL" sz="1600" dirty="0"/>
              <a:t>3–6 </a:t>
            </a:r>
            <a:r>
              <a:rPr lang="pl-PL" sz="1600" dirty="0" err="1" smtClean="0"/>
              <a:t>primary</a:t>
            </a:r>
            <a:r>
              <a:rPr lang="pl-PL" sz="1600" dirty="0" smtClean="0"/>
              <a:t> </a:t>
            </a:r>
            <a:r>
              <a:rPr lang="pl-PL" sz="1600" dirty="0" err="1" smtClean="0"/>
              <a:t>school</a:t>
            </a:r>
            <a:r>
              <a:rPr lang="pl-PL" sz="1600" dirty="0" smtClean="0"/>
              <a:t>), </a:t>
            </a:r>
            <a:endParaRPr lang="pl-PL" sz="1600" dirty="0"/>
          </a:p>
          <a:p>
            <a:pPr marL="0" indent="0">
              <a:buNone/>
            </a:pPr>
            <a:r>
              <a:rPr lang="pl-PL" sz="1600" dirty="0"/>
              <a:t>3 – </a:t>
            </a:r>
            <a:r>
              <a:rPr lang="pl-PL" sz="1600" dirty="0" err="1" smtClean="0"/>
              <a:t>easy</a:t>
            </a:r>
            <a:r>
              <a:rPr lang="pl-PL" sz="1600" dirty="0" smtClean="0"/>
              <a:t> </a:t>
            </a:r>
            <a:r>
              <a:rPr lang="pl-PL" sz="1600" dirty="0" err="1" smtClean="0"/>
              <a:t>text</a:t>
            </a:r>
            <a:r>
              <a:rPr lang="pl-PL" sz="1600" dirty="0" smtClean="0"/>
              <a:t>, </a:t>
            </a:r>
            <a:r>
              <a:rPr lang="pl-PL" sz="1600" dirty="0" err="1" smtClean="0"/>
              <a:t>comprehensible</a:t>
            </a:r>
            <a:r>
              <a:rPr lang="pl-PL" sz="1600" dirty="0" smtClean="0"/>
              <a:t> for </a:t>
            </a:r>
            <a:r>
              <a:rPr lang="pl-PL" sz="1600" dirty="0" err="1" smtClean="0"/>
              <a:t>average</a:t>
            </a:r>
            <a:r>
              <a:rPr lang="pl-PL" sz="1600" dirty="0" smtClean="0"/>
              <a:t> </a:t>
            </a:r>
            <a:r>
              <a:rPr lang="pl-PL" sz="1600" dirty="0" err="1" smtClean="0"/>
              <a:t>Poles</a:t>
            </a:r>
            <a:r>
              <a:rPr lang="pl-PL" sz="1600" dirty="0" smtClean="0"/>
              <a:t> (</a:t>
            </a:r>
            <a:r>
              <a:rPr lang="pl-PL" sz="1600" dirty="0" err="1" smtClean="0"/>
              <a:t>middle</a:t>
            </a:r>
            <a:r>
              <a:rPr lang="pl-PL" sz="1600" dirty="0" smtClean="0"/>
              <a:t> </a:t>
            </a:r>
            <a:r>
              <a:rPr lang="pl-PL" sz="1600" dirty="0" err="1" smtClean="0"/>
              <a:t>school</a:t>
            </a:r>
            <a:r>
              <a:rPr lang="pl-PL" sz="1600" dirty="0" smtClean="0"/>
              <a:t>), </a:t>
            </a:r>
            <a:endParaRPr lang="pl-PL" sz="1600" dirty="0"/>
          </a:p>
          <a:p>
            <a:pPr marL="0" indent="0">
              <a:buNone/>
            </a:pPr>
            <a:r>
              <a:rPr lang="pl-PL" sz="1600" dirty="0"/>
              <a:t>4 – </a:t>
            </a:r>
            <a:r>
              <a:rPr lang="pl-PL" sz="1600" dirty="0" err="1" smtClean="0"/>
              <a:t>text</a:t>
            </a:r>
            <a:r>
              <a:rPr lang="pl-PL" sz="1600" dirty="0" smtClean="0"/>
              <a:t> a </a:t>
            </a:r>
            <a:r>
              <a:rPr lang="pl-PL" sz="1600" dirty="0" err="1" smtClean="0"/>
              <a:t>little</a:t>
            </a:r>
            <a:r>
              <a:rPr lang="pl-PL" sz="1600" dirty="0" smtClean="0"/>
              <a:t> bit </a:t>
            </a:r>
            <a:r>
              <a:rPr lang="pl-PL" sz="1600" dirty="0" err="1" smtClean="0"/>
              <a:t>more</a:t>
            </a:r>
            <a:r>
              <a:rPr lang="pl-PL" sz="1600" dirty="0" smtClean="0"/>
              <a:t> </a:t>
            </a:r>
            <a:r>
              <a:rPr lang="pl-PL" sz="1600" dirty="0" err="1" smtClean="0"/>
              <a:t>difficult</a:t>
            </a:r>
            <a:r>
              <a:rPr lang="pl-PL" sz="1600" dirty="0" smtClean="0"/>
              <a:t>, </a:t>
            </a:r>
            <a:r>
              <a:rPr lang="pl-PL" sz="1600" dirty="0" err="1" smtClean="0"/>
              <a:t>comprehensible</a:t>
            </a:r>
            <a:r>
              <a:rPr lang="pl-PL" sz="1600" dirty="0" smtClean="0"/>
              <a:t> for </a:t>
            </a:r>
            <a:r>
              <a:rPr lang="pl-PL" sz="1600" dirty="0" err="1" smtClean="0"/>
              <a:t>people</a:t>
            </a:r>
            <a:r>
              <a:rPr lang="pl-PL" sz="1600" dirty="0" smtClean="0"/>
              <a:t> with high </a:t>
            </a:r>
            <a:r>
              <a:rPr lang="pl-PL" sz="1600" dirty="0" err="1" smtClean="0"/>
              <a:t>school</a:t>
            </a:r>
            <a:r>
              <a:rPr lang="pl-PL" sz="1600" dirty="0" smtClean="0"/>
              <a:t> </a:t>
            </a:r>
            <a:r>
              <a:rPr lang="pl-PL" sz="1600" dirty="0" err="1" smtClean="0"/>
              <a:t>education</a:t>
            </a:r>
            <a:r>
              <a:rPr lang="pl-PL" sz="1600" dirty="0" smtClean="0"/>
              <a:t>) (high </a:t>
            </a:r>
            <a:r>
              <a:rPr lang="pl-PL" sz="1600" dirty="0" err="1" smtClean="0"/>
              <a:t>school</a:t>
            </a:r>
            <a:r>
              <a:rPr lang="pl-PL" sz="1600" dirty="0" smtClean="0"/>
              <a:t>), </a:t>
            </a:r>
            <a:endParaRPr lang="pl-PL" sz="1600" dirty="0"/>
          </a:p>
          <a:p>
            <a:pPr marL="0" indent="0">
              <a:buNone/>
            </a:pPr>
            <a:r>
              <a:rPr lang="pl-PL" sz="1600" dirty="0"/>
              <a:t>5 – </a:t>
            </a:r>
            <a:r>
              <a:rPr lang="pl-PL" sz="1600" dirty="0" err="1" smtClean="0"/>
              <a:t>text</a:t>
            </a:r>
            <a:r>
              <a:rPr lang="pl-PL" sz="1600" dirty="0" smtClean="0"/>
              <a:t> </a:t>
            </a:r>
            <a:r>
              <a:rPr lang="pl-PL" sz="1600" dirty="0" err="1" smtClean="0"/>
              <a:t>comprehensible</a:t>
            </a:r>
            <a:r>
              <a:rPr lang="pl-PL" sz="1600" dirty="0" smtClean="0"/>
              <a:t> for </a:t>
            </a:r>
            <a:r>
              <a:rPr lang="pl-PL" sz="1600" dirty="0" err="1" smtClean="0"/>
              <a:t>educated</a:t>
            </a:r>
            <a:r>
              <a:rPr lang="pl-PL" sz="1600" dirty="0" smtClean="0"/>
              <a:t> </a:t>
            </a:r>
            <a:r>
              <a:rPr lang="pl-PL" sz="1600" dirty="0" err="1" smtClean="0"/>
              <a:t>people</a:t>
            </a:r>
            <a:r>
              <a:rPr lang="pl-PL" sz="1600" dirty="0" smtClean="0"/>
              <a:t>  with </a:t>
            </a:r>
            <a:r>
              <a:rPr lang="pl-PL" sz="1600" dirty="0" err="1" smtClean="0"/>
              <a:t>bachelor</a:t>
            </a:r>
            <a:r>
              <a:rPr lang="pl-PL" sz="1600" dirty="0" err="1" smtClean="0">
                <a:hlinkClick r:id="rId2"/>
              </a:rPr>
              <a:t>’s</a:t>
            </a:r>
            <a:r>
              <a:rPr lang="pl-PL" sz="1600" dirty="0" smtClean="0">
                <a:hlinkClick r:id="rId2"/>
              </a:rPr>
              <a:t> </a:t>
            </a:r>
            <a:r>
              <a:rPr lang="pl-PL" sz="1600" dirty="0" err="1" smtClean="0">
                <a:hlinkClick r:id="rId2"/>
              </a:rPr>
              <a:t>degree</a:t>
            </a:r>
            <a:r>
              <a:rPr lang="pl-PL" sz="1600" dirty="0" smtClean="0"/>
              <a:t>, </a:t>
            </a:r>
            <a:endParaRPr lang="pl-PL" sz="1600" dirty="0"/>
          </a:p>
          <a:p>
            <a:pPr marL="0" indent="0">
              <a:buNone/>
            </a:pPr>
            <a:r>
              <a:rPr lang="pl-PL" sz="1600" dirty="0"/>
              <a:t>6 – </a:t>
            </a:r>
            <a:r>
              <a:rPr lang="pl-PL" sz="1600" dirty="0" err="1" smtClean="0"/>
              <a:t>text</a:t>
            </a:r>
            <a:r>
              <a:rPr lang="pl-PL" sz="1600" dirty="0" smtClean="0"/>
              <a:t> </a:t>
            </a:r>
            <a:r>
              <a:rPr lang="pl-PL" sz="1600" dirty="0" err="1" smtClean="0"/>
              <a:t>difficult</a:t>
            </a:r>
            <a:r>
              <a:rPr lang="pl-PL" sz="1600" dirty="0" smtClean="0"/>
              <a:t> for </a:t>
            </a:r>
            <a:r>
              <a:rPr lang="pl-PL" sz="1600" dirty="0" err="1" smtClean="0"/>
              <a:t>average</a:t>
            </a:r>
            <a:r>
              <a:rPr lang="pl-PL" sz="1600" dirty="0" smtClean="0"/>
              <a:t> </a:t>
            </a:r>
            <a:r>
              <a:rPr lang="pl-PL" sz="1600" dirty="0" err="1" smtClean="0"/>
              <a:t>Poles</a:t>
            </a:r>
            <a:r>
              <a:rPr lang="pl-PL" sz="1600" dirty="0" smtClean="0"/>
              <a:t> (</a:t>
            </a:r>
            <a:r>
              <a:rPr lang="pl-PL" sz="1600" dirty="0" err="1" smtClean="0"/>
              <a:t>Master’s</a:t>
            </a:r>
            <a:r>
              <a:rPr lang="pl-PL" sz="1600" dirty="0" smtClean="0"/>
              <a:t> </a:t>
            </a:r>
            <a:r>
              <a:rPr lang="pl-PL" sz="1600" dirty="0" err="1" smtClean="0"/>
              <a:t>degree</a:t>
            </a:r>
            <a:r>
              <a:rPr lang="pl-PL" sz="1600" dirty="0" smtClean="0"/>
              <a:t>), </a:t>
            </a:r>
            <a:endParaRPr lang="pl-PL" sz="1600" dirty="0"/>
          </a:p>
          <a:p>
            <a:pPr marL="0" indent="0">
              <a:buNone/>
            </a:pPr>
            <a:r>
              <a:rPr lang="pl-PL" sz="1600" dirty="0"/>
              <a:t>7 – </a:t>
            </a:r>
            <a:r>
              <a:rPr lang="pl-PL" sz="1600" dirty="0" err="1" smtClean="0"/>
              <a:t>text</a:t>
            </a:r>
            <a:r>
              <a:rPr lang="pl-PL" sz="1600" dirty="0" smtClean="0"/>
              <a:t> </a:t>
            </a:r>
            <a:r>
              <a:rPr lang="pl-PL" sz="1600" dirty="0" err="1" smtClean="0"/>
              <a:t>very</a:t>
            </a:r>
            <a:r>
              <a:rPr lang="pl-PL" sz="1600" dirty="0" smtClean="0"/>
              <a:t> </a:t>
            </a:r>
            <a:r>
              <a:rPr lang="pl-PL" sz="1600" dirty="0" err="1" smtClean="0"/>
              <a:t>complicated</a:t>
            </a:r>
            <a:r>
              <a:rPr lang="pl-PL" sz="1600" dirty="0" smtClean="0"/>
              <a:t>, </a:t>
            </a:r>
            <a:r>
              <a:rPr lang="pl-PL" sz="1600" dirty="0" err="1" smtClean="0"/>
              <a:t>it</a:t>
            </a:r>
            <a:r>
              <a:rPr lang="pl-PL" sz="1600" dirty="0" smtClean="0"/>
              <a:t> </a:t>
            </a:r>
            <a:r>
              <a:rPr lang="pl-PL" sz="1600" dirty="0" err="1" smtClean="0"/>
              <a:t>requires</a:t>
            </a:r>
            <a:r>
              <a:rPr lang="pl-PL" sz="1600" dirty="0" smtClean="0"/>
              <a:t> </a:t>
            </a:r>
            <a:r>
              <a:rPr lang="pl-PL" sz="1600" dirty="0" err="1" smtClean="0"/>
              <a:t>specialized</a:t>
            </a:r>
            <a:r>
              <a:rPr lang="pl-PL" sz="1600" dirty="0" smtClean="0"/>
              <a:t> </a:t>
            </a:r>
            <a:r>
              <a:rPr lang="pl-PL" sz="1600" dirty="0" err="1" smtClean="0"/>
              <a:t>knowledge</a:t>
            </a:r>
            <a:r>
              <a:rPr lang="pl-PL" sz="1600" dirty="0" smtClean="0"/>
              <a:t> (</a:t>
            </a:r>
            <a:r>
              <a:rPr lang="pl-PL" sz="1600" dirty="0" err="1" smtClean="0"/>
              <a:t>e.g</a:t>
            </a:r>
            <a:r>
              <a:rPr lang="pl-PL" sz="1600" dirty="0" smtClean="0"/>
              <a:t>. </a:t>
            </a:r>
            <a:r>
              <a:rPr lang="pl-PL" sz="1600" dirty="0" err="1" smtClean="0"/>
              <a:t>Phd</a:t>
            </a:r>
            <a:r>
              <a:rPr lang="pl-PL" sz="1600" dirty="0" smtClean="0"/>
              <a:t> </a:t>
            </a:r>
            <a:r>
              <a:rPr lang="pl-PL" sz="1600" dirty="0" err="1" smtClean="0"/>
              <a:t>thesis</a:t>
            </a:r>
            <a:r>
              <a:rPr lang="pl-PL" sz="1600" dirty="0" smtClean="0"/>
              <a:t> in the </a:t>
            </a:r>
            <a:r>
              <a:rPr lang="pl-PL" sz="1600" dirty="0" err="1" smtClean="0"/>
              <a:t>current</a:t>
            </a:r>
            <a:r>
              <a:rPr lang="pl-PL" sz="1600" dirty="0" smtClean="0"/>
              <a:t> </a:t>
            </a:r>
            <a:r>
              <a:rPr lang="pl-PL" sz="1600" dirty="0" err="1" smtClean="0"/>
              <a:t>discipline</a:t>
            </a:r>
            <a:r>
              <a:rPr lang="pl-PL" sz="1600" dirty="0" smtClean="0"/>
              <a:t>) 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u="sng" dirty="0" err="1" smtClean="0"/>
              <a:t>Other</a:t>
            </a:r>
            <a:r>
              <a:rPr lang="pl-PL" sz="1600" u="sng" dirty="0" smtClean="0"/>
              <a:t> </a:t>
            </a:r>
            <a:r>
              <a:rPr lang="pl-PL" sz="1600" u="sng" dirty="0" err="1" smtClean="0"/>
              <a:t>measures</a:t>
            </a:r>
            <a:r>
              <a:rPr lang="pl-PL" sz="1600" u="sng" dirty="0" smtClean="0"/>
              <a:t> </a:t>
            </a:r>
            <a:r>
              <a:rPr lang="pl-PL" sz="1600" u="sng" dirty="0" err="1" smtClean="0"/>
              <a:t>used</a:t>
            </a:r>
            <a:r>
              <a:rPr lang="pl-PL" sz="1600" u="sng" dirty="0" smtClean="0"/>
              <a:t> ind the </a:t>
            </a:r>
            <a:r>
              <a:rPr lang="pl-PL" sz="1600" u="sng" dirty="0" err="1" smtClean="0"/>
              <a:t>analysis</a:t>
            </a:r>
            <a:r>
              <a:rPr lang="pl-PL" sz="1600" u="sng" dirty="0" smtClean="0"/>
              <a:t>: </a:t>
            </a:r>
            <a:endParaRPr lang="pl-PL" sz="1600" u="sng" dirty="0"/>
          </a:p>
          <a:p>
            <a:pPr marL="0" indent="0">
              <a:buNone/>
            </a:pPr>
            <a:r>
              <a:rPr lang="pl-PL" sz="1600" b="1" dirty="0" smtClean="0"/>
              <a:t>(</a:t>
            </a:r>
            <a:r>
              <a:rPr lang="pl-PL" sz="1600" b="1" dirty="0" err="1" smtClean="0"/>
              <a:t>Gunning</a:t>
            </a:r>
            <a:r>
              <a:rPr lang="pl-PL" sz="1600" b="1" dirty="0" smtClean="0"/>
              <a:t>) FOG index</a:t>
            </a:r>
            <a:r>
              <a:rPr lang="pl-PL" sz="1600" dirty="0" smtClean="0"/>
              <a:t> – </a:t>
            </a:r>
            <a:r>
              <a:rPr lang="pl-PL" sz="1600" dirty="0" err="1" smtClean="0"/>
              <a:t>based</a:t>
            </a:r>
            <a:r>
              <a:rPr lang="pl-PL" sz="1600" dirty="0" smtClean="0"/>
              <a:t> on </a:t>
            </a:r>
            <a:r>
              <a:rPr lang="pl-PL" sz="1600" dirty="0" err="1" smtClean="0"/>
              <a:t>words</a:t>
            </a:r>
            <a:r>
              <a:rPr lang="pl-PL" sz="1600" dirty="0" smtClean="0"/>
              <a:t> and </a:t>
            </a:r>
            <a:r>
              <a:rPr lang="pl-PL" sz="1600" dirty="0" err="1" smtClean="0"/>
              <a:t>sentence</a:t>
            </a:r>
            <a:r>
              <a:rPr lang="pl-PL" sz="1600" dirty="0" smtClean="0"/>
              <a:t> </a:t>
            </a:r>
            <a:r>
              <a:rPr lang="pl-PL" sz="1600" dirty="0" err="1" smtClean="0"/>
              <a:t>length</a:t>
            </a:r>
            <a:r>
              <a:rPr lang="pl-PL" sz="1600" dirty="0" smtClean="0"/>
              <a:t>, </a:t>
            </a:r>
            <a:r>
              <a:rPr lang="pl-PL" sz="1600" dirty="0" err="1" smtClean="0"/>
              <a:t>inicates</a:t>
            </a:r>
            <a:r>
              <a:rPr lang="pl-PL" sz="1600" dirty="0" smtClean="0"/>
              <a:t> the </a:t>
            </a:r>
            <a:r>
              <a:rPr lang="pl-PL" sz="1600" dirty="0" err="1" smtClean="0"/>
              <a:t>number</a:t>
            </a:r>
            <a:r>
              <a:rPr lang="pl-PL" sz="1600" dirty="0" smtClean="0"/>
              <a:t> of </a:t>
            </a:r>
            <a:r>
              <a:rPr lang="pl-PL" sz="1600" dirty="0" err="1" smtClean="0"/>
              <a:t>years</a:t>
            </a:r>
            <a:r>
              <a:rPr lang="pl-PL" sz="1600" dirty="0" smtClean="0"/>
              <a:t> </a:t>
            </a:r>
            <a:r>
              <a:rPr lang="pl-PL" sz="1600" dirty="0" err="1" smtClean="0"/>
              <a:t>needid</a:t>
            </a:r>
            <a:r>
              <a:rPr lang="pl-PL" sz="1600" dirty="0" smtClean="0"/>
              <a:t> to </a:t>
            </a:r>
            <a:r>
              <a:rPr lang="pl-PL" sz="1600" dirty="0" err="1" smtClean="0"/>
              <a:t>understand</a:t>
            </a:r>
            <a:r>
              <a:rPr lang="pl-PL" sz="1600" dirty="0" smtClean="0"/>
              <a:t> a </a:t>
            </a:r>
            <a:r>
              <a:rPr lang="pl-PL" sz="1600" dirty="0" err="1" smtClean="0"/>
              <a:t>text</a:t>
            </a:r>
            <a:r>
              <a:rPr lang="pl-PL" sz="1600" dirty="0" smtClean="0"/>
              <a:t>,</a:t>
            </a:r>
            <a:endParaRPr lang="pl-PL" sz="1600" dirty="0"/>
          </a:p>
          <a:p>
            <a:pPr marL="0" indent="0">
              <a:buNone/>
            </a:pPr>
            <a:r>
              <a:rPr lang="pl-PL" sz="1600" b="1" dirty="0" smtClean="0"/>
              <a:t>Pisarek index</a:t>
            </a:r>
            <a:r>
              <a:rPr lang="pl-PL" sz="1600" dirty="0" smtClean="0"/>
              <a:t> – </a:t>
            </a:r>
            <a:r>
              <a:rPr lang="pl-PL" sz="1600" dirty="0" err="1" smtClean="0"/>
              <a:t>informs</a:t>
            </a:r>
            <a:r>
              <a:rPr lang="pl-PL" sz="1600" dirty="0" smtClean="0"/>
              <a:t> </a:t>
            </a:r>
            <a:r>
              <a:rPr lang="pl-PL" sz="1600" dirty="0" err="1" smtClean="0"/>
              <a:t>about</a:t>
            </a:r>
            <a:r>
              <a:rPr lang="pl-PL" sz="1600" dirty="0" smtClean="0"/>
              <a:t> </a:t>
            </a:r>
            <a:r>
              <a:rPr lang="pl-PL" sz="1600" dirty="0" err="1" smtClean="0"/>
              <a:t>how</a:t>
            </a:r>
            <a:r>
              <a:rPr lang="pl-PL" sz="1600" dirty="0" smtClean="0"/>
              <a:t> </a:t>
            </a:r>
            <a:r>
              <a:rPr lang="pl-PL" sz="1600" dirty="0" err="1" smtClean="0"/>
              <a:t>many</a:t>
            </a:r>
            <a:r>
              <a:rPr lang="pl-PL" sz="1600" dirty="0" smtClean="0"/>
              <a:t> </a:t>
            </a:r>
            <a:r>
              <a:rPr lang="pl-PL" sz="1600" dirty="0" err="1" smtClean="0"/>
              <a:t>education</a:t>
            </a:r>
            <a:r>
              <a:rPr lang="pl-PL" sz="1600" dirty="0" smtClean="0"/>
              <a:t> </a:t>
            </a:r>
            <a:r>
              <a:rPr lang="pl-PL" sz="1600" dirty="0" err="1" smtClean="0"/>
              <a:t>years</a:t>
            </a:r>
            <a:r>
              <a:rPr lang="pl-PL" sz="1600" dirty="0" smtClean="0"/>
              <a:t> </a:t>
            </a:r>
            <a:r>
              <a:rPr lang="pl-PL" sz="1600" dirty="0" err="1" smtClean="0"/>
              <a:t>are</a:t>
            </a:r>
            <a:r>
              <a:rPr lang="pl-PL" sz="1600" dirty="0" smtClean="0"/>
              <a:t> </a:t>
            </a:r>
            <a:r>
              <a:rPr lang="pl-PL" sz="1600" dirty="0" err="1" smtClean="0"/>
              <a:t>needid</a:t>
            </a:r>
            <a:r>
              <a:rPr lang="pl-PL" sz="1600" dirty="0" smtClean="0"/>
              <a:t> to </a:t>
            </a:r>
            <a:r>
              <a:rPr lang="pl-PL" sz="1600" dirty="0" err="1" smtClean="0"/>
              <a:t>understand</a:t>
            </a:r>
            <a:r>
              <a:rPr lang="pl-PL" sz="1600" dirty="0" smtClean="0"/>
              <a:t> a </a:t>
            </a:r>
            <a:r>
              <a:rPr lang="pl-PL" sz="1600" dirty="0" err="1" smtClean="0"/>
              <a:t>text</a:t>
            </a:r>
            <a:r>
              <a:rPr lang="pl-PL" sz="1600" dirty="0" smtClean="0"/>
              <a:t>,</a:t>
            </a:r>
            <a:endParaRPr lang="pl-PL" sz="1600" dirty="0"/>
          </a:p>
          <a:p>
            <a:pPr marL="0" indent="0">
              <a:buNone/>
            </a:pPr>
            <a:r>
              <a:rPr lang="pl-PL" sz="1600" b="1" dirty="0" err="1" smtClean="0"/>
              <a:t>Percent</a:t>
            </a:r>
            <a:r>
              <a:rPr lang="pl-PL" sz="1600" b="1" dirty="0" smtClean="0"/>
              <a:t> of </a:t>
            </a:r>
            <a:r>
              <a:rPr lang="pl-PL" sz="1600" b="1" dirty="0" err="1" smtClean="0"/>
              <a:t>verbs</a:t>
            </a:r>
            <a:r>
              <a:rPr lang="pl-PL" sz="1600" b="1" dirty="0" smtClean="0"/>
              <a:t> </a:t>
            </a:r>
            <a:r>
              <a:rPr lang="pl-PL" sz="1600" dirty="0" smtClean="0"/>
              <a:t>in </a:t>
            </a:r>
            <a:r>
              <a:rPr lang="pl-PL" sz="1600" dirty="0" err="1" smtClean="0"/>
              <a:t>total</a:t>
            </a:r>
            <a:r>
              <a:rPr lang="pl-PL" sz="1600" dirty="0" smtClean="0"/>
              <a:t> </a:t>
            </a:r>
            <a:r>
              <a:rPr lang="pl-PL" sz="1600" dirty="0" err="1" smtClean="0"/>
              <a:t>number</a:t>
            </a:r>
            <a:r>
              <a:rPr lang="pl-PL" sz="1600" dirty="0" smtClean="0"/>
              <a:t> of </a:t>
            </a:r>
            <a:r>
              <a:rPr lang="pl-PL" sz="1600" dirty="0" err="1" smtClean="0"/>
              <a:t>words</a:t>
            </a:r>
            <a:r>
              <a:rPr lang="pl-PL" sz="1600" dirty="0" smtClean="0"/>
              <a:t> (the </a:t>
            </a:r>
            <a:r>
              <a:rPr lang="pl-PL" sz="1600" dirty="0" err="1" smtClean="0"/>
              <a:t>more</a:t>
            </a:r>
            <a:r>
              <a:rPr lang="pl-PL" sz="1600" dirty="0" smtClean="0"/>
              <a:t> </a:t>
            </a:r>
            <a:r>
              <a:rPr lang="pl-PL" sz="1600" dirty="0" err="1" smtClean="0"/>
              <a:t>verbs</a:t>
            </a:r>
            <a:r>
              <a:rPr lang="pl-PL" sz="1600" dirty="0" smtClean="0"/>
              <a:t>, the </a:t>
            </a:r>
            <a:r>
              <a:rPr lang="pl-PL" sz="1600" dirty="0" err="1" smtClean="0"/>
              <a:t>more</a:t>
            </a:r>
            <a:r>
              <a:rPr lang="pl-PL" sz="1600" dirty="0" smtClean="0"/>
              <a:t> </a:t>
            </a:r>
            <a:r>
              <a:rPr lang="pl-PL" sz="1600" dirty="0" err="1" smtClean="0"/>
              <a:t>comprehensible</a:t>
            </a:r>
            <a:r>
              <a:rPr lang="pl-PL" sz="1600" dirty="0" smtClean="0"/>
              <a:t> </a:t>
            </a:r>
            <a:r>
              <a:rPr lang="pl-PL" sz="1600" dirty="0" err="1" smtClean="0"/>
              <a:t>text</a:t>
            </a:r>
            <a:r>
              <a:rPr lang="pl-PL" sz="1600" dirty="0" smtClean="0"/>
              <a:t>)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7220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98A360B-89BC-4DA3-8503-6C231C93D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7211"/>
            <a:ext cx="10515600" cy="1325563"/>
          </a:xfrm>
        </p:spPr>
        <p:txBody>
          <a:bodyPr/>
          <a:lstStyle/>
          <a:p>
            <a:r>
              <a:rPr lang="pl-PL" dirty="0" err="1" smtClean="0"/>
              <a:t>Readability</a:t>
            </a:r>
            <a:r>
              <a:rPr lang="pl-PL" dirty="0" smtClean="0"/>
              <a:t> – </a:t>
            </a:r>
            <a:r>
              <a:rPr lang="pl-PL" dirty="0" err="1" smtClean="0"/>
              <a:t>results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BE6F9ED3-0566-4B53-AD97-65F5BB6B9C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081283"/>
              </p:ext>
            </p:extLst>
          </p:nvPr>
        </p:nvGraphicFramePr>
        <p:xfrm>
          <a:off x="838200" y="1055066"/>
          <a:ext cx="10515600" cy="450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199593342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71319390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53650265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182642924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71167792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255545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l-PL" sz="1600" b="0" i="0" dirty="0" err="1" smtClean="0"/>
                        <a:t>Number</a:t>
                      </a:r>
                      <a:r>
                        <a:rPr lang="pl-PL" sz="1600" b="0" i="0" dirty="0" smtClean="0"/>
                        <a:t> of </a:t>
                      </a:r>
                      <a:r>
                        <a:rPr lang="pl-PL" sz="1600" b="0" i="0" dirty="0" err="1" smtClean="0"/>
                        <a:t>documents</a:t>
                      </a:r>
                      <a:r>
                        <a:rPr lang="pl-PL" sz="1600" b="0" i="0" dirty="0" smtClean="0"/>
                        <a:t> in </a:t>
                      </a:r>
                      <a:r>
                        <a:rPr lang="pl-PL" sz="1600" b="0" i="0" dirty="0" err="1" smtClean="0"/>
                        <a:t>each</a:t>
                      </a:r>
                      <a:r>
                        <a:rPr lang="pl-PL" sz="1600" b="0" i="0" dirty="0" smtClean="0"/>
                        <a:t> </a:t>
                      </a:r>
                      <a:r>
                        <a:rPr lang="pl-PL" sz="1600" b="0" i="0" dirty="0" err="1" smtClean="0"/>
                        <a:t>difficulty</a:t>
                      </a:r>
                      <a:r>
                        <a:rPr lang="pl-PL" sz="1600" b="0" i="0" dirty="0" smtClean="0"/>
                        <a:t> </a:t>
                      </a:r>
                      <a:r>
                        <a:rPr lang="pl-PL" sz="1600" b="0" i="0" dirty="0" err="1" smtClean="0"/>
                        <a:t>class</a:t>
                      </a:r>
                      <a:endParaRPr lang="pl-PL" sz="1600" b="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5687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err="1" smtClean="0"/>
                        <a:t>Jasnopis</a:t>
                      </a:r>
                      <a:r>
                        <a:rPr lang="pl-PL" sz="1600" b="1" dirty="0" smtClean="0"/>
                        <a:t> </a:t>
                      </a:r>
                      <a:r>
                        <a:rPr lang="pl-PL" sz="1600" b="1" dirty="0" err="1" smtClean="0"/>
                        <a:t>difficulty</a:t>
                      </a:r>
                      <a:r>
                        <a:rPr lang="pl-PL" sz="1600" b="1" dirty="0" smtClean="0"/>
                        <a:t> </a:t>
                      </a:r>
                      <a:r>
                        <a:rPr lang="pl-PL" sz="1600" b="1" dirty="0" err="1" smtClean="0"/>
                        <a:t>class</a:t>
                      </a:r>
                      <a:endParaRPr lang="pl-PL" sz="1600" b="1" dirty="0"/>
                    </a:p>
                    <a:p>
                      <a:pPr algn="ctr"/>
                      <a:r>
                        <a:rPr lang="pl-PL" sz="1200" b="1" dirty="0" smtClean="0"/>
                        <a:t>(+ FOG index , </a:t>
                      </a:r>
                      <a:endParaRPr lang="pl-PL" sz="1200" b="1" dirty="0"/>
                    </a:p>
                    <a:p>
                      <a:pPr algn="ctr"/>
                      <a:r>
                        <a:rPr lang="pl-PL" sz="1200" b="1" dirty="0"/>
                        <a:t>% czasowników)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Life </a:t>
                      </a:r>
                      <a:r>
                        <a:rPr lang="pl-PL" sz="1600" b="1" dirty="0" err="1" smtClean="0"/>
                        <a:t>Insurance</a:t>
                      </a:r>
                      <a:r>
                        <a:rPr lang="pl-PL" sz="1600" b="1" dirty="0" smtClean="0"/>
                        <a:t> </a:t>
                      </a:r>
                      <a:r>
                        <a:rPr lang="pl-PL" sz="1600" b="1" dirty="0" err="1" smtClean="0"/>
                        <a:t>companies</a:t>
                      </a:r>
                      <a:endParaRPr lang="pl-PL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Asset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management </a:t>
                      </a:r>
                      <a:r>
                        <a:rPr lang="pl-PL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companies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(TFI)</a:t>
                      </a:r>
                      <a:endParaRPr lang="pl-PL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err="1" smtClean="0"/>
                        <a:t>Brokerage</a:t>
                      </a:r>
                      <a:r>
                        <a:rPr lang="pl-PL" sz="1600" b="1" dirty="0" smtClean="0"/>
                        <a:t> </a:t>
                      </a:r>
                      <a:r>
                        <a:rPr lang="pl-PL" sz="1600" b="1" dirty="0" err="1" smtClean="0"/>
                        <a:t>houses</a:t>
                      </a:r>
                      <a:endParaRPr lang="pl-PL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Banks</a:t>
                      </a:r>
                      <a:endParaRPr lang="pl-PL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err="1" smtClean="0"/>
                        <a:t>Voluntary</a:t>
                      </a:r>
                      <a:r>
                        <a:rPr lang="pl-PL" sz="1600" b="1" dirty="0" smtClean="0"/>
                        <a:t> </a:t>
                      </a:r>
                      <a:r>
                        <a:rPr lang="pl-PL" sz="1600" b="1" dirty="0" err="1" smtClean="0"/>
                        <a:t>pension</a:t>
                      </a:r>
                      <a:r>
                        <a:rPr lang="pl-PL" sz="1600" b="1" dirty="0" smtClean="0"/>
                        <a:t> </a:t>
                      </a:r>
                      <a:r>
                        <a:rPr lang="pl-PL" sz="1600" b="1" dirty="0" err="1" smtClean="0"/>
                        <a:t>funds</a:t>
                      </a:r>
                      <a:endParaRPr lang="pl-PL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9502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7</a:t>
                      </a:r>
                    </a:p>
                  </a:txBody>
                  <a:tcPr>
                    <a:solidFill>
                      <a:srgbClr val="E376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9</a:t>
                      </a:r>
                    </a:p>
                    <a:p>
                      <a:pPr algn="ctr"/>
                      <a:r>
                        <a:rPr lang="pl-PL" sz="1200" dirty="0"/>
                        <a:t>(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9,72 – 14,06, 5-6%)</a:t>
                      </a:r>
                      <a:endParaRPr lang="pl-PL" sz="1200" dirty="0"/>
                    </a:p>
                  </a:txBody>
                  <a:tcPr>
                    <a:solidFill>
                      <a:srgbClr val="E376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</a:t>
                      </a:r>
                    </a:p>
                    <a:p>
                      <a:pPr algn="ctr"/>
                      <a:r>
                        <a:rPr lang="pl-PL" sz="1200" dirty="0"/>
                        <a:t>(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11,18 -11,19, 7%)</a:t>
                      </a:r>
                      <a:endParaRPr lang="pl-PL" sz="1600" dirty="0"/>
                    </a:p>
                  </a:txBody>
                  <a:tcPr>
                    <a:solidFill>
                      <a:srgbClr val="E376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rgbClr val="E376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  <a:p>
                      <a:pPr algn="ctr"/>
                      <a:r>
                        <a:rPr lang="pl-PL" sz="1200" dirty="0"/>
                        <a:t>(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9,9, 5%)</a:t>
                      </a:r>
                      <a:endParaRPr lang="pl-PL" sz="1600" dirty="0"/>
                    </a:p>
                  </a:txBody>
                  <a:tcPr>
                    <a:solidFill>
                      <a:srgbClr val="E376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</a:t>
                      </a:r>
                    </a:p>
                    <a:p>
                      <a:pPr algn="ctr"/>
                      <a:r>
                        <a:rPr lang="pl-PL" sz="1200" dirty="0"/>
                        <a:t>(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9,51-9,96, 5-6%)</a:t>
                      </a:r>
                      <a:endParaRPr lang="pl-PL" sz="1600" dirty="0"/>
                    </a:p>
                  </a:txBody>
                  <a:tcPr>
                    <a:solidFill>
                      <a:srgbClr val="E376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3720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6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9</a:t>
                      </a:r>
                    </a:p>
                    <a:p>
                      <a:pPr algn="ctr"/>
                      <a:r>
                        <a:rPr lang="pl-PL" sz="1200" dirty="0"/>
                        <a:t>(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5,15-14,79,6-9%)</a:t>
                      </a:r>
                      <a:endParaRPr lang="pl-PL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27</a:t>
                      </a:r>
                    </a:p>
                    <a:p>
                      <a:pPr algn="ctr"/>
                      <a:r>
                        <a:rPr lang="pl-PL" sz="1200" dirty="0"/>
                        <a:t>(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6,79-12,86, 6-9%)</a:t>
                      </a:r>
                      <a:endParaRPr lang="pl-PL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6</a:t>
                      </a:r>
                    </a:p>
                    <a:p>
                      <a:pPr algn="ctr"/>
                      <a:r>
                        <a:rPr lang="pl-PL" sz="1200" dirty="0"/>
                        <a:t>(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6,27 -11,89, 5-8%)</a:t>
                      </a:r>
                      <a:endParaRPr lang="pl-PL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  <a:p>
                      <a:pPr algn="ctr"/>
                      <a:r>
                        <a:rPr lang="pl-PL" sz="1200" dirty="0"/>
                        <a:t>(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8,46-10,66, 6-7%)</a:t>
                      </a:r>
                      <a:endParaRPr lang="pl-PL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10</a:t>
                      </a:r>
                    </a:p>
                    <a:p>
                      <a:pPr algn="ctr"/>
                      <a:r>
                        <a:rPr lang="pl-PL" sz="1200" dirty="0"/>
                        <a:t>(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6,37-11,47; 6-8%)</a:t>
                      </a:r>
                      <a:endParaRPr lang="pl-PL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273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5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</a:t>
                      </a:r>
                    </a:p>
                    <a:p>
                      <a:pPr algn="ctr"/>
                      <a:r>
                        <a:rPr lang="pl-PL" sz="1200" dirty="0"/>
                        <a:t>(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10,86-11,04, 9-10%</a:t>
                      </a:r>
                      <a:endParaRPr lang="pl-PL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2782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 </a:t>
                      </a:r>
                      <a:r>
                        <a:rPr lang="pl-PL" sz="1600" dirty="0" smtClean="0"/>
                        <a:t>?</a:t>
                      </a:r>
                      <a:endParaRPr lang="pl-PL" sz="1600" dirty="0"/>
                    </a:p>
                    <a:p>
                      <a:pPr algn="ctr"/>
                      <a:r>
                        <a:rPr lang="pl-PL" sz="1200" dirty="0"/>
                        <a:t>(3,63, 6%)</a:t>
                      </a:r>
                      <a:endParaRPr lang="pl-PL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491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2080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523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5377704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0310E6EF-D168-4907-98EF-00B392DB39F2}"/>
              </a:ext>
            </a:extLst>
          </p:cNvPr>
          <p:cNvSpPr txBox="1"/>
          <p:nvPr/>
        </p:nvSpPr>
        <p:spPr>
          <a:xfrm>
            <a:off x="283397" y="5589147"/>
            <a:ext cx="113777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Source: M</a:t>
            </a:r>
            <a:r>
              <a:rPr lang="pl-PL" sz="1400" dirty="0"/>
              <a:t>. Hadryan, J. Rutecka-Góra, </a:t>
            </a:r>
            <a:r>
              <a:rPr lang="pl-PL" sz="1400" i="1" dirty="0"/>
              <a:t>Analiza zrozumiałości treści umów indywidualnych produktów emerytalnych z wykorzystaniem aplikacji </a:t>
            </a:r>
            <a:r>
              <a:rPr lang="pl-PL" sz="1400" i="1" dirty="0" err="1"/>
              <a:t>Jasnopis</a:t>
            </a:r>
            <a:r>
              <a:rPr lang="pl-PL" sz="1400" i="1" dirty="0"/>
              <a:t> i omówieniem lingwistycznej specyfiki tych umów, </a:t>
            </a:r>
            <a:r>
              <a:rPr lang="pl-PL" sz="1400" dirty="0"/>
              <a:t>raport badawczy, </a:t>
            </a:r>
            <a:r>
              <a:rPr lang="pl-PL" sz="1400" dirty="0" smtClean="0"/>
              <a:t>SGH </a:t>
            </a:r>
            <a:r>
              <a:rPr lang="pl-PL" sz="1400" dirty="0" err="1" smtClean="0"/>
              <a:t>Warsaw</a:t>
            </a:r>
            <a:r>
              <a:rPr lang="pl-PL" sz="1400" dirty="0" smtClean="0"/>
              <a:t>, </a:t>
            </a:r>
            <a:r>
              <a:rPr lang="pl-PL" sz="1400" dirty="0" err="1" smtClean="0"/>
              <a:t>Warsaw</a:t>
            </a:r>
            <a:r>
              <a:rPr lang="pl-PL" sz="1400" dirty="0" smtClean="0"/>
              <a:t> </a:t>
            </a:r>
            <a:r>
              <a:rPr lang="pl-PL" sz="1400" dirty="0"/>
              <a:t>2017 </a:t>
            </a:r>
            <a:r>
              <a:rPr lang="pl-PL" sz="1400" dirty="0" smtClean="0"/>
              <a:t>(not </a:t>
            </a:r>
            <a:r>
              <a:rPr lang="pl-PL" sz="1400" dirty="0" err="1" smtClean="0"/>
              <a:t>published</a:t>
            </a:r>
            <a:r>
              <a:rPr lang="pl-PL" sz="1400" dirty="0" smtClean="0"/>
              <a:t>).</a:t>
            </a:r>
            <a:endParaRPr lang="pl-PL" sz="1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542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AXA-ZU_IKZE-</a:t>
            </a:r>
            <a:r>
              <a:rPr lang="pl-PL" dirty="0" err="1" smtClean="0"/>
              <a:t>owu</a:t>
            </a:r>
            <a:r>
              <a:rPr lang="pl-PL" dirty="0" smtClean="0"/>
              <a:t>                       </a:t>
            </a:r>
            <a:r>
              <a:rPr lang="pl-PL" sz="2000" b="1" dirty="0" err="1" smtClean="0">
                <a:solidFill>
                  <a:schemeClr val="accent1"/>
                </a:solidFill>
              </a:rPr>
              <a:t>long</a:t>
            </a:r>
            <a:r>
              <a:rPr lang="pl-PL" sz="2000" b="1" dirty="0" smtClean="0">
                <a:solidFill>
                  <a:schemeClr val="accent1"/>
                </a:solidFill>
              </a:rPr>
              <a:t> </a:t>
            </a:r>
            <a:r>
              <a:rPr lang="pl-PL" sz="2000" b="1" dirty="0" err="1" smtClean="0">
                <a:solidFill>
                  <a:schemeClr val="accent1"/>
                </a:solidFill>
              </a:rPr>
              <a:t>nominal</a:t>
            </a:r>
            <a:r>
              <a:rPr lang="pl-PL" sz="2000" b="1" dirty="0" smtClean="0">
                <a:solidFill>
                  <a:schemeClr val="accent1"/>
                </a:solidFill>
              </a:rPr>
              <a:t> </a:t>
            </a:r>
            <a:r>
              <a:rPr lang="pl-PL" sz="2000" b="1" dirty="0" err="1" smtClean="0">
                <a:solidFill>
                  <a:schemeClr val="accent1"/>
                </a:solidFill>
              </a:rPr>
              <a:t>phrases</a:t>
            </a:r>
            <a:r>
              <a:rPr lang="pl-PL" sz="2000" b="1" dirty="0" smtClean="0">
                <a:solidFill>
                  <a:schemeClr val="accent1"/>
                </a:solidFill>
              </a:rPr>
              <a:t> </a:t>
            </a:r>
            <a:endParaRPr lang="pl-PL" sz="20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§ 5</a:t>
            </a:r>
          </a:p>
          <a:p>
            <a:pPr marL="0" lvl="0" indent="0">
              <a:buNone/>
            </a:pPr>
            <a:r>
              <a:rPr lang="pl-PL" dirty="0" smtClean="0"/>
              <a:t>1. Z </a:t>
            </a:r>
            <a:r>
              <a:rPr lang="pl-PL" dirty="0"/>
              <a:t>zastrzeżeniem postanowień ust. 2 poniżej, aktywa Funduszu są inwestowane w całości w jednostki uczestnictwa funduszu inwestycyjnego otwartego lub w całości w inne tytuły uczestnictwa, umarzane na żądanie, emitowane przez </a:t>
            </a:r>
            <a:r>
              <a:rPr lang="pl-PL" dirty="0">
                <a:solidFill>
                  <a:srgbClr val="FF0000"/>
                </a:solidFill>
              </a:rPr>
              <a:t>instytucję wspólnego inwestowania, mającą siedzibę na terytorium państwa członkowskiego Unii Europejskiej</a:t>
            </a:r>
            <a:r>
              <a:rPr lang="pl-PL" dirty="0"/>
              <a:t>.</a:t>
            </a:r>
          </a:p>
          <a:p>
            <a:pPr marL="0" lvl="0" indent="0">
              <a:buNone/>
            </a:pPr>
            <a:r>
              <a:rPr lang="pl-PL" dirty="0" smtClean="0"/>
              <a:t>2. Aktywa </a:t>
            </a:r>
            <a:r>
              <a:rPr lang="pl-PL" dirty="0"/>
              <a:t>Funduszu mogą być lokowane poza granicami państw członkowskich Unii Europejskiej zgodnie </a:t>
            </a:r>
            <a:r>
              <a:rPr lang="pl-PL" dirty="0">
                <a:solidFill>
                  <a:srgbClr val="FF0000"/>
                </a:solidFill>
              </a:rPr>
              <a:t>z zasadami określonymi w zezwoleniu ogólnym, udzielonym przez ministra właściwego do spraw instytucji finansowych w drodze rozporządzenia</a:t>
            </a:r>
            <a:r>
              <a:rPr lang="pl-PL" dirty="0"/>
              <a:t>, na uznawanie za </a:t>
            </a:r>
            <a:r>
              <a:rPr lang="pl-PL" dirty="0">
                <a:solidFill>
                  <a:srgbClr val="FF0000"/>
                </a:solidFill>
              </a:rPr>
              <a:t>środki stanowiące pokrycie rezerw techniczno-ubezpieczeniowych aktywów znajdujących się poza granicami państw członkowskich Unii Europejskiej.</a:t>
            </a:r>
          </a:p>
          <a:p>
            <a:pPr marL="0" lvl="0" indent="0">
              <a:buNone/>
            </a:pPr>
            <a:r>
              <a:rPr lang="pl-PL" dirty="0" smtClean="0"/>
              <a:t>2. </a:t>
            </a:r>
            <a:r>
              <a:rPr lang="pl-PL" dirty="0" smtClean="0">
                <a:solidFill>
                  <a:srgbClr val="FF0000"/>
                </a:solidFill>
              </a:rPr>
              <a:t>Charakterystykę </a:t>
            </a:r>
            <a:r>
              <a:rPr lang="pl-PL" dirty="0">
                <a:solidFill>
                  <a:srgbClr val="FF0000"/>
                </a:solidFill>
              </a:rPr>
              <a:t>aktywów otwartego funduszu inwestycyjnego</a:t>
            </a:r>
            <a:r>
              <a:rPr lang="pl-PL" dirty="0"/>
              <a:t>, kryteria doboru jego aktywów oraz zasady ich dywersyfikacji i inne ograniczenia inwestycyjne określa statut funduszu inwestycyjnego otwartego, w którego jednostki uczestnictwa są lokowane aktywa Funduszu, a w przypadku</a:t>
            </a:r>
            <a:r>
              <a:rPr lang="pl-PL" dirty="0">
                <a:solidFill>
                  <a:srgbClr val="FF0000"/>
                </a:solidFill>
              </a:rPr>
              <a:t> innych tytułów uczestnictwa umarzanych na żądanie, emitowanych przez instytucję wspólnego inwestowania mającą siedzibę poza terytorium Polski </a:t>
            </a:r>
            <a:r>
              <a:rPr lang="pl-PL" dirty="0"/>
              <a:t>- </a:t>
            </a:r>
            <a:r>
              <a:rPr lang="pl-PL" dirty="0">
                <a:solidFill>
                  <a:srgbClr val="FF0000"/>
                </a:solidFill>
              </a:rPr>
              <a:t>właściwe dokumenty regulujące organizację i funkcjonowanie takiej instytucji zgodnie z przepisami prawa dla niej właściwego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8792308" y="1594338"/>
            <a:ext cx="105507" cy="1946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5990492" y="1500554"/>
            <a:ext cx="2684585" cy="1805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9308123" y="1594338"/>
            <a:ext cx="117231" cy="1946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H="1">
            <a:off x="6611815" y="1500554"/>
            <a:ext cx="2233246" cy="2766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 flipH="1">
            <a:off x="7631723" y="1547446"/>
            <a:ext cx="1383323" cy="3352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8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</TotalTime>
  <Words>1325</Words>
  <Application>Microsoft Office PowerPoint</Application>
  <PresentationFormat>Niestandardowy</PresentationFormat>
  <Paragraphs>213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The readability of Polish individual pension contracts</vt:lpstr>
      <vt:lpstr>  NCN „Readability, transparency and efficiency of individual pension products” </vt:lpstr>
      <vt:lpstr>Interdisciplinary project (NCN) „Readability, transparency and efficiency of individual pension products”</vt:lpstr>
      <vt:lpstr>Research backgrounds</vt:lpstr>
      <vt:lpstr>Individual pension products</vt:lpstr>
      <vt:lpstr>Difficulty versus readability versus transparency </vt:lpstr>
      <vt:lpstr>Readability </vt:lpstr>
      <vt:lpstr>Readability – results</vt:lpstr>
      <vt:lpstr>AXA-ZU_IKZE-owu                       long nominal phrases </vt:lpstr>
      <vt:lpstr>Prezentacja programu PowerPoint</vt:lpstr>
      <vt:lpstr>Transparency </vt:lpstr>
      <vt:lpstr>Transparency – results </vt:lpstr>
      <vt:lpstr>Prezentacja programu PowerPoint</vt:lpstr>
      <vt:lpstr>Text readability versus text transparency</vt:lpstr>
      <vt:lpstr>Conclusions</vt:lpstr>
      <vt:lpstr>Conclusions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Zrozumiałość i przejrzystość indywidualnych produktów emerytalnych w Polsce</dc:title>
  <dc:creator>Joanna Rutecka-Góra</dc:creator>
  <cp:lastModifiedBy>Użytkownik systemu Windows</cp:lastModifiedBy>
  <cp:revision>47</cp:revision>
  <cp:lastPrinted>2019-09-20T07:10:16Z</cp:lastPrinted>
  <dcterms:created xsi:type="dcterms:W3CDTF">2019-05-07T16:32:20Z</dcterms:created>
  <dcterms:modified xsi:type="dcterms:W3CDTF">2019-09-20T07:20:35Z</dcterms:modified>
</cp:coreProperties>
</file>