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2" r:id="rId4"/>
    <p:sldId id="271" r:id="rId5"/>
    <p:sldId id="257" r:id="rId6"/>
    <p:sldId id="272" r:id="rId7"/>
    <p:sldId id="265" r:id="rId8"/>
    <p:sldId id="266" r:id="rId9"/>
    <p:sldId id="267" r:id="rId10"/>
    <p:sldId id="263" r:id="rId11"/>
    <p:sldId id="269" r:id="rId12"/>
    <p:sldId id="273" r:id="rId13"/>
    <p:sldId id="268" r:id="rId14"/>
    <p:sldId id="261" r:id="rId15"/>
    <p:sldId id="264" r:id="rId16"/>
    <p:sldId id="258" r:id="rId17"/>
    <p:sldId id="259"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5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56BFA6-0DA4-49CB-BB18-E71CB109C70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753EA98-6C6C-4C82-84F5-F86BBB872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0015550-850C-4FDC-BC4C-A87269F8AD74}"/>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DBBBD87B-C415-4D39-B8BD-174DFC2A96C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6240417-04CF-4CD2-ACF3-E8EFFC534249}"/>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419818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4BA0A9-2CCA-4353-8436-3B3DC8EBD3A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626414C-F726-4AEE-A063-2D306C4D0BB5}"/>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F665F34-6066-4B7B-893F-5DD10CA09B9D}"/>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7C2926E9-8FFF-4640-AE2F-7ADBAD8A534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737E8A2-B860-4AA7-A7E8-3080D3BFD797}"/>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424150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F3BB8CE-6154-415E-8E2C-3836FCAD76D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C0FC879-3CD1-4712-AB5D-C91079F0B135}"/>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36F9AE1-79D4-41A5-AD9D-BE5DC9714B23}"/>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F65D1311-8162-498F-BB99-BFAD0FA8F35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E4CB823-ACE3-4CED-AF53-3316B02E3119}"/>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134249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90DBAD-1BEB-4838-BE93-ABC7764C66A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B164161-C1E6-4E85-9770-F71648D7EB2F}"/>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B222EA0-426F-47A1-9300-FF5F57A15DBE}"/>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3BD45F80-BD01-4CA8-9920-AB845F5B391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2E33350-542E-40FB-B325-41831CC811EF}"/>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219371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90CFB7-8817-42C8-AC2A-C388AF4BA7F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8A62DFD-374E-4534-A226-E56F70A03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C93443C4-5E28-4E99-A2E4-B0A974303C77}"/>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64E25D6A-022F-472C-9C96-FA0A199BCF7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C173D49-BB28-4964-86B4-A4418E30C704}"/>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357582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870C7F-3A2A-4652-9C66-4D7ADB80588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2BDCD58-A807-4481-9135-6EEC2500613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FDE63DD-F020-4606-B993-B270D96F4CD2}"/>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7244F4B-8CAB-47EF-A9AD-D2A3A5830A3A}"/>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6" name="Symbol zastępczy stopki 5">
            <a:extLst>
              <a:ext uri="{FF2B5EF4-FFF2-40B4-BE49-F238E27FC236}">
                <a16:creationId xmlns:a16="http://schemas.microsoft.com/office/drawing/2014/main" id="{8E619748-B538-4326-B208-1408469979D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E8EB699-34B6-44DD-A25D-C61B12FB65B9}"/>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281503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AFB54E-3122-4E60-938B-3FC845E1CC22}"/>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98AABFF5-E5DB-4AE3-8629-0A7F950D0E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E4A2CE99-A4B4-477A-BCB0-513357C468EA}"/>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62441FF3-3D56-4790-8FB1-2E01DF685D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AE403631-C21B-48BA-BCDF-F54D2755D6BE}"/>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314435EC-0762-4CA7-A7B6-94F29DDA2638}"/>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8" name="Symbol zastępczy stopki 7">
            <a:extLst>
              <a:ext uri="{FF2B5EF4-FFF2-40B4-BE49-F238E27FC236}">
                <a16:creationId xmlns:a16="http://schemas.microsoft.com/office/drawing/2014/main" id="{C855F62A-C8C9-4B9A-969A-1CA04C7EED0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EADFA53-9675-47A6-AFDF-8D1189E9F972}"/>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157550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B9E882-AAD4-4388-8892-A7240BBDE24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728EDEA-283A-42BD-B11C-5D4FA232981C}"/>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4" name="Symbol zastępczy stopki 3">
            <a:extLst>
              <a:ext uri="{FF2B5EF4-FFF2-40B4-BE49-F238E27FC236}">
                <a16:creationId xmlns:a16="http://schemas.microsoft.com/office/drawing/2014/main" id="{15132393-DFB1-4365-AE4D-78540EA86CE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E6C5F6D-40CC-4373-8898-697F83D7571B}"/>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160933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EB59D77-1371-40F9-9545-7572C320D554}"/>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3" name="Symbol zastępczy stopki 2">
            <a:extLst>
              <a:ext uri="{FF2B5EF4-FFF2-40B4-BE49-F238E27FC236}">
                <a16:creationId xmlns:a16="http://schemas.microsoft.com/office/drawing/2014/main" id="{3D2E5751-95EF-41A9-A0FF-881E0834709E}"/>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C889CE77-E2F0-468C-B2C9-2B5274459A82}"/>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412492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705EDC-78DD-41BD-9691-3074152DF73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46FA08C-BD44-4B23-8A00-E8E5C155A3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5751445-0C24-4377-8E37-385FC1F64D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ED256CE-1422-4355-B935-35FEEAB33DBA}"/>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6" name="Symbol zastępczy stopki 5">
            <a:extLst>
              <a:ext uri="{FF2B5EF4-FFF2-40B4-BE49-F238E27FC236}">
                <a16:creationId xmlns:a16="http://schemas.microsoft.com/office/drawing/2014/main" id="{906A9CAE-23BD-4237-B38D-0DA7AADDF65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4E5EA3-395B-40DD-B383-E8F2BDF773A5}"/>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291278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052A91-E27C-4347-B4DC-CA01BEEF0DF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137D71B4-17A7-4A59-A51C-C9C8E730FE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1A8714B-B9C3-46BA-A2DF-FBF6873B8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35EB4098-FCD2-429D-830D-ADED38BAEB12}"/>
              </a:ext>
            </a:extLst>
          </p:cNvPr>
          <p:cNvSpPr>
            <a:spLocks noGrp="1"/>
          </p:cNvSpPr>
          <p:nvPr>
            <p:ph type="dt" sz="half" idx="10"/>
          </p:nvPr>
        </p:nvSpPr>
        <p:spPr/>
        <p:txBody>
          <a:bodyPr/>
          <a:lstStyle/>
          <a:p>
            <a:fld id="{B36EFC02-2868-4B94-A857-CD4469FE0E0B}" type="datetimeFigureOut">
              <a:rPr lang="pl-PL" smtClean="0"/>
              <a:t>19.09.2019</a:t>
            </a:fld>
            <a:endParaRPr lang="pl-PL"/>
          </a:p>
        </p:txBody>
      </p:sp>
      <p:sp>
        <p:nvSpPr>
          <p:cNvPr id="6" name="Symbol zastępczy stopki 5">
            <a:extLst>
              <a:ext uri="{FF2B5EF4-FFF2-40B4-BE49-F238E27FC236}">
                <a16:creationId xmlns:a16="http://schemas.microsoft.com/office/drawing/2014/main" id="{314EEB63-F007-4CE9-9F1E-F29201C16D9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F0CB5C0-2AC6-4C0F-8E51-465DDD4F13FC}"/>
              </a:ext>
            </a:extLst>
          </p:cNvPr>
          <p:cNvSpPr>
            <a:spLocks noGrp="1"/>
          </p:cNvSpPr>
          <p:nvPr>
            <p:ph type="sldNum" sz="quarter" idx="12"/>
          </p:nvPr>
        </p:nvSpPr>
        <p:spPr/>
        <p:txBody>
          <a:bodyPr/>
          <a:lstStyle/>
          <a:p>
            <a:fld id="{229DC0B6-0777-45DA-A047-06B759AEDBA2}" type="slidenum">
              <a:rPr lang="pl-PL" smtClean="0"/>
              <a:t>‹#›</a:t>
            </a:fld>
            <a:endParaRPr lang="pl-PL"/>
          </a:p>
        </p:txBody>
      </p:sp>
    </p:spTree>
    <p:extLst>
      <p:ext uri="{BB962C8B-B14F-4D97-AF65-F5344CB8AC3E}">
        <p14:creationId xmlns:p14="http://schemas.microsoft.com/office/powerpoint/2010/main" val="174670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731F0D24-3D08-4D19-8228-6D2FF4FA5A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B6748CC-7082-4EBA-829E-B116AF148E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AAFAC47-1D20-4BF4-8481-3E4BD96FBF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EFC02-2868-4B94-A857-CD4469FE0E0B}" type="datetimeFigureOut">
              <a:rPr lang="pl-PL" smtClean="0"/>
              <a:t>19.09.2019</a:t>
            </a:fld>
            <a:endParaRPr lang="pl-PL"/>
          </a:p>
        </p:txBody>
      </p:sp>
      <p:sp>
        <p:nvSpPr>
          <p:cNvPr id="5" name="Symbol zastępczy stopki 4">
            <a:extLst>
              <a:ext uri="{FF2B5EF4-FFF2-40B4-BE49-F238E27FC236}">
                <a16:creationId xmlns:a16="http://schemas.microsoft.com/office/drawing/2014/main" id="{5CB4D2C5-EC8E-4D11-8A60-E1E36CC171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F8AF06E-7BD3-4B49-95DF-4673FE8845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DC0B6-0777-45DA-A047-06B759AEDBA2}" type="slidenum">
              <a:rPr lang="pl-PL" smtClean="0"/>
              <a:t>‹#›</a:t>
            </a:fld>
            <a:endParaRPr lang="pl-PL"/>
          </a:p>
        </p:txBody>
      </p:sp>
    </p:spTree>
    <p:extLst>
      <p:ext uri="{BB962C8B-B14F-4D97-AF65-F5344CB8AC3E}">
        <p14:creationId xmlns:p14="http://schemas.microsoft.com/office/powerpoint/2010/main" val="521392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C51440-2812-4E19-B88A-A06E3BE9FF64}"/>
              </a:ext>
            </a:extLst>
          </p:cNvPr>
          <p:cNvSpPr>
            <a:spLocks noGrp="1"/>
          </p:cNvSpPr>
          <p:nvPr>
            <p:ph type="ctrTitle"/>
          </p:nvPr>
        </p:nvSpPr>
        <p:spPr/>
        <p:txBody>
          <a:bodyPr/>
          <a:lstStyle/>
          <a:p>
            <a:r>
              <a:rPr lang="en-GB"/>
              <a:t>Public vs. private</a:t>
            </a:r>
          </a:p>
        </p:txBody>
      </p:sp>
      <p:sp>
        <p:nvSpPr>
          <p:cNvPr id="3" name="Podtytuł 2">
            <a:extLst>
              <a:ext uri="{FF2B5EF4-FFF2-40B4-BE49-F238E27FC236}">
                <a16:creationId xmlns:a16="http://schemas.microsoft.com/office/drawing/2014/main" id="{B08FBD2F-2F24-4431-B5A7-A11A05279790}"/>
              </a:ext>
            </a:extLst>
          </p:cNvPr>
          <p:cNvSpPr>
            <a:spLocks noGrp="1"/>
          </p:cNvSpPr>
          <p:nvPr>
            <p:ph type="subTitle" idx="1"/>
          </p:nvPr>
        </p:nvSpPr>
        <p:spPr/>
        <p:txBody>
          <a:bodyPr>
            <a:normAutofit lnSpcReduction="10000"/>
          </a:bodyPr>
          <a:lstStyle/>
          <a:p>
            <a:r>
              <a:rPr lang="en-GB"/>
              <a:t>Key issues for rethinking in pension economics</a:t>
            </a:r>
          </a:p>
          <a:p>
            <a:endParaRPr lang="en-GB"/>
          </a:p>
          <a:p>
            <a:r>
              <a:rPr lang="en-GB"/>
              <a:t>Marek Góra</a:t>
            </a:r>
          </a:p>
          <a:p>
            <a:r>
              <a:rPr lang="en-GB"/>
              <a:t>Polish Pension Group, Warsaw School of Economics</a:t>
            </a:r>
          </a:p>
        </p:txBody>
      </p:sp>
    </p:spTree>
    <p:extLst>
      <p:ext uri="{BB962C8B-B14F-4D97-AF65-F5344CB8AC3E}">
        <p14:creationId xmlns:p14="http://schemas.microsoft.com/office/powerpoint/2010/main" val="2946110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40C2D5-C1AA-42BC-BC79-92A9AA62E8B2}"/>
              </a:ext>
            </a:extLst>
          </p:cNvPr>
          <p:cNvSpPr>
            <a:spLocks noGrp="1"/>
          </p:cNvSpPr>
          <p:nvPr>
            <p:ph type="title"/>
          </p:nvPr>
        </p:nvSpPr>
        <p:spPr/>
        <p:txBody>
          <a:bodyPr/>
          <a:lstStyle/>
          <a:p>
            <a:r>
              <a:rPr lang="pl-PL" dirty="0" err="1"/>
              <a:t>Distinguishing</a:t>
            </a:r>
            <a:r>
              <a:rPr lang="pl-PL" dirty="0"/>
              <a:t> </a:t>
            </a:r>
            <a:r>
              <a:rPr lang="pl-PL" dirty="0" err="1"/>
              <a:t>characteristics</a:t>
            </a:r>
            <a:r>
              <a:rPr lang="pl-PL" dirty="0"/>
              <a:t> of </a:t>
            </a:r>
            <a:r>
              <a:rPr lang="pl-PL" dirty="0" err="1"/>
              <a:t>UPPSs</a:t>
            </a:r>
            <a:r>
              <a:rPr lang="pl-PL" dirty="0"/>
              <a:t> </a:t>
            </a:r>
          </a:p>
        </p:txBody>
      </p:sp>
      <p:graphicFrame>
        <p:nvGraphicFramePr>
          <p:cNvPr id="4" name="Obiekt 3">
            <a:extLst>
              <a:ext uri="{FF2B5EF4-FFF2-40B4-BE49-F238E27FC236}">
                <a16:creationId xmlns:a16="http://schemas.microsoft.com/office/drawing/2014/main" id="{B951CECC-3A47-4B08-8291-5418B91DCB0D}"/>
              </a:ext>
            </a:extLst>
          </p:cNvPr>
          <p:cNvGraphicFramePr>
            <a:graphicFrameLocks noChangeAspect="1"/>
          </p:cNvGraphicFramePr>
          <p:nvPr>
            <p:extLst/>
          </p:nvPr>
        </p:nvGraphicFramePr>
        <p:xfrm>
          <a:off x="1785929" y="1935162"/>
          <a:ext cx="8754204" cy="4557713"/>
        </p:xfrm>
        <a:graphic>
          <a:graphicData uri="http://schemas.openxmlformats.org/presentationml/2006/ole">
            <mc:AlternateContent xmlns:mc="http://schemas.openxmlformats.org/markup-compatibility/2006">
              <mc:Choice xmlns:v="urn:schemas-microsoft-com:vml" Requires="v">
                <p:oleObj spid="_x0000_s3081" name="Document" r:id="rId3" imgW="5731988" imgH="2984867" progId="Word.Document.12">
                  <p:embed/>
                </p:oleObj>
              </mc:Choice>
              <mc:Fallback>
                <p:oleObj name="Document" r:id="rId3" imgW="5731988" imgH="2984867" progId="Word.Document.12">
                  <p:embed/>
                  <p:pic>
                    <p:nvPicPr>
                      <p:cNvPr id="4" name="Obiekt 3">
                        <a:extLst>
                          <a:ext uri="{FF2B5EF4-FFF2-40B4-BE49-F238E27FC236}">
                            <a16:creationId xmlns:a16="http://schemas.microsoft.com/office/drawing/2014/main" id="{B951CECC-3A47-4B08-8291-5418B91DCB0D}"/>
                          </a:ext>
                        </a:extLst>
                      </p:cNvPr>
                      <p:cNvPicPr/>
                      <p:nvPr/>
                    </p:nvPicPr>
                    <p:blipFill>
                      <a:blip r:embed="rId4"/>
                      <a:stretch>
                        <a:fillRect/>
                      </a:stretch>
                    </p:blipFill>
                    <p:spPr>
                      <a:xfrm>
                        <a:off x="1785929" y="1935162"/>
                        <a:ext cx="8754204" cy="4557713"/>
                      </a:xfrm>
                      <a:prstGeom prst="rect">
                        <a:avLst/>
                      </a:prstGeom>
                    </p:spPr>
                  </p:pic>
                </p:oleObj>
              </mc:Fallback>
            </mc:AlternateContent>
          </a:graphicData>
        </a:graphic>
      </p:graphicFrame>
    </p:spTree>
    <p:extLst>
      <p:ext uri="{BB962C8B-B14F-4D97-AF65-F5344CB8AC3E}">
        <p14:creationId xmlns:p14="http://schemas.microsoft.com/office/powerpoint/2010/main" val="91991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357B30-D490-496A-98A4-00E393DC6D46}"/>
              </a:ext>
            </a:extLst>
          </p:cNvPr>
          <p:cNvSpPr>
            <a:spLocks noGrp="1"/>
          </p:cNvSpPr>
          <p:nvPr>
            <p:ph type="title"/>
          </p:nvPr>
        </p:nvSpPr>
        <p:spPr/>
        <p:txBody>
          <a:bodyPr/>
          <a:lstStyle/>
          <a:p>
            <a:r>
              <a:rPr lang="en-GB"/>
              <a:t>Tax financing vs. savins financing</a:t>
            </a:r>
          </a:p>
        </p:txBody>
      </p:sp>
      <p:sp>
        <p:nvSpPr>
          <p:cNvPr id="5" name="Prostokąt 4">
            <a:extLst>
              <a:ext uri="{FF2B5EF4-FFF2-40B4-BE49-F238E27FC236}">
                <a16:creationId xmlns:a16="http://schemas.microsoft.com/office/drawing/2014/main" id="{365A1B9C-7629-4662-8D40-41A4056D1881}"/>
              </a:ext>
            </a:extLst>
          </p:cNvPr>
          <p:cNvSpPr/>
          <p:nvPr/>
        </p:nvSpPr>
        <p:spPr>
          <a:xfrm>
            <a:off x="838199" y="2091458"/>
            <a:ext cx="10515599" cy="3539430"/>
          </a:xfrm>
          <a:prstGeom prst="rect">
            <a:avLst/>
          </a:prstGeom>
        </p:spPr>
        <p:txBody>
          <a:bodyPr wrap="square">
            <a:spAutoFit/>
          </a:bodyPr>
          <a:lstStyle/>
          <a:p>
            <a:r>
              <a:rPr lang="en-US" sz="2800" dirty="0"/>
              <a:t>The act of paying contributions into a pension scheme performs the function of transferring individual consumption possibilities from the present into the future. The difference is the strength of the link on an individual basis. If the link is 1:1 then even though participation is mandatory and thus unavoidable, it is not a tax by definition if one defines a tax as relinquishing income to the tax authority to provide general revenues that in the end may or may not return to the taxpayer.</a:t>
            </a:r>
            <a:endParaRPr lang="pl-PL" sz="2800" dirty="0"/>
          </a:p>
        </p:txBody>
      </p:sp>
    </p:spTree>
    <p:extLst>
      <p:ext uri="{BB962C8B-B14F-4D97-AF65-F5344CB8AC3E}">
        <p14:creationId xmlns:p14="http://schemas.microsoft.com/office/powerpoint/2010/main" val="2862538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AE1FF9-12EC-4AB4-9C1A-F8AC9AA3B234}"/>
              </a:ext>
            </a:extLst>
          </p:cNvPr>
          <p:cNvSpPr>
            <a:spLocks noGrp="1"/>
          </p:cNvSpPr>
          <p:nvPr>
            <p:ph type="title"/>
          </p:nvPr>
        </p:nvSpPr>
        <p:spPr/>
        <p:txBody>
          <a:bodyPr/>
          <a:lstStyle/>
          <a:p>
            <a:r>
              <a:rPr lang="en-GB"/>
              <a:t>Public vs. private</a:t>
            </a:r>
          </a:p>
        </p:txBody>
      </p:sp>
      <p:sp>
        <p:nvSpPr>
          <p:cNvPr id="3" name="Prostokąt 2">
            <a:extLst>
              <a:ext uri="{FF2B5EF4-FFF2-40B4-BE49-F238E27FC236}">
                <a16:creationId xmlns:a16="http://schemas.microsoft.com/office/drawing/2014/main" id="{936CB297-8C86-4B61-877E-8AFD580BB043}"/>
              </a:ext>
            </a:extLst>
          </p:cNvPr>
          <p:cNvSpPr/>
          <p:nvPr/>
        </p:nvSpPr>
        <p:spPr>
          <a:xfrm>
            <a:off x="838199" y="2690336"/>
            <a:ext cx="10515599" cy="2246769"/>
          </a:xfrm>
          <a:prstGeom prst="rect">
            <a:avLst/>
          </a:prstGeom>
        </p:spPr>
        <p:txBody>
          <a:bodyPr wrap="square">
            <a:spAutoFit/>
          </a:bodyPr>
          <a:lstStyle/>
          <a:p>
            <a:r>
              <a:rPr lang="en-US" sz="2800" dirty="0"/>
              <a:t>The word “private” does not play any role in this context. The four schemes of relevance are all publicly mandated and differ from each other through their designs. However, they may have functions that can be contracted out to privately managed companies, such as portfolio management.   </a:t>
            </a:r>
          </a:p>
        </p:txBody>
      </p:sp>
    </p:spTree>
    <p:extLst>
      <p:ext uri="{BB962C8B-B14F-4D97-AF65-F5344CB8AC3E}">
        <p14:creationId xmlns:p14="http://schemas.microsoft.com/office/powerpoint/2010/main" val="2170994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7870B8-5C15-4753-85BF-3C14D29C32F6}"/>
              </a:ext>
            </a:extLst>
          </p:cNvPr>
          <p:cNvSpPr>
            <a:spLocks noGrp="1"/>
          </p:cNvSpPr>
          <p:nvPr>
            <p:ph type="title"/>
          </p:nvPr>
        </p:nvSpPr>
        <p:spPr/>
        <p:txBody>
          <a:bodyPr/>
          <a:lstStyle/>
          <a:p>
            <a:r>
              <a:rPr lang="en-GB"/>
              <a:t>Transparent and automatic income allocation</a:t>
            </a:r>
          </a:p>
        </p:txBody>
      </p:sp>
      <p:sp>
        <p:nvSpPr>
          <p:cNvPr id="3" name="Prostokąt 2">
            <a:extLst>
              <a:ext uri="{FF2B5EF4-FFF2-40B4-BE49-F238E27FC236}">
                <a16:creationId xmlns:a16="http://schemas.microsoft.com/office/drawing/2014/main" id="{1F697169-7A8F-408A-AB5B-4D1CCD77825D}"/>
              </a:ext>
            </a:extLst>
          </p:cNvPr>
          <p:cNvSpPr/>
          <p:nvPr/>
        </p:nvSpPr>
        <p:spPr>
          <a:xfrm>
            <a:off x="838199" y="2474151"/>
            <a:ext cx="10515599" cy="954107"/>
          </a:xfrm>
          <a:prstGeom prst="rect">
            <a:avLst/>
          </a:prstGeom>
        </p:spPr>
        <p:txBody>
          <a:bodyPr wrap="square">
            <a:spAutoFit/>
          </a:bodyPr>
          <a:lstStyle/>
          <a:p>
            <a:r>
              <a:rPr lang="en-US" sz="2800" dirty="0"/>
              <a:t>Saving is a result of forgoing current consumption out of current income. </a:t>
            </a:r>
            <a:endParaRPr lang="pl-PL" sz="2800" dirty="0"/>
          </a:p>
        </p:txBody>
      </p:sp>
      <p:sp>
        <p:nvSpPr>
          <p:cNvPr id="5" name="Prostokąt 4">
            <a:extLst>
              <a:ext uri="{FF2B5EF4-FFF2-40B4-BE49-F238E27FC236}">
                <a16:creationId xmlns:a16="http://schemas.microsoft.com/office/drawing/2014/main" id="{0C344151-B924-4F19-AACA-1C934EC3C2CA}"/>
              </a:ext>
            </a:extLst>
          </p:cNvPr>
          <p:cNvSpPr/>
          <p:nvPr/>
        </p:nvSpPr>
        <p:spPr>
          <a:xfrm>
            <a:off x="838199" y="3961116"/>
            <a:ext cx="10515599" cy="1384995"/>
          </a:xfrm>
          <a:prstGeom prst="rect">
            <a:avLst/>
          </a:prstGeom>
        </p:spPr>
        <p:txBody>
          <a:bodyPr wrap="square">
            <a:spAutoFit/>
          </a:bodyPr>
          <a:lstStyle/>
          <a:p>
            <a:r>
              <a:rPr lang="en-US" sz="2800" dirty="0"/>
              <a:t>The intention of UPPS-DC is that the unit of money paid is a liability to be repaid with interest to the payee – which can be called forced saving. </a:t>
            </a:r>
            <a:endParaRPr lang="pl-PL" sz="2800" dirty="0"/>
          </a:p>
        </p:txBody>
      </p:sp>
    </p:spTree>
    <p:extLst>
      <p:ext uri="{BB962C8B-B14F-4D97-AF65-F5344CB8AC3E}">
        <p14:creationId xmlns:p14="http://schemas.microsoft.com/office/powerpoint/2010/main" val="1421707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D9B6D-43AF-4FA2-9F81-FEDA27A98579}"/>
              </a:ext>
            </a:extLst>
          </p:cNvPr>
          <p:cNvSpPr>
            <a:spLocks noGrp="1"/>
          </p:cNvSpPr>
          <p:nvPr>
            <p:ph type="title"/>
          </p:nvPr>
        </p:nvSpPr>
        <p:spPr/>
        <p:txBody>
          <a:bodyPr/>
          <a:lstStyle/>
          <a:p>
            <a:r>
              <a:rPr lang="en-US" dirty="0"/>
              <a:t>Public perception of various types of income allocation over life cycle </a:t>
            </a:r>
            <a:endParaRPr lang="pl-PL" dirty="0"/>
          </a:p>
        </p:txBody>
      </p:sp>
      <p:pic>
        <p:nvPicPr>
          <p:cNvPr id="3" name="Obraz 2">
            <a:extLst>
              <a:ext uri="{FF2B5EF4-FFF2-40B4-BE49-F238E27FC236}">
                <a16:creationId xmlns:a16="http://schemas.microsoft.com/office/drawing/2014/main" id="{67F1B0FF-B118-4BD5-9633-02ADDAFE9360}"/>
              </a:ext>
            </a:extLst>
          </p:cNvPr>
          <p:cNvPicPr>
            <a:picLocks noChangeAspect="1"/>
          </p:cNvPicPr>
          <p:nvPr/>
        </p:nvPicPr>
        <p:blipFill>
          <a:blip r:embed="rId2"/>
          <a:stretch>
            <a:fillRect/>
          </a:stretch>
        </p:blipFill>
        <p:spPr>
          <a:xfrm>
            <a:off x="1339457" y="2481944"/>
            <a:ext cx="9517224" cy="2519265"/>
          </a:xfrm>
          <a:prstGeom prst="rect">
            <a:avLst/>
          </a:prstGeom>
        </p:spPr>
      </p:pic>
    </p:spTree>
    <p:extLst>
      <p:ext uri="{BB962C8B-B14F-4D97-AF65-F5344CB8AC3E}">
        <p14:creationId xmlns:p14="http://schemas.microsoft.com/office/powerpoint/2010/main" val="3592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0BB50D-1073-4E3A-8701-41B4F2DCE7FB}"/>
              </a:ext>
            </a:extLst>
          </p:cNvPr>
          <p:cNvSpPr>
            <a:spLocks noGrp="1"/>
          </p:cNvSpPr>
          <p:nvPr>
            <p:ph type="title"/>
          </p:nvPr>
        </p:nvSpPr>
        <p:spPr/>
        <p:txBody>
          <a:bodyPr/>
          <a:lstStyle/>
          <a:p>
            <a:r>
              <a:rPr lang="en-GB"/>
              <a:t>Conclusion</a:t>
            </a:r>
          </a:p>
        </p:txBody>
      </p:sp>
      <p:sp>
        <p:nvSpPr>
          <p:cNvPr id="3" name="Prostokąt 2">
            <a:extLst>
              <a:ext uri="{FF2B5EF4-FFF2-40B4-BE49-F238E27FC236}">
                <a16:creationId xmlns:a16="http://schemas.microsoft.com/office/drawing/2014/main" id="{67464E48-0820-4870-9BF2-090508A73257}"/>
              </a:ext>
            </a:extLst>
          </p:cNvPr>
          <p:cNvSpPr/>
          <p:nvPr/>
        </p:nvSpPr>
        <p:spPr>
          <a:xfrm>
            <a:off x="838200" y="1976434"/>
            <a:ext cx="10515599" cy="3539430"/>
          </a:xfrm>
          <a:prstGeom prst="rect">
            <a:avLst/>
          </a:prstGeom>
        </p:spPr>
        <p:txBody>
          <a:bodyPr wrap="square">
            <a:spAutoFit/>
          </a:bodyPr>
          <a:lstStyle/>
          <a:p>
            <a:r>
              <a:rPr lang="en-GB" sz="2800"/>
              <a:t>The traditional dichotomy of pay-as-you-go (which implies “public”) versus funding (which implies “private”) is partially idle and also may be misleading.</a:t>
            </a:r>
          </a:p>
          <a:p>
            <a:endParaRPr lang="en-GB" sz="2800"/>
          </a:p>
          <a:p>
            <a:r>
              <a:rPr lang="en-GB" sz="2800"/>
              <a:t>That dichotomy can be replaced with the double dichotomy of financial versus nonfinancial and defined benefit versus defined contribution.</a:t>
            </a:r>
          </a:p>
          <a:p>
            <a:endParaRPr lang="en-GB" sz="2800"/>
          </a:p>
          <a:p>
            <a:r>
              <a:rPr lang="en-GB" sz="2800"/>
              <a:t>Crucial distinction within UPPS: tax financing vs. savings financing</a:t>
            </a:r>
          </a:p>
        </p:txBody>
      </p:sp>
    </p:spTree>
    <p:extLst>
      <p:ext uri="{BB962C8B-B14F-4D97-AF65-F5344CB8AC3E}">
        <p14:creationId xmlns:p14="http://schemas.microsoft.com/office/powerpoint/2010/main" val="2164977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2CFD03-D524-4FD3-A5FC-C18EC6044A56}"/>
              </a:ext>
            </a:extLst>
          </p:cNvPr>
          <p:cNvSpPr>
            <a:spLocks noGrp="1"/>
          </p:cNvSpPr>
          <p:nvPr>
            <p:ph type="title"/>
          </p:nvPr>
        </p:nvSpPr>
        <p:spPr/>
        <p:txBody>
          <a:bodyPr/>
          <a:lstStyle/>
          <a:p>
            <a:r>
              <a:rPr lang="en-US" dirty="0"/>
              <a:t>The evolution of thinking on public pension schemes</a:t>
            </a:r>
            <a:endParaRPr lang="pl-PL" dirty="0"/>
          </a:p>
        </p:txBody>
      </p:sp>
      <p:pic>
        <p:nvPicPr>
          <p:cNvPr id="4" name="Obraz 3">
            <a:extLst>
              <a:ext uri="{FF2B5EF4-FFF2-40B4-BE49-F238E27FC236}">
                <a16:creationId xmlns:a16="http://schemas.microsoft.com/office/drawing/2014/main" id="{8E1525D4-A0E7-4B5C-B00D-D7108B0CA01A}"/>
              </a:ext>
            </a:extLst>
          </p:cNvPr>
          <p:cNvPicPr>
            <a:picLocks noChangeAspect="1"/>
          </p:cNvPicPr>
          <p:nvPr/>
        </p:nvPicPr>
        <p:blipFill>
          <a:blip r:embed="rId2"/>
          <a:stretch>
            <a:fillRect/>
          </a:stretch>
        </p:blipFill>
        <p:spPr>
          <a:xfrm>
            <a:off x="1194330" y="1830778"/>
            <a:ext cx="9747566" cy="3972871"/>
          </a:xfrm>
          <a:prstGeom prst="rect">
            <a:avLst/>
          </a:prstGeom>
        </p:spPr>
      </p:pic>
      <p:sp>
        <p:nvSpPr>
          <p:cNvPr id="6" name="pole tekstowe 5">
            <a:extLst>
              <a:ext uri="{FF2B5EF4-FFF2-40B4-BE49-F238E27FC236}">
                <a16:creationId xmlns:a16="http://schemas.microsoft.com/office/drawing/2014/main" id="{29569361-1FB0-402F-B366-3E2A5FA0B87D}"/>
              </a:ext>
            </a:extLst>
          </p:cNvPr>
          <p:cNvSpPr txBox="1"/>
          <p:nvPr/>
        </p:nvSpPr>
        <p:spPr>
          <a:xfrm>
            <a:off x="11189616" y="1679946"/>
            <a:ext cx="320512" cy="2031325"/>
          </a:xfrm>
          <a:prstGeom prst="rect">
            <a:avLst/>
          </a:prstGeom>
          <a:noFill/>
        </p:spPr>
        <p:txBody>
          <a:bodyPr wrap="square" rtlCol="0">
            <a:spAutoFit/>
          </a:bodyPr>
          <a:lstStyle/>
          <a:p>
            <a:r>
              <a:rPr lang="pl-PL" dirty="0" err="1">
                <a:solidFill>
                  <a:srgbClr val="0070C0"/>
                </a:solidFill>
              </a:rPr>
              <a:t>Savings</a:t>
            </a:r>
            <a:endParaRPr lang="en-GB" dirty="0">
              <a:solidFill>
                <a:srgbClr val="0070C0"/>
              </a:solidFill>
            </a:endParaRPr>
          </a:p>
        </p:txBody>
      </p:sp>
      <p:sp>
        <p:nvSpPr>
          <p:cNvPr id="7" name="pole tekstowe 6">
            <a:extLst>
              <a:ext uri="{FF2B5EF4-FFF2-40B4-BE49-F238E27FC236}">
                <a16:creationId xmlns:a16="http://schemas.microsoft.com/office/drawing/2014/main" id="{9531B63E-EB78-4FCA-A0EF-CA05A1241584}"/>
              </a:ext>
            </a:extLst>
          </p:cNvPr>
          <p:cNvSpPr txBox="1"/>
          <p:nvPr/>
        </p:nvSpPr>
        <p:spPr>
          <a:xfrm>
            <a:off x="11189616" y="3783682"/>
            <a:ext cx="320512" cy="2585323"/>
          </a:xfrm>
          <a:prstGeom prst="rect">
            <a:avLst/>
          </a:prstGeom>
          <a:noFill/>
        </p:spPr>
        <p:txBody>
          <a:bodyPr wrap="square" rtlCol="0">
            <a:spAutoFit/>
          </a:bodyPr>
          <a:lstStyle/>
          <a:p>
            <a:r>
              <a:rPr lang="pl-PL" dirty="0">
                <a:solidFill>
                  <a:srgbClr val="C00000"/>
                </a:solidFill>
              </a:rPr>
              <a:t>Quasi</a:t>
            </a:r>
          </a:p>
          <a:p>
            <a:endParaRPr lang="pl-PL" dirty="0">
              <a:solidFill>
                <a:srgbClr val="C00000"/>
              </a:solidFill>
            </a:endParaRPr>
          </a:p>
          <a:p>
            <a:r>
              <a:rPr lang="pl-PL" dirty="0" err="1">
                <a:solidFill>
                  <a:srgbClr val="C00000"/>
                </a:solidFill>
              </a:rPr>
              <a:t>tax</a:t>
            </a:r>
            <a:endParaRPr lang="en-GB" dirty="0">
              <a:solidFill>
                <a:srgbClr val="C00000"/>
              </a:solidFill>
            </a:endParaRPr>
          </a:p>
        </p:txBody>
      </p:sp>
    </p:spTree>
    <p:extLst>
      <p:ext uri="{BB962C8B-B14F-4D97-AF65-F5344CB8AC3E}">
        <p14:creationId xmlns:p14="http://schemas.microsoft.com/office/powerpoint/2010/main" val="577111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0EDEAB-B7A0-4506-855A-B1FA63175703}"/>
              </a:ext>
            </a:extLst>
          </p:cNvPr>
          <p:cNvSpPr>
            <a:spLocks noGrp="1"/>
          </p:cNvSpPr>
          <p:nvPr>
            <p:ph type="title"/>
          </p:nvPr>
        </p:nvSpPr>
        <p:spPr/>
        <p:txBody>
          <a:bodyPr/>
          <a:lstStyle/>
          <a:p>
            <a:r>
              <a:rPr lang="pl-PL" dirty="0"/>
              <a:t>Basic </a:t>
            </a:r>
            <a:r>
              <a:rPr lang="pl-PL" dirty="0" err="1"/>
              <a:t>background</a:t>
            </a:r>
            <a:endParaRPr lang="pl-PL" dirty="0"/>
          </a:p>
        </p:txBody>
      </p:sp>
      <p:pic>
        <p:nvPicPr>
          <p:cNvPr id="4" name="Obraz 3">
            <a:extLst>
              <a:ext uri="{FF2B5EF4-FFF2-40B4-BE49-F238E27FC236}">
                <a16:creationId xmlns:a16="http://schemas.microsoft.com/office/drawing/2014/main" id="{D335482F-5330-4B16-9F66-9F1E1629AE88}"/>
              </a:ext>
            </a:extLst>
          </p:cNvPr>
          <p:cNvPicPr>
            <a:picLocks noChangeAspect="1"/>
          </p:cNvPicPr>
          <p:nvPr/>
        </p:nvPicPr>
        <p:blipFill>
          <a:blip r:embed="rId2"/>
          <a:stretch>
            <a:fillRect/>
          </a:stretch>
        </p:blipFill>
        <p:spPr>
          <a:xfrm>
            <a:off x="4442955" y="1717446"/>
            <a:ext cx="3618683" cy="5134201"/>
          </a:xfrm>
          <a:prstGeom prst="rect">
            <a:avLst/>
          </a:prstGeom>
        </p:spPr>
      </p:pic>
      <p:sp>
        <p:nvSpPr>
          <p:cNvPr id="5" name="pole tekstowe 4">
            <a:extLst>
              <a:ext uri="{FF2B5EF4-FFF2-40B4-BE49-F238E27FC236}">
                <a16:creationId xmlns:a16="http://schemas.microsoft.com/office/drawing/2014/main" id="{747E6DAD-31D4-4B7A-AD57-A1DE10E4E3A8}"/>
              </a:ext>
            </a:extLst>
          </p:cNvPr>
          <p:cNvSpPr txBox="1"/>
          <p:nvPr/>
        </p:nvSpPr>
        <p:spPr>
          <a:xfrm>
            <a:off x="1073020" y="5701004"/>
            <a:ext cx="10375641" cy="646331"/>
          </a:xfrm>
          <a:prstGeom prst="rect">
            <a:avLst/>
          </a:prstGeom>
          <a:noFill/>
        </p:spPr>
        <p:txBody>
          <a:bodyPr wrap="square" rtlCol="0">
            <a:spAutoFit/>
          </a:bodyPr>
          <a:lstStyle/>
          <a:p>
            <a:r>
              <a:rPr lang="pl-PL" dirty="0" err="1"/>
              <a:t>Also</a:t>
            </a:r>
            <a:r>
              <a:rPr lang="pl-PL" dirty="0"/>
              <a:t> </a:t>
            </a:r>
            <a:r>
              <a:rPr lang="pl-PL" dirty="0" err="1"/>
              <a:t>forthcoming</a:t>
            </a:r>
            <a:r>
              <a:rPr lang="pl-PL" dirty="0"/>
              <a:t> in “Progress and </a:t>
            </a:r>
            <a:r>
              <a:rPr lang="pl-PL" dirty="0" err="1"/>
              <a:t>Challenges</a:t>
            </a:r>
            <a:r>
              <a:rPr lang="pl-PL" dirty="0"/>
              <a:t> of </a:t>
            </a:r>
            <a:r>
              <a:rPr lang="pl-PL" dirty="0" err="1"/>
              <a:t>Nonfinancial</a:t>
            </a:r>
            <a:r>
              <a:rPr lang="pl-PL" dirty="0"/>
              <a:t> </a:t>
            </a:r>
            <a:r>
              <a:rPr lang="pl-PL" dirty="0" err="1"/>
              <a:t>Defined</a:t>
            </a:r>
            <a:r>
              <a:rPr lang="pl-PL" dirty="0"/>
              <a:t> </a:t>
            </a:r>
            <a:r>
              <a:rPr lang="pl-PL" dirty="0" err="1"/>
              <a:t>Pension</a:t>
            </a:r>
            <a:r>
              <a:rPr lang="pl-PL" dirty="0"/>
              <a:t> </a:t>
            </a:r>
            <a:r>
              <a:rPr lang="pl-PL" dirty="0" err="1"/>
              <a:t>Schemes</a:t>
            </a:r>
            <a:r>
              <a:rPr lang="pl-PL" dirty="0"/>
              <a:t>”. </a:t>
            </a:r>
            <a:r>
              <a:rPr lang="pl-PL" dirty="0" err="1"/>
              <a:t>Editors</a:t>
            </a:r>
            <a:r>
              <a:rPr lang="pl-PL" dirty="0"/>
              <a:t>: Robert Holzmann, Edward Palmer, Robert </a:t>
            </a:r>
            <a:r>
              <a:rPr lang="pl-PL" dirty="0" err="1"/>
              <a:t>Palacios</a:t>
            </a:r>
            <a:r>
              <a:rPr lang="pl-PL" dirty="0"/>
              <a:t>, and </a:t>
            </a:r>
            <a:r>
              <a:rPr lang="pl-PL" dirty="0" err="1"/>
              <a:t>Stefano</a:t>
            </a:r>
            <a:r>
              <a:rPr lang="pl-PL" dirty="0"/>
              <a:t> </a:t>
            </a:r>
            <a:r>
              <a:rPr lang="pl-PL" dirty="0" err="1"/>
              <a:t>Sacchi</a:t>
            </a:r>
            <a:r>
              <a:rPr lang="pl-PL" dirty="0"/>
              <a:t>. World Bank. Washington, 2019</a:t>
            </a:r>
          </a:p>
        </p:txBody>
      </p:sp>
    </p:spTree>
    <p:extLst>
      <p:ext uri="{BB962C8B-B14F-4D97-AF65-F5344CB8AC3E}">
        <p14:creationId xmlns:p14="http://schemas.microsoft.com/office/powerpoint/2010/main" val="186703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01FAD0-2127-4823-BB57-B17A7BE89E2D}"/>
              </a:ext>
            </a:extLst>
          </p:cNvPr>
          <p:cNvSpPr>
            <a:spLocks noGrp="1"/>
          </p:cNvSpPr>
          <p:nvPr>
            <p:ph type="title"/>
          </p:nvPr>
        </p:nvSpPr>
        <p:spPr/>
        <p:txBody>
          <a:bodyPr/>
          <a:lstStyle/>
          <a:p>
            <a:r>
              <a:rPr lang="pl-PL" dirty="0" err="1"/>
              <a:t>Free</a:t>
            </a:r>
            <a:r>
              <a:rPr lang="pl-PL" dirty="0"/>
              <a:t> choice vs. </a:t>
            </a:r>
            <a:r>
              <a:rPr lang="pl-PL" dirty="0" err="1"/>
              <a:t>mandatory</a:t>
            </a:r>
            <a:r>
              <a:rPr lang="pl-PL" dirty="0"/>
              <a:t> </a:t>
            </a:r>
            <a:r>
              <a:rPr lang="pl-PL" dirty="0" err="1"/>
              <a:t>participation</a:t>
            </a:r>
            <a:endParaRPr lang="pl-PL" dirty="0"/>
          </a:p>
        </p:txBody>
      </p:sp>
      <p:sp>
        <p:nvSpPr>
          <p:cNvPr id="3" name="Symbol zastępczy zawartości 2">
            <a:extLst>
              <a:ext uri="{FF2B5EF4-FFF2-40B4-BE49-F238E27FC236}">
                <a16:creationId xmlns:a16="http://schemas.microsoft.com/office/drawing/2014/main" id="{7290ABD9-3699-471B-92DE-9EE86A0C9F3B}"/>
              </a:ext>
            </a:extLst>
          </p:cNvPr>
          <p:cNvSpPr>
            <a:spLocks noGrp="1"/>
          </p:cNvSpPr>
          <p:nvPr>
            <p:ph idx="1"/>
          </p:nvPr>
        </p:nvSpPr>
        <p:spPr/>
        <p:txBody>
          <a:bodyPr/>
          <a:lstStyle/>
          <a:p>
            <a:r>
              <a:rPr lang="pl-PL" dirty="0" err="1"/>
              <a:t>Individual</a:t>
            </a:r>
            <a:r>
              <a:rPr lang="pl-PL" dirty="0"/>
              <a:t> </a:t>
            </a:r>
            <a:r>
              <a:rPr lang="pl-PL" dirty="0" err="1"/>
              <a:t>free</a:t>
            </a:r>
            <a:r>
              <a:rPr lang="pl-PL" dirty="0"/>
              <a:t> choice </a:t>
            </a:r>
            <a:r>
              <a:rPr lang="pl-PL" dirty="0" err="1"/>
              <a:t>is</a:t>
            </a:r>
            <a:r>
              <a:rPr lang="pl-PL" dirty="0"/>
              <a:t> </a:t>
            </a:r>
            <a:r>
              <a:rPr lang="pl-PL" dirty="0" err="1"/>
              <a:t>essencial</a:t>
            </a:r>
            <a:r>
              <a:rPr lang="pl-PL" dirty="0"/>
              <a:t>. </a:t>
            </a:r>
            <a:r>
              <a:rPr lang="pl-PL" dirty="0" err="1"/>
              <a:t>However</a:t>
            </a:r>
            <a:r>
              <a:rPr lang="pl-PL" dirty="0"/>
              <a:t>, </a:t>
            </a:r>
            <a:r>
              <a:rPr lang="pl-PL" dirty="0" err="1"/>
              <a:t>it</a:t>
            </a:r>
            <a:r>
              <a:rPr lang="pl-PL" dirty="0"/>
              <a:t> </a:t>
            </a:r>
            <a:r>
              <a:rPr lang="pl-PL" dirty="0" err="1"/>
              <a:t>is</a:t>
            </a:r>
            <a:r>
              <a:rPr lang="pl-PL" dirty="0"/>
              <a:t> </a:t>
            </a:r>
            <a:r>
              <a:rPr lang="pl-PL" dirty="0" err="1"/>
              <a:t>insufficient</a:t>
            </a:r>
            <a:endParaRPr lang="pl-PL" dirty="0"/>
          </a:p>
          <a:p>
            <a:r>
              <a:rPr lang="pl-PL" dirty="0" err="1"/>
              <a:t>Mandatory</a:t>
            </a:r>
            <a:r>
              <a:rPr lang="pl-PL" dirty="0"/>
              <a:t> </a:t>
            </a:r>
            <a:r>
              <a:rPr lang="pl-PL" dirty="0" err="1"/>
              <a:t>participation</a:t>
            </a:r>
            <a:r>
              <a:rPr lang="pl-PL" dirty="0"/>
              <a:t> in </a:t>
            </a:r>
            <a:r>
              <a:rPr lang="pl-PL" dirty="0" err="1"/>
              <a:t>pension</a:t>
            </a:r>
            <a:r>
              <a:rPr lang="pl-PL" dirty="0"/>
              <a:t> </a:t>
            </a:r>
            <a:r>
              <a:rPr lang="pl-PL" dirty="0" err="1"/>
              <a:t>schemes</a:t>
            </a:r>
            <a:r>
              <a:rPr lang="pl-PL" dirty="0"/>
              <a:t> </a:t>
            </a:r>
            <a:r>
              <a:rPr lang="pl-PL" dirty="0" err="1"/>
              <a:t>is</a:t>
            </a:r>
            <a:r>
              <a:rPr lang="pl-PL" dirty="0"/>
              <a:t> </a:t>
            </a:r>
            <a:r>
              <a:rPr lang="pl-PL" dirty="0" err="1"/>
              <a:t>needed</a:t>
            </a:r>
            <a:r>
              <a:rPr lang="pl-PL" dirty="0"/>
              <a:t> to </a:t>
            </a:r>
            <a:r>
              <a:rPr lang="pl-PL" dirty="0" err="1"/>
              <a:t>reduce</a:t>
            </a:r>
            <a:r>
              <a:rPr lang="pl-PL" dirty="0"/>
              <a:t> </a:t>
            </a:r>
            <a:r>
              <a:rPr lang="pl-PL" dirty="0" err="1"/>
              <a:t>information</a:t>
            </a:r>
            <a:r>
              <a:rPr lang="pl-PL" dirty="0"/>
              <a:t> </a:t>
            </a:r>
            <a:r>
              <a:rPr lang="pl-PL" dirty="0" err="1"/>
              <a:t>asymmetry</a:t>
            </a:r>
            <a:r>
              <a:rPr lang="pl-PL" dirty="0"/>
              <a:t> (miopia, </a:t>
            </a:r>
            <a:r>
              <a:rPr lang="pl-PL" dirty="0" err="1"/>
              <a:t>free</a:t>
            </a:r>
            <a:r>
              <a:rPr lang="pl-PL" dirty="0"/>
              <a:t> </a:t>
            </a:r>
            <a:r>
              <a:rPr lang="pl-PL" dirty="0" err="1"/>
              <a:t>riding</a:t>
            </a:r>
            <a:r>
              <a:rPr lang="pl-PL" dirty="0"/>
              <a:t>, and </a:t>
            </a:r>
            <a:r>
              <a:rPr lang="pl-PL" dirty="0" err="1"/>
              <a:t>so</a:t>
            </a:r>
            <a:r>
              <a:rPr lang="pl-PL" dirty="0"/>
              <a:t> on)</a:t>
            </a:r>
          </a:p>
          <a:p>
            <a:r>
              <a:rPr lang="pl-PL" dirty="0" err="1"/>
              <a:t>Mandating</a:t>
            </a:r>
            <a:r>
              <a:rPr lang="pl-PL" dirty="0"/>
              <a:t> </a:t>
            </a:r>
            <a:r>
              <a:rPr lang="pl-PL" dirty="0" err="1"/>
              <a:t>people</a:t>
            </a:r>
            <a:r>
              <a:rPr lang="pl-PL" dirty="0"/>
              <a:t> to </a:t>
            </a:r>
            <a:r>
              <a:rPr lang="pl-PL" dirty="0" err="1"/>
              <a:t>participate</a:t>
            </a:r>
            <a:r>
              <a:rPr lang="pl-PL" dirty="0"/>
              <a:t> </a:t>
            </a:r>
            <a:r>
              <a:rPr lang="pl-PL" dirty="0" err="1"/>
              <a:t>is</a:t>
            </a:r>
            <a:r>
              <a:rPr lang="pl-PL" dirty="0"/>
              <a:t> not a </a:t>
            </a:r>
            <a:r>
              <a:rPr lang="pl-PL" dirty="0" err="1"/>
              <a:t>goal</a:t>
            </a:r>
            <a:r>
              <a:rPr lang="pl-PL" dirty="0"/>
              <a:t> – It </a:t>
            </a:r>
            <a:r>
              <a:rPr lang="pl-PL" dirty="0" err="1"/>
              <a:t>is</a:t>
            </a:r>
            <a:r>
              <a:rPr lang="pl-PL" dirty="0"/>
              <a:t> the </a:t>
            </a:r>
            <a:r>
              <a:rPr lang="pl-PL" dirty="0" err="1"/>
              <a:t>method</a:t>
            </a:r>
            <a:r>
              <a:rPr lang="pl-PL" dirty="0"/>
              <a:t> to </a:t>
            </a:r>
            <a:r>
              <a:rPr lang="pl-PL" dirty="0" err="1"/>
              <a:t>ensure</a:t>
            </a:r>
            <a:r>
              <a:rPr lang="pl-PL" dirty="0"/>
              <a:t> </a:t>
            </a:r>
            <a:r>
              <a:rPr lang="pl-PL" dirty="0" err="1"/>
              <a:t>universal</a:t>
            </a:r>
            <a:r>
              <a:rPr lang="pl-PL" dirty="0"/>
              <a:t> </a:t>
            </a:r>
            <a:r>
              <a:rPr lang="pl-PL" dirty="0" err="1"/>
              <a:t>participation</a:t>
            </a:r>
            <a:endParaRPr lang="pl-PL" dirty="0"/>
          </a:p>
          <a:p>
            <a:r>
              <a:rPr lang="pl-PL" dirty="0" err="1"/>
              <a:t>An</a:t>
            </a:r>
            <a:r>
              <a:rPr lang="pl-PL" dirty="0"/>
              <a:t> open </a:t>
            </a:r>
            <a:r>
              <a:rPr lang="pl-PL" dirty="0" err="1"/>
              <a:t>question</a:t>
            </a:r>
            <a:r>
              <a:rPr lang="pl-PL" dirty="0"/>
              <a:t> </a:t>
            </a:r>
            <a:r>
              <a:rPr lang="pl-PL" dirty="0" err="1"/>
              <a:t>is</a:t>
            </a:r>
            <a:r>
              <a:rPr lang="pl-PL" dirty="0"/>
              <a:t> the </a:t>
            </a:r>
            <a:r>
              <a:rPr lang="pl-PL" dirty="0" err="1"/>
              <a:t>scale</a:t>
            </a:r>
            <a:r>
              <a:rPr lang="pl-PL" dirty="0"/>
              <a:t> of </a:t>
            </a:r>
            <a:r>
              <a:rPr lang="pl-PL" dirty="0" err="1"/>
              <a:t>mandatory</a:t>
            </a:r>
            <a:r>
              <a:rPr lang="pl-PL" dirty="0"/>
              <a:t> </a:t>
            </a:r>
            <a:r>
              <a:rPr lang="pl-PL" dirty="0" err="1"/>
              <a:t>participation</a:t>
            </a:r>
            <a:r>
              <a:rPr lang="pl-PL" dirty="0"/>
              <a:t> and </a:t>
            </a:r>
            <a:r>
              <a:rPr lang="pl-PL" dirty="0" err="1"/>
              <a:t>organisation</a:t>
            </a:r>
            <a:r>
              <a:rPr lang="pl-PL" dirty="0"/>
              <a:t> of a </a:t>
            </a:r>
            <a:r>
              <a:rPr lang="pl-PL" dirty="0" err="1"/>
              <a:t>universal</a:t>
            </a:r>
            <a:r>
              <a:rPr lang="pl-PL" dirty="0"/>
              <a:t> </a:t>
            </a:r>
            <a:r>
              <a:rPr lang="pl-PL" dirty="0" err="1"/>
              <a:t>pension</a:t>
            </a:r>
            <a:r>
              <a:rPr lang="pl-PL" dirty="0"/>
              <a:t> </a:t>
            </a:r>
            <a:r>
              <a:rPr lang="pl-PL" dirty="0" err="1"/>
              <a:t>scheme</a:t>
            </a:r>
            <a:endParaRPr lang="pl-PL" dirty="0"/>
          </a:p>
          <a:p>
            <a:pPr marL="0" indent="0">
              <a:buNone/>
            </a:pPr>
            <a:endParaRPr lang="pl-PL" dirty="0"/>
          </a:p>
        </p:txBody>
      </p:sp>
    </p:spTree>
    <p:extLst>
      <p:ext uri="{BB962C8B-B14F-4D97-AF65-F5344CB8AC3E}">
        <p14:creationId xmlns:p14="http://schemas.microsoft.com/office/powerpoint/2010/main" val="203205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810A6-B76B-4B54-AEC6-A743F38165C4}"/>
              </a:ext>
            </a:extLst>
          </p:cNvPr>
          <p:cNvSpPr>
            <a:spLocks noGrp="1"/>
          </p:cNvSpPr>
          <p:nvPr>
            <p:ph type="title"/>
          </p:nvPr>
        </p:nvSpPr>
        <p:spPr/>
        <p:txBody>
          <a:bodyPr/>
          <a:lstStyle/>
          <a:p>
            <a:r>
              <a:rPr lang="pl-PL" dirty="0" err="1"/>
              <a:t>Concentration</a:t>
            </a:r>
            <a:r>
              <a:rPr lang="pl-PL" dirty="0"/>
              <a:t> of </a:t>
            </a:r>
            <a:r>
              <a:rPr lang="pl-PL" dirty="0" err="1"/>
              <a:t>risk</a:t>
            </a:r>
            <a:endParaRPr lang="pl-PL" dirty="0"/>
          </a:p>
        </p:txBody>
      </p:sp>
      <p:sp>
        <p:nvSpPr>
          <p:cNvPr id="3" name="Symbol zastępczy zawartości 2">
            <a:extLst>
              <a:ext uri="{FF2B5EF4-FFF2-40B4-BE49-F238E27FC236}">
                <a16:creationId xmlns:a16="http://schemas.microsoft.com/office/drawing/2014/main" id="{2618C1C5-E5A1-4FA6-914A-9AD046F46AAE}"/>
              </a:ext>
            </a:extLst>
          </p:cNvPr>
          <p:cNvSpPr>
            <a:spLocks noGrp="1"/>
          </p:cNvSpPr>
          <p:nvPr>
            <p:ph idx="1"/>
          </p:nvPr>
        </p:nvSpPr>
        <p:spPr/>
        <p:txBody>
          <a:bodyPr/>
          <a:lstStyle/>
          <a:p>
            <a:r>
              <a:rPr lang="en-GB" dirty="0"/>
              <a:t>Private means free choice of</a:t>
            </a:r>
            <a:r>
              <a:rPr lang="pl-PL" dirty="0"/>
              <a:t>:</a:t>
            </a:r>
            <a:r>
              <a:rPr lang="en-GB" dirty="0"/>
              <a:t> participation itself, scale of participation, form of participation, length of participation, and so on</a:t>
            </a:r>
          </a:p>
          <a:p>
            <a:r>
              <a:rPr lang="en-GB" dirty="0"/>
              <a:t>Private also means concentrated risk of good and bad outcomes of participation</a:t>
            </a:r>
          </a:p>
          <a:p>
            <a:r>
              <a:rPr lang="en-GB" dirty="0"/>
              <a:t>Public means standardised universal rules of mandatory participation, in other words no choice of limited choice</a:t>
            </a:r>
          </a:p>
          <a:p>
            <a:r>
              <a:rPr lang="en-GB" dirty="0"/>
              <a:t>Public also means risk spread over the entire population</a:t>
            </a:r>
          </a:p>
          <a:p>
            <a:r>
              <a:rPr lang="en-GB" dirty="0"/>
              <a:t>Ill</a:t>
            </a:r>
            <a:r>
              <a:rPr lang="pl-PL" dirty="0"/>
              <a:t>-</a:t>
            </a:r>
            <a:r>
              <a:rPr lang="en-GB" dirty="0"/>
              <a:t>designed schemes when there is free choice and risk is spread. Then the strong can benefit at the expanse of the weak</a:t>
            </a:r>
          </a:p>
        </p:txBody>
      </p:sp>
    </p:spTree>
    <p:extLst>
      <p:ext uri="{BB962C8B-B14F-4D97-AF65-F5344CB8AC3E}">
        <p14:creationId xmlns:p14="http://schemas.microsoft.com/office/powerpoint/2010/main" val="3936275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BF5C9F-B975-4CB5-B40A-51088AA788F1}"/>
              </a:ext>
            </a:extLst>
          </p:cNvPr>
          <p:cNvSpPr>
            <a:spLocks noGrp="1"/>
          </p:cNvSpPr>
          <p:nvPr>
            <p:ph type="title"/>
          </p:nvPr>
        </p:nvSpPr>
        <p:spPr/>
        <p:txBody>
          <a:bodyPr/>
          <a:lstStyle/>
          <a:p>
            <a:r>
              <a:rPr lang="en-GB"/>
              <a:t>Type of scheme</a:t>
            </a:r>
          </a:p>
        </p:txBody>
      </p:sp>
      <p:sp>
        <p:nvSpPr>
          <p:cNvPr id="3" name="Symbol zastępczy zawartości 2">
            <a:extLst>
              <a:ext uri="{FF2B5EF4-FFF2-40B4-BE49-F238E27FC236}">
                <a16:creationId xmlns:a16="http://schemas.microsoft.com/office/drawing/2014/main" id="{C7E3BDFC-7750-45B6-BDA5-49855526B024}"/>
              </a:ext>
            </a:extLst>
          </p:cNvPr>
          <p:cNvSpPr>
            <a:spLocks noGrp="1"/>
          </p:cNvSpPr>
          <p:nvPr>
            <p:ph idx="1"/>
          </p:nvPr>
        </p:nvSpPr>
        <p:spPr>
          <a:xfrm>
            <a:off x="838200" y="1825625"/>
            <a:ext cx="10515600" cy="4351338"/>
          </a:xfrm>
        </p:spPr>
        <p:txBody>
          <a:bodyPr/>
          <a:lstStyle/>
          <a:p>
            <a:endParaRPr lang="en-GB"/>
          </a:p>
          <a:p>
            <a:r>
              <a:rPr lang="en-GB"/>
              <a:t>A scheme covering the entire population does not allow for free choice. That system is public by definitione</a:t>
            </a:r>
          </a:p>
          <a:p>
            <a:r>
              <a:rPr lang="en-GB"/>
              <a:t>The ownership type of an institution running a universal system does not determine the type of the scheme itself</a:t>
            </a:r>
          </a:p>
        </p:txBody>
      </p:sp>
    </p:spTree>
    <p:extLst>
      <p:ext uri="{BB962C8B-B14F-4D97-AF65-F5344CB8AC3E}">
        <p14:creationId xmlns:p14="http://schemas.microsoft.com/office/powerpoint/2010/main" val="3978962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DBDEC2-799D-4C1D-9B53-D7411C532605}"/>
              </a:ext>
            </a:extLst>
          </p:cNvPr>
          <p:cNvSpPr>
            <a:spLocks noGrp="1"/>
          </p:cNvSpPr>
          <p:nvPr>
            <p:ph type="title"/>
          </p:nvPr>
        </p:nvSpPr>
        <p:spPr/>
        <p:txBody>
          <a:bodyPr/>
          <a:lstStyle/>
          <a:p>
            <a:r>
              <a:rPr lang="en-GB"/>
              <a:t>UPPS – a devise of income allocation over life cycle</a:t>
            </a:r>
          </a:p>
        </p:txBody>
      </p:sp>
      <p:sp>
        <p:nvSpPr>
          <p:cNvPr id="3" name="Prostokąt 2">
            <a:extLst>
              <a:ext uri="{FF2B5EF4-FFF2-40B4-BE49-F238E27FC236}">
                <a16:creationId xmlns:a16="http://schemas.microsoft.com/office/drawing/2014/main" id="{0FD0248F-1FD6-4374-B1E6-8D1E2AC01F47}"/>
              </a:ext>
            </a:extLst>
          </p:cNvPr>
          <p:cNvSpPr/>
          <p:nvPr/>
        </p:nvSpPr>
        <p:spPr>
          <a:xfrm>
            <a:off x="838200" y="2083324"/>
            <a:ext cx="10162880" cy="1815882"/>
          </a:xfrm>
          <a:prstGeom prst="rect">
            <a:avLst/>
          </a:prstGeom>
        </p:spPr>
        <p:txBody>
          <a:bodyPr wrap="square">
            <a:spAutoFit/>
          </a:bodyPr>
          <a:lstStyle/>
          <a:p>
            <a:r>
              <a:rPr lang="pl-PL" sz="2800" dirty="0"/>
              <a:t>A</a:t>
            </a:r>
            <a:r>
              <a:rPr lang="en-US" sz="2800" dirty="0"/>
              <a:t> universal public </a:t>
            </a:r>
            <a:r>
              <a:rPr lang="pl-PL" sz="2800" dirty="0"/>
              <a:t>OA </a:t>
            </a:r>
            <a:r>
              <a:rPr lang="en-US" sz="2800" dirty="0"/>
              <a:t>pension scheme (UPPS) as a government-mandated lifecycle longevity insurance scheme that transfers individual consumption from the working years to the retirement phase of the lifecycle</a:t>
            </a:r>
            <a:endParaRPr lang="pl-PL" sz="2800" dirty="0"/>
          </a:p>
        </p:txBody>
      </p:sp>
      <p:sp>
        <p:nvSpPr>
          <p:cNvPr id="5" name="Prostokąt 4">
            <a:extLst>
              <a:ext uri="{FF2B5EF4-FFF2-40B4-BE49-F238E27FC236}">
                <a16:creationId xmlns:a16="http://schemas.microsoft.com/office/drawing/2014/main" id="{0072ABB4-42C1-4545-94F9-A05A31A79A83}"/>
              </a:ext>
            </a:extLst>
          </p:cNvPr>
          <p:cNvSpPr/>
          <p:nvPr/>
        </p:nvSpPr>
        <p:spPr>
          <a:xfrm>
            <a:off x="838200" y="4158018"/>
            <a:ext cx="10162880" cy="1384995"/>
          </a:xfrm>
          <a:prstGeom prst="rect">
            <a:avLst/>
          </a:prstGeom>
        </p:spPr>
        <p:txBody>
          <a:bodyPr wrap="square">
            <a:spAutoFit/>
          </a:bodyPr>
          <a:lstStyle/>
          <a:p>
            <a:r>
              <a:rPr lang="en-US" sz="2800" dirty="0"/>
              <a:t>UPPS </a:t>
            </a:r>
            <a:r>
              <a:rPr lang="pl-PL" sz="2800" dirty="0"/>
              <a:t>– </a:t>
            </a:r>
            <a:r>
              <a:rPr lang="en-US" sz="2800" dirty="0"/>
              <a:t>transfer of income is mandatory for everyone, and under the same rules for everyone, although it is the way of managing contribution flows differs between nonfinancial and financial UPPSs.</a:t>
            </a:r>
            <a:endParaRPr lang="pl-PL" sz="2800" dirty="0"/>
          </a:p>
        </p:txBody>
      </p:sp>
    </p:spTree>
    <p:extLst>
      <p:ext uri="{BB962C8B-B14F-4D97-AF65-F5344CB8AC3E}">
        <p14:creationId xmlns:p14="http://schemas.microsoft.com/office/powerpoint/2010/main" val="255682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AC718-8609-4179-9AC1-7174AF711E0B}"/>
              </a:ext>
            </a:extLst>
          </p:cNvPr>
          <p:cNvSpPr>
            <a:spLocks noGrp="1"/>
          </p:cNvSpPr>
          <p:nvPr>
            <p:ph type="title"/>
          </p:nvPr>
        </p:nvSpPr>
        <p:spPr/>
        <p:txBody>
          <a:bodyPr/>
          <a:lstStyle/>
          <a:p>
            <a:r>
              <a:rPr lang="pl-PL" dirty="0"/>
              <a:t>Beyond PAYG vs. </a:t>
            </a:r>
            <a:r>
              <a:rPr lang="pl-PL" dirty="0" err="1"/>
              <a:t>funding</a:t>
            </a:r>
            <a:endParaRPr lang="pl-PL" dirty="0"/>
          </a:p>
        </p:txBody>
      </p:sp>
      <p:pic>
        <p:nvPicPr>
          <p:cNvPr id="3" name="Obraz 2">
            <a:extLst>
              <a:ext uri="{FF2B5EF4-FFF2-40B4-BE49-F238E27FC236}">
                <a16:creationId xmlns:a16="http://schemas.microsoft.com/office/drawing/2014/main" id="{80E353C5-8419-410E-B183-23351DF45876}"/>
              </a:ext>
            </a:extLst>
          </p:cNvPr>
          <p:cNvPicPr>
            <a:picLocks noChangeAspect="1"/>
          </p:cNvPicPr>
          <p:nvPr/>
        </p:nvPicPr>
        <p:blipFill>
          <a:blip r:embed="rId2"/>
          <a:stretch>
            <a:fillRect/>
          </a:stretch>
        </p:blipFill>
        <p:spPr>
          <a:xfrm>
            <a:off x="926144" y="1987171"/>
            <a:ext cx="10339712" cy="2883658"/>
          </a:xfrm>
          <a:prstGeom prst="rect">
            <a:avLst/>
          </a:prstGeom>
        </p:spPr>
      </p:pic>
    </p:spTree>
    <p:extLst>
      <p:ext uri="{BB962C8B-B14F-4D97-AF65-F5344CB8AC3E}">
        <p14:creationId xmlns:p14="http://schemas.microsoft.com/office/powerpoint/2010/main" val="74449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A87040-FA79-45F7-8295-B9D41CAE8D2A}"/>
              </a:ext>
            </a:extLst>
          </p:cNvPr>
          <p:cNvSpPr>
            <a:spLocks noGrp="1"/>
          </p:cNvSpPr>
          <p:nvPr>
            <p:ph type="title"/>
          </p:nvPr>
        </p:nvSpPr>
        <p:spPr/>
        <p:txBody>
          <a:bodyPr/>
          <a:lstStyle/>
          <a:p>
            <a:r>
              <a:rPr lang="pl-PL" dirty="0"/>
              <a:t>Macro/micro vs. micro</a:t>
            </a:r>
          </a:p>
        </p:txBody>
      </p:sp>
      <p:sp>
        <p:nvSpPr>
          <p:cNvPr id="3" name="Prostokąt 2">
            <a:extLst>
              <a:ext uri="{FF2B5EF4-FFF2-40B4-BE49-F238E27FC236}">
                <a16:creationId xmlns:a16="http://schemas.microsoft.com/office/drawing/2014/main" id="{DB465588-6460-458A-95DF-108FD4ECA65D}"/>
              </a:ext>
            </a:extLst>
          </p:cNvPr>
          <p:cNvSpPr/>
          <p:nvPr/>
        </p:nvSpPr>
        <p:spPr>
          <a:xfrm>
            <a:off x="838200" y="2413338"/>
            <a:ext cx="10515600" cy="2677656"/>
          </a:xfrm>
          <a:prstGeom prst="rect">
            <a:avLst/>
          </a:prstGeom>
        </p:spPr>
        <p:txBody>
          <a:bodyPr wrap="square">
            <a:spAutoFit/>
          </a:bodyPr>
          <a:lstStyle/>
          <a:p>
            <a:r>
              <a:rPr lang="en-US" sz="2800" dirty="0"/>
              <a:t>UPPSs are macro pension schemes with micro properties, while private pension schemes are solely micro – by definition. This distinguishing property of UPPSs. Whereas individual private “micro” pension schemes by themselves are unlikely to interact significantly with the macro economy, a UPPS interacts with the macro economy by definition.</a:t>
            </a:r>
            <a:endParaRPr lang="pl-PL" sz="2800" dirty="0"/>
          </a:p>
        </p:txBody>
      </p:sp>
    </p:spTree>
    <p:extLst>
      <p:ext uri="{BB962C8B-B14F-4D97-AF65-F5344CB8AC3E}">
        <p14:creationId xmlns:p14="http://schemas.microsoft.com/office/powerpoint/2010/main" val="402251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5C6250-7C2A-4BDC-88AA-AAA81525E595}"/>
              </a:ext>
            </a:extLst>
          </p:cNvPr>
          <p:cNvSpPr>
            <a:spLocks noGrp="1"/>
          </p:cNvSpPr>
          <p:nvPr>
            <p:ph type="title"/>
          </p:nvPr>
        </p:nvSpPr>
        <p:spPr/>
        <p:txBody>
          <a:bodyPr/>
          <a:lstStyle/>
          <a:p>
            <a:r>
              <a:rPr lang="en-GB"/>
              <a:t>Provider vs. specific functions</a:t>
            </a:r>
          </a:p>
        </p:txBody>
      </p:sp>
      <p:sp>
        <p:nvSpPr>
          <p:cNvPr id="3" name="Prostokąt 2">
            <a:extLst>
              <a:ext uri="{FF2B5EF4-FFF2-40B4-BE49-F238E27FC236}">
                <a16:creationId xmlns:a16="http://schemas.microsoft.com/office/drawing/2014/main" id="{DC474A54-21BA-414F-9F4F-ADDE6AFE4D66}"/>
              </a:ext>
            </a:extLst>
          </p:cNvPr>
          <p:cNvSpPr/>
          <p:nvPr/>
        </p:nvSpPr>
        <p:spPr>
          <a:xfrm>
            <a:off x="838199" y="2413338"/>
            <a:ext cx="10515599" cy="2246769"/>
          </a:xfrm>
          <a:prstGeom prst="rect">
            <a:avLst/>
          </a:prstGeom>
        </p:spPr>
        <p:txBody>
          <a:bodyPr wrap="square">
            <a:spAutoFit/>
          </a:bodyPr>
          <a:lstStyle/>
          <a:p>
            <a:r>
              <a:rPr lang="en-US" sz="2800" dirty="0"/>
              <a:t>In a UPPS the public provider is responsible for the scheme, although some or all of the specific functions – i.e., collection of revenues, account keeping, information to participants, financial portfolio management, etc. – can be performed by either public institutions or private firms. </a:t>
            </a:r>
            <a:endParaRPr lang="pl-PL" sz="2800" dirty="0"/>
          </a:p>
        </p:txBody>
      </p:sp>
    </p:spTree>
    <p:extLst>
      <p:ext uri="{BB962C8B-B14F-4D97-AF65-F5344CB8AC3E}">
        <p14:creationId xmlns:p14="http://schemas.microsoft.com/office/powerpoint/2010/main" val="200200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147F44-13F2-4020-8F06-3EB314CEC192}"/>
              </a:ext>
            </a:extLst>
          </p:cNvPr>
          <p:cNvSpPr>
            <a:spLocks noGrp="1"/>
          </p:cNvSpPr>
          <p:nvPr>
            <p:ph type="title"/>
          </p:nvPr>
        </p:nvSpPr>
        <p:spPr/>
        <p:txBody>
          <a:bodyPr/>
          <a:lstStyle/>
          <a:p>
            <a:endParaRPr lang="pl-PL"/>
          </a:p>
        </p:txBody>
      </p:sp>
      <p:sp>
        <p:nvSpPr>
          <p:cNvPr id="3" name="Prostokąt 2">
            <a:extLst>
              <a:ext uri="{FF2B5EF4-FFF2-40B4-BE49-F238E27FC236}">
                <a16:creationId xmlns:a16="http://schemas.microsoft.com/office/drawing/2014/main" id="{55BB6B16-AC8A-46B9-93AB-F57E8BEF6859}"/>
              </a:ext>
            </a:extLst>
          </p:cNvPr>
          <p:cNvSpPr/>
          <p:nvPr/>
        </p:nvSpPr>
        <p:spPr>
          <a:xfrm>
            <a:off x="838199" y="2274838"/>
            <a:ext cx="10515599" cy="3108543"/>
          </a:xfrm>
          <a:prstGeom prst="rect">
            <a:avLst/>
          </a:prstGeom>
        </p:spPr>
        <p:txBody>
          <a:bodyPr wrap="square">
            <a:spAutoFit/>
          </a:bodyPr>
          <a:lstStyle/>
          <a:p>
            <a:r>
              <a:rPr lang="en-US" sz="2800" dirty="0"/>
              <a:t>The pay-as-you-go (“public”) versus funding (“private”) is based on a two-way distinction that fails to recognize that a public scheme can be either a nonfinancial or a financial DC. More generally, that nomenclature completely misses: the fundamental role of a UPPS in providing lifecycle longevity insurance; and the distinction between UPPSs and the private schemes that emerge to provide insurance for subgroups of the working population.</a:t>
            </a:r>
            <a:endParaRPr lang="pl-PL" sz="2800" dirty="0"/>
          </a:p>
        </p:txBody>
      </p:sp>
    </p:spTree>
    <p:extLst>
      <p:ext uri="{BB962C8B-B14F-4D97-AF65-F5344CB8AC3E}">
        <p14:creationId xmlns:p14="http://schemas.microsoft.com/office/powerpoint/2010/main" val="129521454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820</Words>
  <Application>Microsoft Office PowerPoint</Application>
  <PresentationFormat>Panoramiczny</PresentationFormat>
  <Paragraphs>51</Paragraphs>
  <Slides>17</Slides>
  <Notes>0</Notes>
  <HiddenSlides>0</HiddenSlides>
  <MMClips>0</MMClips>
  <ScaleCrop>false</ScaleCrop>
  <HeadingPairs>
    <vt:vector size="8" baseType="variant">
      <vt:variant>
        <vt:lpstr>Używane czcionki</vt:lpstr>
      </vt:variant>
      <vt:variant>
        <vt:i4>3</vt:i4>
      </vt:variant>
      <vt:variant>
        <vt:lpstr>Motyw</vt:lpstr>
      </vt:variant>
      <vt:variant>
        <vt:i4>1</vt:i4>
      </vt:variant>
      <vt:variant>
        <vt:lpstr>Osadzone serwery OLE</vt:lpstr>
      </vt:variant>
      <vt:variant>
        <vt:i4>1</vt:i4>
      </vt:variant>
      <vt:variant>
        <vt:lpstr>Tytuły slajdów</vt:lpstr>
      </vt:variant>
      <vt:variant>
        <vt:i4>17</vt:i4>
      </vt:variant>
    </vt:vector>
  </HeadingPairs>
  <TitlesOfParts>
    <vt:vector size="22" baseType="lpstr">
      <vt:lpstr>Arial</vt:lpstr>
      <vt:lpstr>Calibri</vt:lpstr>
      <vt:lpstr>Calibri Light</vt:lpstr>
      <vt:lpstr>Motyw pakietu Office</vt:lpstr>
      <vt:lpstr>Document</vt:lpstr>
      <vt:lpstr>Public vs. private</vt:lpstr>
      <vt:lpstr>Free choice vs. mandatory participation</vt:lpstr>
      <vt:lpstr>Concentration of risk</vt:lpstr>
      <vt:lpstr>Type of scheme</vt:lpstr>
      <vt:lpstr>UPPS – a devise of income allocation over life cycle</vt:lpstr>
      <vt:lpstr>Beyond PAYG vs. funding</vt:lpstr>
      <vt:lpstr>Macro/micro vs. micro</vt:lpstr>
      <vt:lpstr>Provider vs. specific functions</vt:lpstr>
      <vt:lpstr>Prezentacja programu PowerPoint</vt:lpstr>
      <vt:lpstr>Distinguishing characteristics of UPPSs </vt:lpstr>
      <vt:lpstr>Tax financing vs. savins financing</vt:lpstr>
      <vt:lpstr>Public vs. private</vt:lpstr>
      <vt:lpstr>Transparent and automatic income allocation</vt:lpstr>
      <vt:lpstr>Public perception of various types of income allocation over life cycle </vt:lpstr>
      <vt:lpstr>Conclusion</vt:lpstr>
      <vt:lpstr>The evolution of thinking on public pension schemes</vt:lpstr>
      <vt:lpstr>Basic background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vs. private</dc:title>
  <dc:creator>Marek Góra</dc:creator>
  <cp:lastModifiedBy>Marek Góra</cp:lastModifiedBy>
  <cp:revision>35</cp:revision>
  <dcterms:created xsi:type="dcterms:W3CDTF">2019-09-17T15:46:53Z</dcterms:created>
  <dcterms:modified xsi:type="dcterms:W3CDTF">2019-09-19T07:29:53Z</dcterms:modified>
</cp:coreProperties>
</file>