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charts/chart1.xml" ContentType="application/vnd.openxmlformats-officedocument.drawingml.chart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charts/chart2.xml" ContentType="application/vnd.openxmlformats-officedocument.drawingml.chart+xml"/>
  <Override PartName="/ppt/diagrams/quickStyle6.xml" ContentType="application/vnd.openxmlformats-officedocument.drawingml.diagramStyl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1"/>
  </p:notesMasterIdLst>
  <p:sldIdLst>
    <p:sldId id="256" r:id="rId2"/>
    <p:sldId id="259" r:id="rId3"/>
    <p:sldId id="260" r:id="rId4"/>
    <p:sldId id="281" r:id="rId5"/>
    <p:sldId id="261" r:id="rId6"/>
    <p:sldId id="300" r:id="rId7"/>
    <p:sldId id="298" r:id="rId8"/>
    <p:sldId id="299" r:id="rId9"/>
    <p:sldId id="297" r:id="rId10"/>
    <p:sldId id="265" r:id="rId11"/>
    <p:sldId id="302" r:id="rId12"/>
    <p:sldId id="290" r:id="rId13"/>
    <p:sldId id="291" r:id="rId14"/>
    <p:sldId id="301" r:id="rId15"/>
    <p:sldId id="303" r:id="rId16"/>
    <p:sldId id="304" r:id="rId17"/>
    <p:sldId id="305" r:id="rId18"/>
    <p:sldId id="306" r:id="rId19"/>
    <p:sldId id="307" r:id="rId20"/>
    <p:sldId id="308" r:id="rId21"/>
    <p:sldId id="309" r:id="rId22"/>
    <p:sldId id="310" r:id="rId23"/>
    <p:sldId id="311" r:id="rId24"/>
    <p:sldId id="312" r:id="rId25"/>
    <p:sldId id="313" r:id="rId26"/>
    <p:sldId id="314" r:id="rId27"/>
    <p:sldId id="279" r:id="rId28"/>
    <p:sldId id="285" r:id="rId29"/>
    <p:sldId id="258" r:id="rId30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72B7"/>
    <a:srgbClr val="078485"/>
    <a:srgbClr val="986E1C"/>
    <a:srgbClr val="007F5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07" autoAdjust="0"/>
    <p:restoredTop sz="94660"/>
  </p:normalViewPr>
  <p:slideViewPr>
    <p:cSldViewPr>
      <p:cViewPr>
        <p:scale>
          <a:sx n="70" d="100"/>
          <a:sy n="70" d="100"/>
        </p:scale>
        <p:origin x="-90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E\AppData\Local\Temp\LUDN_1873_XTAB_20190913113029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E\AppData\Local\Temp\LUDN_2577_XTAB_201909131147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pl-PL"/>
              <a:t>Ruch naturalny w Polsce latach 1995-2018</a:t>
            </a:r>
            <a:endParaRPr lang="en-US"/>
          </a:p>
        </c:rich>
      </c:tx>
      <c:layout/>
    </c:title>
    <c:plotArea>
      <c:layout/>
      <c:barChart>
        <c:barDir val="col"/>
        <c:grouping val="clustered"/>
        <c:ser>
          <c:idx val="2"/>
          <c:order val="2"/>
          <c:tx>
            <c:strRef>
              <c:f>'[ruch naturalny.xlsx]TABLICA'!$E$8</c:f>
              <c:strCache>
                <c:ptCount val="1"/>
                <c:pt idx="0">
                  <c:v>przyrost naturalny</c:v>
                </c:pt>
              </c:strCache>
            </c:strRef>
          </c:tx>
          <c:cat>
            <c:strRef>
              <c:f>'[ruch naturalny.xlsx]TABLICA'!$B$9:$B$32</c:f>
              <c:strCache>
                <c:ptCount val="24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</c:strCache>
            </c:strRef>
          </c:cat>
          <c:val>
            <c:numRef>
              <c:f>'[ruch naturalny.xlsx]TABLICA'!$E$9:$E$32</c:f>
              <c:numCache>
                <c:formatCode>#,##0</c:formatCode>
                <c:ptCount val="24"/>
                <c:pt idx="0">
                  <c:v>47025</c:v>
                </c:pt>
                <c:pt idx="1">
                  <c:v>42707</c:v>
                </c:pt>
                <c:pt idx="2">
                  <c:v>32434</c:v>
                </c:pt>
                <c:pt idx="3">
                  <c:v>20265</c:v>
                </c:pt>
                <c:pt idx="4">
                  <c:v>587</c:v>
                </c:pt>
                <c:pt idx="5">
                  <c:v>10320</c:v>
                </c:pt>
                <c:pt idx="6">
                  <c:v>4985</c:v>
                </c:pt>
                <c:pt idx="7">
                  <c:v>-5721</c:v>
                </c:pt>
                <c:pt idx="8">
                  <c:v>-14158</c:v>
                </c:pt>
                <c:pt idx="9">
                  <c:v>-7391</c:v>
                </c:pt>
                <c:pt idx="10">
                  <c:v>-3902</c:v>
                </c:pt>
                <c:pt idx="11">
                  <c:v>4558</c:v>
                </c:pt>
                <c:pt idx="12">
                  <c:v>10647</c:v>
                </c:pt>
                <c:pt idx="13">
                  <c:v>35100</c:v>
                </c:pt>
                <c:pt idx="14">
                  <c:v>32649</c:v>
                </c:pt>
                <c:pt idx="15">
                  <c:v>34822</c:v>
                </c:pt>
                <c:pt idx="16">
                  <c:v>12915</c:v>
                </c:pt>
                <c:pt idx="17">
                  <c:v>1469</c:v>
                </c:pt>
                <c:pt idx="18">
                  <c:v>-17736</c:v>
                </c:pt>
                <c:pt idx="19">
                  <c:v>-1307</c:v>
                </c:pt>
                <c:pt idx="20">
                  <c:v>-25613</c:v>
                </c:pt>
                <c:pt idx="21">
                  <c:v>-5752</c:v>
                </c:pt>
                <c:pt idx="22">
                  <c:v>-870</c:v>
                </c:pt>
                <c:pt idx="23">
                  <c:v>-26022</c:v>
                </c:pt>
              </c:numCache>
            </c:numRef>
          </c:val>
        </c:ser>
        <c:gapWidth val="75"/>
        <c:axId val="87632128"/>
        <c:axId val="87642112"/>
      </c:barChart>
      <c:lineChart>
        <c:grouping val="standard"/>
        <c:ser>
          <c:idx val="0"/>
          <c:order val="0"/>
          <c:tx>
            <c:strRef>
              <c:f>'[ruch naturalny.xlsx]TABLICA'!$C$8</c:f>
              <c:strCache>
                <c:ptCount val="1"/>
                <c:pt idx="0">
                  <c:v>urodzenia żywe</c:v>
                </c:pt>
              </c:strCache>
            </c:strRef>
          </c:tx>
          <c:marker>
            <c:symbol val="none"/>
          </c:marker>
          <c:cat>
            <c:strRef>
              <c:f>'[ruch naturalny.xlsx]TABLICA'!$B$9:$B$32</c:f>
              <c:strCache>
                <c:ptCount val="24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</c:strCache>
            </c:strRef>
          </c:cat>
          <c:val>
            <c:numRef>
              <c:f>'[ruch naturalny.xlsx]TABLICA'!$C$9:$C$32</c:f>
              <c:numCache>
                <c:formatCode>#,##0</c:formatCode>
                <c:ptCount val="24"/>
                <c:pt idx="0">
                  <c:v>433109</c:v>
                </c:pt>
                <c:pt idx="1">
                  <c:v>428203</c:v>
                </c:pt>
                <c:pt idx="2">
                  <c:v>412635</c:v>
                </c:pt>
                <c:pt idx="3">
                  <c:v>395619</c:v>
                </c:pt>
                <c:pt idx="4">
                  <c:v>382002</c:v>
                </c:pt>
                <c:pt idx="5">
                  <c:v>378348</c:v>
                </c:pt>
                <c:pt idx="6">
                  <c:v>368205</c:v>
                </c:pt>
                <c:pt idx="7">
                  <c:v>353765</c:v>
                </c:pt>
                <c:pt idx="8">
                  <c:v>351072</c:v>
                </c:pt>
                <c:pt idx="9">
                  <c:v>356131</c:v>
                </c:pt>
                <c:pt idx="10">
                  <c:v>364383</c:v>
                </c:pt>
                <c:pt idx="11">
                  <c:v>374244</c:v>
                </c:pt>
                <c:pt idx="12">
                  <c:v>387873</c:v>
                </c:pt>
                <c:pt idx="13">
                  <c:v>414499</c:v>
                </c:pt>
                <c:pt idx="14">
                  <c:v>417589</c:v>
                </c:pt>
                <c:pt idx="15">
                  <c:v>413300</c:v>
                </c:pt>
                <c:pt idx="16">
                  <c:v>388416</c:v>
                </c:pt>
                <c:pt idx="17">
                  <c:v>386257</c:v>
                </c:pt>
                <c:pt idx="18">
                  <c:v>369576</c:v>
                </c:pt>
                <c:pt idx="19">
                  <c:v>375160</c:v>
                </c:pt>
                <c:pt idx="20">
                  <c:v>369308</c:v>
                </c:pt>
                <c:pt idx="21">
                  <c:v>382257</c:v>
                </c:pt>
                <c:pt idx="22">
                  <c:v>401982</c:v>
                </c:pt>
                <c:pt idx="23">
                  <c:v>388178</c:v>
                </c:pt>
              </c:numCache>
            </c:numRef>
          </c:val>
        </c:ser>
        <c:ser>
          <c:idx val="1"/>
          <c:order val="1"/>
          <c:tx>
            <c:strRef>
              <c:f>'[ruch naturalny.xlsx]TABLICA'!$D$8</c:f>
              <c:strCache>
                <c:ptCount val="1"/>
                <c:pt idx="0">
                  <c:v>zgony</c:v>
                </c:pt>
              </c:strCache>
            </c:strRef>
          </c:tx>
          <c:marker>
            <c:symbol val="none"/>
          </c:marker>
          <c:cat>
            <c:strRef>
              <c:f>'[ruch naturalny.xlsx]TABLICA'!$B$9:$B$32</c:f>
              <c:strCache>
                <c:ptCount val="24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</c:strCache>
            </c:strRef>
          </c:cat>
          <c:val>
            <c:numRef>
              <c:f>'[ruch naturalny.xlsx]TABLICA'!$D$9:$D$32</c:f>
              <c:numCache>
                <c:formatCode>#,##0</c:formatCode>
                <c:ptCount val="24"/>
                <c:pt idx="0">
                  <c:v>386084</c:v>
                </c:pt>
                <c:pt idx="1">
                  <c:v>385496</c:v>
                </c:pt>
                <c:pt idx="2">
                  <c:v>380201</c:v>
                </c:pt>
                <c:pt idx="3">
                  <c:v>375354</c:v>
                </c:pt>
                <c:pt idx="4">
                  <c:v>381415</c:v>
                </c:pt>
                <c:pt idx="5">
                  <c:v>368028</c:v>
                </c:pt>
                <c:pt idx="6">
                  <c:v>363220</c:v>
                </c:pt>
                <c:pt idx="7">
                  <c:v>359486</c:v>
                </c:pt>
                <c:pt idx="8">
                  <c:v>365230</c:v>
                </c:pt>
                <c:pt idx="9">
                  <c:v>363522</c:v>
                </c:pt>
                <c:pt idx="10">
                  <c:v>368285</c:v>
                </c:pt>
                <c:pt idx="11">
                  <c:v>369686</c:v>
                </c:pt>
                <c:pt idx="12">
                  <c:v>377226</c:v>
                </c:pt>
                <c:pt idx="13">
                  <c:v>379399</c:v>
                </c:pt>
                <c:pt idx="14">
                  <c:v>384940</c:v>
                </c:pt>
                <c:pt idx="15">
                  <c:v>378478</c:v>
                </c:pt>
                <c:pt idx="16">
                  <c:v>375501</c:v>
                </c:pt>
                <c:pt idx="17">
                  <c:v>384788</c:v>
                </c:pt>
                <c:pt idx="18">
                  <c:v>387312</c:v>
                </c:pt>
                <c:pt idx="19">
                  <c:v>376467</c:v>
                </c:pt>
                <c:pt idx="20">
                  <c:v>394921</c:v>
                </c:pt>
                <c:pt idx="21">
                  <c:v>388009</c:v>
                </c:pt>
                <c:pt idx="22">
                  <c:v>402852</c:v>
                </c:pt>
                <c:pt idx="23">
                  <c:v>414200</c:v>
                </c:pt>
              </c:numCache>
            </c:numRef>
          </c:val>
        </c:ser>
        <c:marker val="1"/>
        <c:axId val="87632128"/>
        <c:axId val="87642112"/>
      </c:lineChart>
      <c:catAx>
        <c:axId val="8763212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87642112"/>
        <c:crosses val="autoZero"/>
        <c:auto val="1"/>
        <c:lblAlgn val="ctr"/>
        <c:lblOffset val="100"/>
      </c:catAx>
      <c:valAx>
        <c:axId val="87642112"/>
        <c:scaling>
          <c:orientation val="minMax"/>
          <c:max val="500000"/>
        </c:scaling>
        <c:axPos val="l"/>
        <c:majorGridlines/>
        <c:numFmt formatCode="#,##0" sourceLinked="1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87632128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</c:chart>
  <c:spPr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pl-PL"/>
              <a:t>Liczba ludności w wieku przedprodukcyjnym i poprodukcyjnym</a:t>
            </a:r>
            <a:endParaRPr lang="en-US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TABLICA!$C$9</c:f>
              <c:strCache>
                <c:ptCount val="1"/>
                <c:pt idx="0">
                  <c:v>ludnośćw wieku przedprodukcyjnym - 14 lat i mniej</c:v>
                </c:pt>
              </c:strCache>
            </c:strRef>
          </c:tx>
          <c:cat>
            <c:strRef>
              <c:f>TABLICA!$B$10:$B$33</c:f>
              <c:strCache>
                <c:ptCount val="24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</c:strCache>
            </c:strRef>
          </c:cat>
          <c:val>
            <c:numRef>
              <c:f>TABLICA!$C$10:$C$33</c:f>
              <c:numCache>
                <c:formatCode>#,##0</c:formatCode>
                <c:ptCount val="24"/>
                <c:pt idx="0">
                  <c:v>8678164</c:v>
                </c:pt>
                <c:pt idx="1">
                  <c:v>8446059</c:v>
                </c:pt>
                <c:pt idx="2">
                  <c:v>8169516</c:v>
                </c:pt>
                <c:pt idx="3">
                  <c:v>7861047</c:v>
                </c:pt>
                <c:pt idx="4">
                  <c:v>7581925</c:v>
                </c:pt>
                <c:pt idx="5">
                  <c:v>7294451</c:v>
                </c:pt>
                <c:pt idx="6">
                  <c:v>7039224</c:v>
                </c:pt>
                <c:pt idx="7">
                  <c:v>6804264</c:v>
                </c:pt>
                <c:pt idx="8">
                  <c:v>6580171</c:v>
                </c:pt>
                <c:pt idx="9">
                  <c:v>6377237</c:v>
                </c:pt>
                <c:pt idx="10">
                  <c:v>6189175</c:v>
                </c:pt>
                <c:pt idx="11">
                  <c:v>6022360</c:v>
                </c:pt>
                <c:pt idx="12">
                  <c:v>5900878</c:v>
                </c:pt>
                <c:pt idx="13">
                  <c:v>5829440</c:v>
                </c:pt>
                <c:pt idx="14">
                  <c:v>5782777</c:v>
                </c:pt>
                <c:pt idx="15">
                  <c:v>5855766</c:v>
                </c:pt>
                <c:pt idx="16">
                  <c:v>5818977</c:v>
                </c:pt>
                <c:pt idx="17">
                  <c:v>5796614</c:v>
                </c:pt>
                <c:pt idx="18">
                  <c:v>5771426</c:v>
                </c:pt>
                <c:pt idx="19">
                  <c:v>5764151</c:v>
                </c:pt>
                <c:pt idx="20">
                  <c:v>5754564</c:v>
                </c:pt>
                <c:pt idx="21">
                  <c:v>5773364</c:v>
                </c:pt>
                <c:pt idx="22">
                  <c:v>5824219</c:v>
                </c:pt>
                <c:pt idx="23">
                  <c:v>5865242</c:v>
                </c:pt>
              </c:numCache>
            </c:numRef>
          </c:val>
        </c:ser>
        <c:ser>
          <c:idx val="1"/>
          <c:order val="1"/>
          <c:tx>
            <c:strRef>
              <c:f>TABLICA!$D$9</c:f>
              <c:strCache>
                <c:ptCount val="1"/>
                <c:pt idx="0">
                  <c:v>ludność w wieku poprodukcyjnym</c:v>
                </c:pt>
              </c:strCache>
            </c:strRef>
          </c:tx>
          <c:cat>
            <c:strRef>
              <c:f>TABLICA!$B$10:$B$33</c:f>
              <c:strCache>
                <c:ptCount val="24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</c:strCache>
            </c:strRef>
          </c:cat>
          <c:val>
            <c:numRef>
              <c:f>TABLICA!$D$10:$D$33</c:f>
              <c:numCache>
                <c:formatCode>#,##0</c:formatCode>
                <c:ptCount val="24"/>
                <c:pt idx="0">
                  <c:v>5317179</c:v>
                </c:pt>
                <c:pt idx="1">
                  <c:v>5401840</c:v>
                </c:pt>
                <c:pt idx="2">
                  <c:v>5480468</c:v>
                </c:pt>
                <c:pt idx="3">
                  <c:v>5552008</c:v>
                </c:pt>
                <c:pt idx="4">
                  <c:v>5592162</c:v>
                </c:pt>
                <c:pt idx="5">
                  <c:v>5660047</c:v>
                </c:pt>
                <c:pt idx="6">
                  <c:v>5719545</c:v>
                </c:pt>
                <c:pt idx="7">
                  <c:v>5765039</c:v>
                </c:pt>
                <c:pt idx="8">
                  <c:v>5802023</c:v>
                </c:pt>
                <c:pt idx="9">
                  <c:v>5847181</c:v>
                </c:pt>
                <c:pt idx="10">
                  <c:v>5888222</c:v>
                </c:pt>
                <c:pt idx="11">
                  <c:v>5983242</c:v>
                </c:pt>
                <c:pt idx="12">
                  <c:v>6082457</c:v>
                </c:pt>
                <c:pt idx="13">
                  <c:v>6195732</c:v>
                </c:pt>
                <c:pt idx="14">
                  <c:v>6311615</c:v>
                </c:pt>
                <c:pt idx="15">
                  <c:v>6455626</c:v>
                </c:pt>
                <c:pt idx="16">
                  <c:v>6653369</c:v>
                </c:pt>
                <c:pt idx="17">
                  <c:v>6860973</c:v>
                </c:pt>
                <c:pt idx="18">
                  <c:v>7078151</c:v>
                </c:pt>
                <c:pt idx="19">
                  <c:v>7305444</c:v>
                </c:pt>
                <c:pt idx="20">
                  <c:v>7533276</c:v>
                </c:pt>
                <c:pt idx="21">
                  <c:v>7769500</c:v>
                </c:pt>
                <c:pt idx="22">
                  <c:v>7995263</c:v>
                </c:pt>
                <c:pt idx="23">
                  <c:v>8205900</c:v>
                </c:pt>
              </c:numCache>
            </c:numRef>
          </c:val>
        </c:ser>
        <c:gapWidth val="75"/>
        <c:overlap val="-25"/>
        <c:axId val="118227712"/>
        <c:axId val="118229248"/>
      </c:barChart>
      <c:catAx>
        <c:axId val="11822771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18229248"/>
        <c:crosses val="autoZero"/>
        <c:auto val="1"/>
        <c:lblAlgn val="ctr"/>
        <c:lblOffset val="100"/>
      </c:catAx>
      <c:valAx>
        <c:axId val="118229248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18227712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200"/>
          </a:pPr>
          <a:endParaRPr lang="en-US"/>
        </a:p>
      </c:txPr>
    </c:legend>
    <c:plotVisOnly val="1"/>
  </c:chart>
  <c:spPr>
    <a:ln>
      <a:noFill/>
    </a:ln>
  </c:sp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9064A0-087E-4BC3-811B-4DFB8BA584F8}" type="doc">
      <dgm:prSet loTypeId="urn:microsoft.com/office/officeart/2005/8/layout/pyramid2" loCatId="pyramid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30833273-A7C0-46A5-B737-27A2E9E8FBA1}">
      <dgm:prSet custT="1"/>
      <dgm:spPr/>
      <dgm:t>
        <a:bodyPr/>
        <a:lstStyle/>
        <a:p>
          <a:pPr rtl="0"/>
          <a:r>
            <a:rPr lang="pl-PL" sz="2000" dirty="0" smtClean="0">
              <a:latin typeface="Times New Roman" pitchFamily="18" charset="0"/>
              <a:cs typeface="Times New Roman" pitchFamily="18" charset="0"/>
            </a:rPr>
            <a:t>Uzasadnienie wyboru tematu</a:t>
          </a:r>
          <a:endParaRPr lang="pl-PL" sz="2000" dirty="0">
            <a:latin typeface="Times New Roman" pitchFamily="18" charset="0"/>
            <a:cs typeface="Times New Roman" pitchFamily="18" charset="0"/>
          </a:endParaRPr>
        </a:p>
      </dgm:t>
    </dgm:pt>
    <dgm:pt modelId="{049B70DA-A4CA-4777-89AC-CD4B40ECD2E6}" type="parTrans" cxnId="{BC58279C-FDDA-431A-86AF-5B21B1127FF2}">
      <dgm:prSet/>
      <dgm:spPr/>
      <dgm:t>
        <a:bodyPr/>
        <a:lstStyle/>
        <a:p>
          <a:endParaRPr lang="pl-PL"/>
        </a:p>
      </dgm:t>
    </dgm:pt>
    <dgm:pt modelId="{B21820E2-E2D4-404C-B846-FF7F8F95796F}" type="sibTrans" cxnId="{BC58279C-FDDA-431A-86AF-5B21B1127FF2}">
      <dgm:prSet/>
      <dgm:spPr/>
      <dgm:t>
        <a:bodyPr/>
        <a:lstStyle/>
        <a:p>
          <a:endParaRPr lang="pl-PL"/>
        </a:p>
      </dgm:t>
    </dgm:pt>
    <dgm:pt modelId="{473807DD-9053-44E9-9022-176947A25482}">
      <dgm:prSet custT="1"/>
      <dgm:spPr/>
      <dgm:t>
        <a:bodyPr/>
        <a:lstStyle/>
        <a:p>
          <a:pPr rtl="0"/>
          <a:r>
            <a:rPr lang="pl-PL" sz="2000" dirty="0" smtClean="0">
              <a:latin typeface="Times New Roman" pitchFamily="18" charset="0"/>
              <a:cs typeface="Times New Roman" pitchFamily="18" charset="0"/>
            </a:rPr>
            <a:t>Modele przestrzenne</a:t>
          </a:r>
          <a:endParaRPr lang="pl-PL" sz="2000" dirty="0">
            <a:latin typeface="Times New Roman" pitchFamily="18" charset="0"/>
            <a:cs typeface="Times New Roman" pitchFamily="18" charset="0"/>
          </a:endParaRPr>
        </a:p>
      </dgm:t>
    </dgm:pt>
    <dgm:pt modelId="{0E402D78-FF70-49E3-8557-C05397A576AE}" type="parTrans" cxnId="{88868A72-71D8-4A96-BD9C-418EDBF43CAF}">
      <dgm:prSet/>
      <dgm:spPr/>
      <dgm:t>
        <a:bodyPr/>
        <a:lstStyle/>
        <a:p>
          <a:endParaRPr lang="pl-PL"/>
        </a:p>
      </dgm:t>
    </dgm:pt>
    <dgm:pt modelId="{86C3533B-439E-4034-A1A2-101F161A9DDC}" type="sibTrans" cxnId="{88868A72-71D8-4A96-BD9C-418EDBF43CAF}">
      <dgm:prSet/>
      <dgm:spPr/>
      <dgm:t>
        <a:bodyPr/>
        <a:lstStyle/>
        <a:p>
          <a:endParaRPr lang="pl-PL"/>
        </a:p>
      </dgm:t>
    </dgm:pt>
    <dgm:pt modelId="{D376FF6A-8656-47C0-9971-B1F911D30BA4}">
      <dgm:prSet custT="1"/>
      <dgm:spPr/>
      <dgm:t>
        <a:bodyPr/>
        <a:lstStyle/>
        <a:p>
          <a:pPr rtl="0"/>
          <a:r>
            <a:rPr lang="pl-PL" sz="2000" dirty="0" smtClean="0">
              <a:latin typeface="Times New Roman" pitchFamily="18" charset="0"/>
              <a:cs typeface="Times New Roman" pitchFamily="18" charset="0"/>
            </a:rPr>
            <a:t>Etapy wyboru modelu przestrzennego</a:t>
          </a:r>
          <a:endParaRPr lang="pl-PL" sz="2000" dirty="0">
            <a:latin typeface="Times New Roman" pitchFamily="18" charset="0"/>
            <a:cs typeface="Times New Roman" pitchFamily="18" charset="0"/>
          </a:endParaRPr>
        </a:p>
      </dgm:t>
    </dgm:pt>
    <dgm:pt modelId="{2621FEE1-5B2E-4C1D-B8A5-5EB32B9AB0ED}" type="parTrans" cxnId="{797D7F09-978F-4DF3-ACAA-F99D1AE62E14}">
      <dgm:prSet/>
      <dgm:spPr/>
      <dgm:t>
        <a:bodyPr/>
        <a:lstStyle/>
        <a:p>
          <a:endParaRPr lang="pl-PL"/>
        </a:p>
      </dgm:t>
    </dgm:pt>
    <dgm:pt modelId="{9BD9C951-6B80-49AA-B0E3-68FAB3BA467C}" type="sibTrans" cxnId="{797D7F09-978F-4DF3-ACAA-F99D1AE62E14}">
      <dgm:prSet/>
      <dgm:spPr/>
      <dgm:t>
        <a:bodyPr/>
        <a:lstStyle/>
        <a:p>
          <a:endParaRPr lang="pl-PL"/>
        </a:p>
      </dgm:t>
    </dgm:pt>
    <dgm:pt modelId="{36B9F664-4A51-46F4-8316-68550D0C7030}">
      <dgm:prSet custT="1"/>
      <dgm:spPr/>
      <dgm:t>
        <a:bodyPr/>
        <a:lstStyle/>
        <a:p>
          <a:pPr rtl="0"/>
          <a:r>
            <a:rPr lang="pl-PL" sz="2000" dirty="0" smtClean="0">
              <a:latin typeface="Times New Roman" pitchFamily="18" charset="0"/>
              <a:cs typeface="Times New Roman" pitchFamily="18" charset="0"/>
            </a:rPr>
            <a:t>Przedmiot i przebieg badania</a:t>
          </a:r>
          <a:endParaRPr lang="pl-PL" sz="2000" dirty="0">
            <a:latin typeface="Times New Roman" pitchFamily="18" charset="0"/>
            <a:cs typeface="Times New Roman" pitchFamily="18" charset="0"/>
          </a:endParaRPr>
        </a:p>
      </dgm:t>
    </dgm:pt>
    <dgm:pt modelId="{C9030427-6E6B-426D-95FF-BEE78FCE8E85}" type="parTrans" cxnId="{25D44961-D04F-408B-A8AE-F23EB87919F1}">
      <dgm:prSet/>
      <dgm:spPr/>
      <dgm:t>
        <a:bodyPr/>
        <a:lstStyle/>
        <a:p>
          <a:endParaRPr lang="pl-PL"/>
        </a:p>
      </dgm:t>
    </dgm:pt>
    <dgm:pt modelId="{4E0C6F94-8121-4E52-94F7-B22D6BF1A78D}" type="sibTrans" cxnId="{25D44961-D04F-408B-A8AE-F23EB87919F1}">
      <dgm:prSet/>
      <dgm:spPr/>
      <dgm:t>
        <a:bodyPr/>
        <a:lstStyle/>
        <a:p>
          <a:endParaRPr lang="pl-PL"/>
        </a:p>
      </dgm:t>
    </dgm:pt>
    <dgm:pt modelId="{D810658B-307C-424C-AF0E-5955B10AA5B2}">
      <dgm:prSet custT="1"/>
      <dgm:spPr/>
      <dgm:t>
        <a:bodyPr/>
        <a:lstStyle/>
        <a:p>
          <a:pPr rtl="0"/>
          <a:r>
            <a:rPr lang="pl-PL" sz="2000" dirty="0" smtClean="0">
              <a:latin typeface="Times New Roman" pitchFamily="18" charset="0"/>
              <a:cs typeface="Times New Roman" pitchFamily="18" charset="0"/>
            </a:rPr>
            <a:t>Wyniki badań empirycznych </a:t>
          </a:r>
          <a:endParaRPr lang="pl-PL" sz="2000" dirty="0">
            <a:latin typeface="Times New Roman" pitchFamily="18" charset="0"/>
            <a:cs typeface="Times New Roman" pitchFamily="18" charset="0"/>
          </a:endParaRPr>
        </a:p>
      </dgm:t>
    </dgm:pt>
    <dgm:pt modelId="{BBE2FE00-DEE3-4D08-840A-200B12141193}" type="parTrans" cxnId="{D3C39CAD-7E05-46DE-9E28-6AAA00A5D479}">
      <dgm:prSet/>
      <dgm:spPr/>
      <dgm:t>
        <a:bodyPr/>
        <a:lstStyle/>
        <a:p>
          <a:endParaRPr lang="pl-PL"/>
        </a:p>
      </dgm:t>
    </dgm:pt>
    <dgm:pt modelId="{ABF8A008-1F20-4F17-A038-48EB8432D8E9}" type="sibTrans" cxnId="{D3C39CAD-7E05-46DE-9E28-6AAA00A5D479}">
      <dgm:prSet/>
      <dgm:spPr/>
      <dgm:t>
        <a:bodyPr/>
        <a:lstStyle/>
        <a:p>
          <a:endParaRPr lang="pl-PL"/>
        </a:p>
      </dgm:t>
    </dgm:pt>
    <dgm:pt modelId="{53183C86-C744-4C1B-8A4A-3403E6B672A5}">
      <dgm:prSet custT="1"/>
      <dgm:spPr/>
      <dgm:t>
        <a:bodyPr/>
        <a:lstStyle/>
        <a:p>
          <a:pPr rtl="0"/>
          <a:r>
            <a:rPr lang="pl-PL" sz="2000" dirty="0" smtClean="0">
              <a:latin typeface="Times New Roman" pitchFamily="18" charset="0"/>
              <a:cs typeface="Times New Roman" pitchFamily="18" charset="0"/>
            </a:rPr>
            <a:t>Wnioski</a:t>
          </a:r>
          <a:endParaRPr lang="pl-PL" sz="2000" dirty="0">
            <a:latin typeface="Times New Roman" pitchFamily="18" charset="0"/>
            <a:cs typeface="Times New Roman" pitchFamily="18" charset="0"/>
          </a:endParaRPr>
        </a:p>
      </dgm:t>
    </dgm:pt>
    <dgm:pt modelId="{763FF7F7-9A86-48EA-82E0-CF7A8214D842}" type="parTrans" cxnId="{8660C75D-BE22-4C4A-87B9-BFB6DE86C3CE}">
      <dgm:prSet/>
      <dgm:spPr/>
      <dgm:t>
        <a:bodyPr/>
        <a:lstStyle/>
        <a:p>
          <a:endParaRPr lang="pl-PL"/>
        </a:p>
      </dgm:t>
    </dgm:pt>
    <dgm:pt modelId="{532B4369-56E6-4B3A-A26E-0C5D9A8A468B}" type="sibTrans" cxnId="{8660C75D-BE22-4C4A-87B9-BFB6DE86C3CE}">
      <dgm:prSet/>
      <dgm:spPr/>
      <dgm:t>
        <a:bodyPr/>
        <a:lstStyle/>
        <a:p>
          <a:endParaRPr lang="pl-PL"/>
        </a:p>
      </dgm:t>
    </dgm:pt>
    <dgm:pt modelId="{3FDABC42-39A2-419E-95E0-9A495F3A4FAE}">
      <dgm:prSet custT="1"/>
      <dgm:spPr/>
      <dgm:t>
        <a:bodyPr/>
        <a:lstStyle/>
        <a:p>
          <a:pPr rtl="0"/>
          <a:r>
            <a:rPr lang="pl-PL" sz="2000" dirty="0" smtClean="0">
              <a:latin typeface="Times New Roman" pitchFamily="18" charset="0"/>
              <a:cs typeface="Times New Roman" pitchFamily="18" charset="0"/>
            </a:rPr>
            <a:t>Literatura</a:t>
          </a:r>
          <a:endParaRPr lang="pl-PL" sz="2000" dirty="0">
            <a:latin typeface="Times New Roman" pitchFamily="18" charset="0"/>
            <a:cs typeface="Times New Roman" pitchFamily="18" charset="0"/>
          </a:endParaRPr>
        </a:p>
      </dgm:t>
    </dgm:pt>
    <dgm:pt modelId="{8DCFD94C-835D-4FC6-B638-CC98CC56EA1A}" type="parTrans" cxnId="{EEFEB226-7702-40D8-B5DA-EBB66D1145D4}">
      <dgm:prSet/>
      <dgm:spPr/>
      <dgm:t>
        <a:bodyPr/>
        <a:lstStyle/>
        <a:p>
          <a:endParaRPr lang="pl-PL"/>
        </a:p>
      </dgm:t>
    </dgm:pt>
    <dgm:pt modelId="{636F9952-DAD4-4D16-9755-97264202F63A}" type="sibTrans" cxnId="{EEFEB226-7702-40D8-B5DA-EBB66D1145D4}">
      <dgm:prSet/>
      <dgm:spPr/>
      <dgm:t>
        <a:bodyPr/>
        <a:lstStyle/>
        <a:p>
          <a:endParaRPr lang="pl-PL"/>
        </a:p>
      </dgm:t>
    </dgm:pt>
    <dgm:pt modelId="{8F16B320-1D4C-4CA2-9ECE-8EB779ADD934}">
      <dgm:prSet custT="1"/>
      <dgm:spPr/>
      <dgm:t>
        <a:bodyPr/>
        <a:lstStyle/>
        <a:p>
          <a:pPr rtl="0"/>
          <a:r>
            <a:rPr lang="pl-PL" sz="2000" dirty="0" smtClean="0">
              <a:latin typeface="Times New Roman" pitchFamily="18" charset="0"/>
              <a:cs typeface="Times New Roman" pitchFamily="18" charset="0"/>
            </a:rPr>
            <a:t>Zjawisko starzenia się społeczeństwa w Polsce</a:t>
          </a:r>
          <a:endParaRPr lang="pl-PL" sz="2000" dirty="0">
            <a:latin typeface="Times New Roman" pitchFamily="18" charset="0"/>
            <a:cs typeface="Times New Roman" pitchFamily="18" charset="0"/>
          </a:endParaRPr>
        </a:p>
      </dgm:t>
    </dgm:pt>
    <dgm:pt modelId="{64FB843B-4F45-4586-97A3-B744213AF148}" type="parTrans" cxnId="{435DB28C-1BDC-46B9-9C8A-13A27D91ACFA}">
      <dgm:prSet/>
      <dgm:spPr/>
      <dgm:t>
        <a:bodyPr/>
        <a:lstStyle/>
        <a:p>
          <a:endParaRPr lang="en-US"/>
        </a:p>
      </dgm:t>
    </dgm:pt>
    <dgm:pt modelId="{3F3C43CB-A99E-4665-9D79-24D76E80762C}" type="sibTrans" cxnId="{435DB28C-1BDC-46B9-9C8A-13A27D91ACFA}">
      <dgm:prSet/>
      <dgm:spPr/>
      <dgm:t>
        <a:bodyPr/>
        <a:lstStyle/>
        <a:p>
          <a:endParaRPr lang="en-US"/>
        </a:p>
      </dgm:t>
    </dgm:pt>
    <dgm:pt modelId="{F32BB062-EE0B-45F2-82AF-ECD875904C41}" type="pres">
      <dgm:prSet presAssocID="{7C9064A0-087E-4BC3-811B-4DFB8BA584F8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pl-PL"/>
        </a:p>
      </dgm:t>
    </dgm:pt>
    <dgm:pt modelId="{FB25BC54-07D9-4843-A3EB-0CF8E66FD264}" type="pres">
      <dgm:prSet presAssocID="{7C9064A0-087E-4BC3-811B-4DFB8BA584F8}" presName="pyramid" presStyleLbl="node1" presStyleIdx="0" presStyleCnt="1" custLinFactNeighborX="-28811"/>
      <dgm:spPr/>
    </dgm:pt>
    <dgm:pt modelId="{7491ADE3-C0DF-4955-8411-70732D0E5DF6}" type="pres">
      <dgm:prSet presAssocID="{7C9064A0-087E-4BC3-811B-4DFB8BA584F8}" presName="theList" presStyleCnt="0"/>
      <dgm:spPr/>
    </dgm:pt>
    <dgm:pt modelId="{A2258CD1-E056-4500-A131-D308121BC89D}" type="pres">
      <dgm:prSet presAssocID="{30833273-A7C0-46A5-B737-27A2E9E8FBA1}" presName="aNode" presStyleLbl="fgAcc1" presStyleIdx="0" presStyleCnt="8" custLinFactY="-31357" custLinFactNeighborX="548" custLinFactNeighborY="-1000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771A565-A103-433C-94EB-525A39428AD5}" type="pres">
      <dgm:prSet presAssocID="{30833273-A7C0-46A5-B737-27A2E9E8FBA1}" presName="aSpace" presStyleCnt="0"/>
      <dgm:spPr/>
    </dgm:pt>
    <dgm:pt modelId="{8AB21C68-7B13-4B6F-9AC8-9E5ACB3807C5}" type="pres">
      <dgm:prSet presAssocID="{8F16B320-1D4C-4CA2-9ECE-8EB779ADD934}" presName="aNode" presStyleLbl="fgAcc1" presStyleIdx="1" presStyleCnt="8" custScaleY="127598" custLinFactY="-31357" custLinFactNeighborX="548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15F648-BBB7-4A83-877D-880D511C0232}" type="pres">
      <dgm:prSet presAssocID="{8F16B320-1D4C-4CA2-9ECE-8EB779ADD934}" presName="aSpace" presStyleCnt="0"/>
      <dgm:spPr/>
    </dgm:pt>
    <dgm:pt modelId="{63BBD492-BB00-4369-8A79-F195BADD2D63}" type="pres">
      <dgm:prSet presAssocID="{473807DD-9053-44E9-9022-176947A25482}" presName="aNode" presStyleLbl="fgAcc1" presStyleIdx="2" presStyleCnt="8" custScaleY="96883" custLinFactY="-14066" custLinFactNeighborX="548" custLinFactNeighborY="-1000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CF744B2-4DF4-46CF-9079-3CD5B4B4DFA2}" type="pres">
      <dgm:prSet presAssocID="{473807DD-9053-44E9-9022-176947A25482}" presName="aSpace" presStyleCnt="0"/>
      <dgm:spPr/>
    </dgm:pt>
    <dgm:pt modelId="{B31A7553-A48D-45CF-BF8E-74078B3E4893}" type="pres">
      <dgm:prSet presAssocID="{D376FF6A-8656-47C0-9971-B1F911D30BA4}" presName="aNode" presStyleLbl="fgAcc1" presStyleIdx="3" presStyleCnt="8" custScaleY="13244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9E416B5-8413-4AF1-9995-21BF38AC7B6A}" type="pres">
      <dgm:prSet presAssocID="{D376FF6A-8656-47C0-9971-B1F911D30BA4}" presName="aSpace" presStyleCnt="0"/>
      <dgm:spPr/>
    </dgm:pt>
    <dgm:pt modelId="{82F0AD0B-F032-4D38-9B0F-9FCD3ED8A6F1}" type="pres">
      <dgm:prSet presAssocID="{36B9F664-4A51-46F4-8316-68550D0C7030}" presName="aNode" presStyleLbl="fgAcc1" presStyleIdx="4" presStyleCnt="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F6BE075-568B-4FFC-BFB2-52B2E9DAE99D}" type="pres">
      <dgm:prSet presAssocID="{36B9F664-4A51-46F4-8316-68550D0C7030}" presName="aSpace" presStyleCnt="0"/>
      <dgm:spPr/>
    </dgm:pt>
    <dgm:pt modelId="{11C14D7B-2D12-47B7-8C56-47998A7474AB}" type="pres">
      <dgm:prSet presAssocID="{D810658B-307C-424C-AF0E-5955B10AA5B2}" presName="aNode" presStyleLbl="fgAcc1" presStyleIdx="5" presStyleCnt="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C73CF27-7199-46D6-AF23-C4E450035CF9}" type="pres">
      <dgm:prSet presAssocID="{D810658B-307C-424C-AF0E-5955B10AA5B2}" presName="aSpace" presStyleCnt="0"/>
      <dgm:spPr/>
    </dgm:pt>
    <dgm:pt modelId="{F31BD0F4-02A2-4429-B00D-EA4BB5C66509}" type="pres">
      <dgm:prSet presAssocID="{53183C86-C744-4C1B-8A4A-3403E6B672A5}" presName="aNode" presStyleLbl="fgAcc1" presStyleIdx="6" presStyleCnt="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30A5B57-BF9F-4C9C-AFBD-C70EC1C63460}" type="pres">
      <dgm:prSet presAssocID="{53183C86-C744-4C1B-8A4A-3403E6B672A5}" presName="aSpace" presStyleCnt="0"/>
      <dgm:spPr/>
    </dgm:pt>
    <dgm:pt modelId="{ED2B35D5-2D87-42AB-A98D-5881CDC8ED48}" type="pres">
      <dgm:prSet presAssocID="{3FDABC42-39A2-419E-95E0-9A495F3A4FAE}" presName="aNode" presStyleLbl="fgAcc1" presStyleIdx="7" presStyleCnt="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EC83100-C6FC-4D07-9B43-67C6B146ACB9}" type="pres">
      <dgm:prSet presAssocID="{3FDABC42-39A2-419E-95E0-9A495F3A4FAE}" presName="aSpace" presStyleCnt="0"/>
      <dgm:spPr/>
    </dgm:pt>
  </dgm:ptLst>
  <dgm:cxnLst>
    <dgm:cxn modelId="{D74BDCE3-55D0-4ED6-9E2B-3E51CE2685A7}" type="presOf" srcId="{D376FF6A-8656-47C0-9971-B1F911D30BA4}" destId="{B31A7553-A48D-45CF-BF8E-74078B3E4893}" srcOrd="0" destOrd="0" presId="urn:microsoft.com/office/officeart/2005/8/layout/pyramid2"/>
    <dgm:cxn modelId="{A68EC5F7-C8D6-43DF-88BA-591F44D90146}" type="presOf" srcId="{7C9064A0-087E-4BC3-811B-4DFB8BA584F8}" destId="{F32BB062-EE0B-45F2-82AF-ECD875904C41}" srcOrd="0" destOrd="0" presId="urn:microsoft.com/office/officeart/2005/8/layout/pyramid2"/>
    <dgm:cxn modelId="{D3C39CAD-7E05-46DE-9E28-6AAA00A5D479}" srcId="{7C9064A0-087E-4BC3-811B-4DFB8BA584F8}" destId="{D810658B-307C-424C-AF0E-5955B10AA5B2}" srcOrd="5" destOrd="0" parTransId="{BBE2FE00-DEE3-4D08-840A-200B12141193}" sibTransId="{ABF8A008-1F20-4F17-A038-48EB8432D8E9}"/>
    <dgm:cxn modelId="{8660C75D-BE22-4C4A-87B9-BFB6DE86C3CE}" srcId="{7C9064A0-087E-4BC3-811B-4DFB8BA584F8}" destId="{53183C86-C744-4C1B-8A4A-3403E6B672A5}" srcOrd="6" destOrd="0" parTransId="{763FF7F7-9A86-48EA-82E0-CF7A8214D842}" sibTransId="{532B4369-56E6-4B3A-A26E-0C5D9A8A468B}"/>
    <dgm:cxn modelId="{797D7F09-978F-4DF3-ACAA-F99D1AE62E14}" srcId="{7C9064A0-087E-4BC3-811B-4DFB8BA584F8}" destId="{D376FF6A-8656-47C0-9971-B1F911D30BA4}" srcOrd="3" destOrd="0" parTransId="{2621FEE1-5B2E-4C1D-B8A5-5EB32B9AB0ED}" sibTransId="{9BD9C951-6B80-49AA-B0E3-68FAB3BA467C}"/>
    <dgm:cxn modelId="{BC58279C-FDDA-431A-86AF-5B21B1127FF2}" srcId="{7C9064A0-087E-4BC3-811B-4DFB8BA584F8}" destId="{30833273-A7C0-46A5-B737-27A2E9E8FBA1}" srcOrd="0" destOrd="0" parTransId="{049B70DA-A4CA-4777-89AC-CD4B40ECD2E6}" sibTransId="{B21820E2-E2D4-404C-B846-FF7F8F95796F}"/>
    <dgm:cxn modelId="{88868A72-71D8-4A96-BD9C-418EDBF43CAF}" srcId="{7C9064A0-087E-4BC3-811B-4DFB8BA584F8}" destId="{473807DD-9053-44E9-9022-176947A25482}" srcOrd="2" destOrd="0" parTransId="{0E402D78-FF70-49E3-8557-C05397A576AE}" sibTransId="{86C3533B-439E-4034-A1A2-101F161A9DDC}"/>
    <dgm:cxn modelId="{1D6697B6-36E8-4F54-BEFA-148646F14026}" type="presOf" srcId="{D810658B-307C-424C-AF0E-5955B10AA5B2}" destId="{11C14D7B-2D12-47B7-8C56-47998A7474AB}" srcOrd="0" destOrd="0" presId="urn:microsoft.com/office/officeart/2005/8/layout/pyramid2"/>
    <dgm:cxn modelId="{0E1F4BA9-F3D3-43E0-BE6B-EA3F422AD129}" type="presOf" srcId="{473807DD-9053-44E9-9022-176947A25482}" destId="{63BBD492-BB00-4369-8A79-F195BADD2D63}" srcOrd="0" destOrd="0" presId="urn:microsoft.com/office/officeart/2005/8/layout/pyramid2"/>
    <dgm:cxn modelId="{502E5967-892B-4D39-9F22-8234C466CC80}" type="presOf" srcId="{8F16B320-1D4C-4CA2-9ECE-8EB779ADD934}" destId="{8AB21C68-7B13-4B6F-9AC8-9E5ACB3807C5}" srcOrd="0" destOrd="0" presId="urn:microsoft.com/office/officeart/2005/8/layout/pyramid2"/>
    <dgm:cxn modelId="{25D44961-D04F-408B-A8AE-F23EB87919F1}" srcId="{7C9064A0-087E-4BC3-811B-4DFB8BA584F8}" destId="{36B9F664-4A51-46F4-8316-68550D0C7030}" srcOrd="4" destOrd="0" parTransId="{C9030427-6E6B-426D-95FF-BEE78FCE8E85}" sibTransId="{4E0C6F94-8121-4E52-94F7-B22D6BF1A78D}"/>
    <dgm:cxn modelId="{B92B47B2-F536-4B16-A06C-1FA1A606D4A8}" type="presOf" srcId="{36B9F664-4A51-46F4-8316-68550D0C7030}" destId="{82F0AD0B-F032-4D38-9B0F-9FCD3ED8A6F1}" srcOrd="0" destOrd="0" presId="urn:microsoft.com/office/officeart/2005/8/layout/pyramid2"/>
    <dgm:cxn modelId="{EEFEB226-7702-40D8-B5DA-EBB66D1145D4}" srcId="{7C9064A0-087E-4BC3-811B-4DFB8BA584F8}" destId="{3FDABC42-39A2-419E-95E0-9A495F3A4FAE}" srcOrd="7" destOrd="0" parTransId="{8DCFD94C-835D-4FC6-B638-CC98CC56EA1A}" sibTransId="{636F9952-DAD4-4D16-9755-97264202F63A}"/>
    <dgm:cxn modelId="{435DB28C-1BDC-46B9-9C8A-13A27D91ACFA}" srcId="{7C9064A0-087E-4BC3-811B-4DFB8BA584F8}" destId="{8F16B320-1D4C-4CA2-9ECE-8EB779ADD934}" srcOrd="1" destOrd="0" parTransId="{64FB843B-4F45-4586-97A3-B744213AF148}" sibTransId="{3F3C43CB-A99E-4665-9D79-24D76E80762C}"/>
    <dgm:cxn modelId="{EA04BD72-8883-43E5-8CB8-18638130596B}" type="presOf" srcId="{53183C86-C744-4C1B-8A4A-3403E6B672A5}" destId="{F31BD0F4-02A2-4429-B00D-EA4BB5C66509}" srcOrd="0" destOrd="0" presId="urn:microsoft.com/office/officeart/2005/8/layout/pyramid2"/>
    <dgm:cxn modelId="{289CF810-6636-49E5-8586-10FD8FF11A24}" type="presOf" srcId="{30833273-A7C0-46A5-B737-27A2E9E8FBA1}" destId="{A2258CD1-E056-4500-A131-D308121BC89D}" srcOrd="0" destOrd="0" presId="urn:microsoft.com/office/officeart/2005/8/layout/pyramid2"/>
    <dgm:cxn modelId="{874DD01F-4653-4D71-9BE5-23D9324D000B}" type="presOf" srcId="{3FDABC42-39A2-419E-95E0-9A495F3A4FAE}" destId="{ED2B35D5-2D87-42AB-A98D-5881CDC8ED48}" srcOrd="0" destOrd="0" presId="urn:microsoft.com/office/officeart/2005/8/layout/pyramid2"/>
    <dgm:cxn modelId="{F9EDE940-8564-4A57-B3E6-1B0014314B40}" type="presParOf" srcId="{F32BB062-EE0B-45F2-82AF-ECD875904C41}" destId="{FB25BC54-07D9-4843-A3EB-0CF8E66FD264}" srcOrd="0" destOrd="0" presId="urn:microsoft.com/office/officeart/2005/8/layout/pyramid2"/>
    <dgm:cxn modelId="{1C1A318B-29A5-4209-BF71-D86DCE147602}" type="presParOf" srcId="{F32BB062-EE0B-45F2-82AF-ECD875904C41}" destId="{7491ADE3-C0DF-4955-8411-70732D0E5DF6}" srcOrd="1" destOrd="0" presId="urn:microsoft.com/office/officeart/2005/8/layout/pyramid2"/>
    <dgm:cxn modelId="{2FEE7E18-961D-4993-B38E-DD80D1178231}" type="presParOf" srcId="{7491ADE3-C0DF-4955-8411-70732D0E5DF6}" destId="{A2258CD1-E056-4500-A131-D308121BC89D}" srcOrd="0" destOrd="0" presId="urn:microsoft.com/office/officeart/2005/8/layout/pyramid2"/>
    <dgm:cxn modelId="{566371DF-BEA6-440F-AA8F-08B418E028CE}" type="presParOf" srcId="{7491ADE3-C0DF-4955-8411-70732D0E5DF6}" destId="{D771A565-A103-433C-94EB-525A39428AD5}" srcOrd="1" destOrd="0" presId="urn:microsoft.com/office/officeart/2005/8/layout/pyramid2"/>
    <dgm:cxn modelId="{37E97158-2F83-4A58-824E-F9B12C605312}" type="presParOf" srcId="{7491ADE3-C0DF-4955-8411-70732D0E5DF6}" destId="{8AB21C68-7B13-4B6F-9AC8-9E5ACB3807C5}" srcOrd="2" destOrd="0" presId="urn:microsoft.com/office/officeart/2005/8/layout/pyramid2"/>
    <dgm:cxn modelId="{B5FD28DE-D314-4594-963F-329727AF1BEF}" type="presParOf" srcId="{7491ADE3-C0DF-4955-8411-70732D0E5DF6}" destId="{AE15F648-BBB7-4A83-877D-880D511C0232}" srcOrd="3" destOrd="0" presId="urn:microsoft.com/office/officeart/2005/8/layout/pyramid2"/>
    <dgm:cxn modelId="{4F5A5ADF-AB54-42BC-A331-B7F35D0E997C}" type="presParOf" srcId="{7491ADE3-C0DF-4955-8411-70732D0E5DF6}" destId="{63BBD492-BB00-4369-8A79-F195BADD2D63}" srcOrd="4" destOrd="0" presId="urn:microsoft.com/office/officeart/2005/8/layout/pyramid2"/>
    <dgm:cxn modelId="{22E2C77B-EF5F-43C5-8E7C-15D3A0B1BD1E}" type="presParOf" srcId="{7491ADE3-C0DF-4955-8411-70732D0E5DF6}" destId="{2CF744B2-4DF4-46CF-9079-3CD5B4B4DFA2}" srcOrd="5" destOrd="0" presId="urn:microsoft.com/office/officeart/2005/8/layout/pyramid2"/>
    <dgm:cxn modelId="{2F3D47CC-A077-43B2-BE2B-4DC19D13AA96}" type="presParOf" srcId="{7491ADE3-C0DF-4955-8411-70732D0E5DF6}" destId="{B31A7553-A48D-45CF-BF8E-74078B3E4893}" srcOrd="6" destOrd="0" presId="urn:microsoft.com/office/officeart/2005/8/layout/pyramid2"/>
    <dgm:cxn modelId="{473CE1F2-9637-467E-A63C-61487811CD6E}" type="presParOf" srcId="{7491ADE3-C0DF-4955-8411-70732D0E5DF6}" destId="{89E416B5-8413-4AF1-9995-21BF38AC7B6A}" srcOrd="7" destOrd="0" presId="urn:microsoft.com/office/officeart/2005/8/layout/pyramid2"/>
    <dgm:cxn modelId="{6574BCD3-A81E-4A53-8CD7-0B9415642438}" type="presParOf" srcId="{7491ADE3-C0DF-4955-8411-70732D0E5DF6}" destId="{82F0AD0B-F032-4D38-9B0F-9FCD3ED8A6F1}" srcOrd="8" destOrd="0" presId="urn:microsoft.com/office/officeart/2005/8/layout/pyramid2"/>
    <dgm:cxn modelId="{315EC7A1-FDEC-4E67-BF10-05D601E9C4F7}" type="presParOf" srcId="{7491ADE3-C0DF-4955-8411-70732D0E5DF6}" destId="{BF6BE075-568B-4FFC-BFB2-52B2E9DAE99D}" srcOrd="9" destOrd="0" presId="urn:microsoft.com/office/officeart/2005/8/layout/pyramid2"/>
    <dgm:cxn modelId="{9B1BE01B-148B-4CC9-AC00-E00A38192D28}" type="presParOf" srcId="{7491ADE3-C0DF-4955-8411-70732D0E5DF6}" destId="{11C14D7B-2D12-47B7-8C56-47998A7474AB}" srcOrd="10" destOrd="0" presId="urn:microsoft.com/office/officeart/2005/8/layout/pyramid2"/>
    <dgm:cxn modelId="{0247BD61-D435-4412-8F66-4E55DEFA4AD2}" type="presParOf" srcId="{7491ADE3-C0DF-4955-8411-70732D0E5DF6}" destId="{DC73CF27-7199-46D6-AF23-C4E450035CF9}" srcOrd="11" destOrd="0" presId="urn:microsoft.com/office/officeart/2005/8/layout/pyramid2"/>
    <dgm:cxn modelId="{DB03B6AC-0C58-4749-B938-C08E1B9E66E5}" type="presParOf" srcId="{7491ADE3-C0DF-4955-8411-70732D0E5DF6}" destId="{F31BD0F4-02A2-4429-B00D-EA4BB5C66509}" srcOrd="12" destOrd="0" presId="urn:microsoft.com/office/officeart/2005/8/layout/pyramid2"/>
    <dgm:cxn modelId="{E0B5EE96-F88F-47E9-9DEC-9A6AB28A1F73}" type="presParOf" srcId="{7491ADE3-C0DF-4955-8411-70732D0E5DF6}" destId="{730A5B57-BF9F-4C9C-AFBD-C70EC1C63460}" srcOrd="13" destOrd="0" presId="urn:microsoft.com/office/officeart/2005/8/layout/pyramid2"/>
    <dgm:cxn modelId="{9CB14A70-2060-4B04-ACB1-BDCA178876F0}" type="presParOf" srcId="{7491ADE3-C0DF-4955-8411-70732D0E5DF6}" destId="{ED2B35D5-2D87-42AB-A98D-5881CDC8ED48}" srcOrd="14" destOrd="0" presId="urn:microsoft.com/office/officeart/2005/8/layout/pyramid2"/>
    <dgm:cxn modelId="{C9F077FC-AF29-4CB6-9BCC-2AC32CA17CBC}" type="presParOf" srcId="{7491ADE3-C0DF-4955-8411-70732D0E5DF6}" destId="{DEC83100-C6FC-4D07-9B43-67C6B146ACB9}" srcOrd="1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5630ABC-95A6-4D21-8EDB-7A51F8CCDDE8}" type="doc">
      <dgm:prSet loTypeId="urn:microsoft.com/office/officeart/2005/8/layout/hProcess9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2941D909-B180-436A-AF5A-88010BB38D96}">
      <dgm:prSet custT="1"/>
      <dgm:spPr/>
      <dgm:t>
        <a:bodyPr/>
        <a:lstStyle/>
        <a:p>
          <a:r>
            <a:rPr lang="pl-PL" sz="1600" dirty="0" smtClean="0"/>
            <a:t>Proces starzenia się społeczeństwa jest zjawiskiem wieloaspektowym, na które wpływ ma między innymi demograficzny </a:t>
          </a:r>
          <a:r>
            <a:rPr lang="pl-PL" sz="1600" dirty="0" smtClean="0"/>
            <a:t/>
          </a:r>
          <a:br>
            <a:rPr lang="pl-PL" sz="1600" dirty="0" smtClean="0"/>
          </a:br>
          <a:r>
            <a:rPr lang="pl-PL" sz="1600" dirty="0" smtClean="0"/>
            <a:t>i </a:t>
          </a:r>
          <a:r>
            <a:rPr lang="pl-PL" sz="1600" dirty="0" smtClean="0"/>
            <a:t>przestrzenny charakter jednostek. Zastosowanie analizy przestrzennej do badania tego procesu pozwala na ustalenie istniejących relacji między badanymi regionami </a:t>
          </a:r>
          <a:r>
            <a:rPr lang="pl-PL" sz="1600" dirty="0" smtClean="0"/>
            <a:t/>
          </a:r>
          <a:br>
            <a:rPr lang="pl-PL" sz="1600" dirty="0" smtClean="0"/>
          </a:br>
          <a:r>
            <a:rPr lang="pl-PL" sz="1600" dirty="0" smtClean="0"/>
            <a:t>w </a:t>
          </a:r>
          <a:r>
            <a:rPr lang="pl-PL" sz="1600" dirty="0" smtClean="0"/>
            <a:t>odniesieniu do tego zjawiska.</a:t>
          </a:r>
          <a:endParaRPr lang="en-US" sz="1600" dirty="0"/>
        </a:p>
      </dgm:t>
    </dgm:pt>
    <dgm:pt modelId="{B76E67D4-9887-4C27-B3D8-92A870FE9524}" type="parTrans" cxnId="{0F6BFBC4-EC11-497E-B33E-BBAA4905A1B8}">
      <dgm:prSet/>
      <dgm:spPr/>
      <dgm:t>
        <a:bodyPr/>
        <a:lstStyle/>
        <a:p>
          <a:endParaRPr lang="en-US"/>
        </a:p>
      </dgm:t>
    </dgm:pt>
    <dgm:pt modelId="{D585B4C9-CF42-4D8A-8DDB-5226972AAAC0}" type="sibTrans" cxnId="{0F6BFBC4-EC11-497E-B33E-BBAA4905A1B8}">
      <dgm:prSet/>
      <dgm:spPr/>
      <dgm:t>
        <a:bodyPr/>
        <a:lstStyle/>
        <a:p>
          <a:endParaRPr lang="en-US"/>
        </a:p>
      </dgm:t>
    </dgm:pt>
    <dgm:pt modelId="{B1328BA7-234D-491C-8D46-B6B54428B5EA}">
      <dgm:prSet custT="1"/>
      <dgm:spPr/>
      <dgm:t>
        <a:bodyPr/>
        <a:lstStyle/>
        <a:p>
          <a:r>
            <a:rPr lang="pl-PL" sz="1600" dirty="0" smtClean="0"/>
            <a:t>Zmiany demograficzne obserwowane obecnie </a:t>
          </a:r>
          <a:r>
            <a:rPr lang="pl-PL" sz="1600" dirty="0" smtClean="0"/>
            <a:t/>
          </a:r>
          <a:br>
            <a:rPr lang="pl-PL" sz="1600" dirty="0" smtClean="0"/>
          </a:br>
          <a:r>
            <a:rPr lang="pl-PL" sz="1600" dirty="0" smtClean="0"/>
            <a:t>w </a:t>
          </a:r>
          <a:r>
            <a:rPr lang="pl-PL" sz="1600" dirty="0" smtClean="0"/>
            <a:t>wielu w krajach wyraźnie wskazują na starzenie się populacji, tj. spadek urodzeń przy jednoczesnym wydłużaniu się życia osób starszych. Prognozuje się, iż w perspektywie najbliższych dziesięcioleci tendencja ta jeszcze się nasili, doprowadzając do istotnych przeobrażeń </a:t>
          </a:r>
          <a:r>
            <a:rPr lang="pl-PL" sz="1600" dirty="0" smtClean="0"/>
            <a:t/>
          </a:r>
          <a:br>
            <a:rPr lang="pl-PL" sz="1600" dirty="0" smtClean="0"/>
          </a:br>
          <a:r>
            <a:rPr lang="pl-PL" sz="1600" dirty="0" smtClean="0"/>
            <a:t>w </a:t>
          </a:r>
          <a:r>
            <a:rPr lang="pl-PL" sz="1600" dirty="0" smtClean="0"/>
            <a:t>proporcjach pomiędzy osobami starszymi </a:t>
          </a:r>
          <a:r>
            <a:rPr lang="pl-PL" sz="1600" dirty="0" smtClean="0"/>
            <a:t/>
          </a:r>
          <a:br>
            <a:rPr lang="pl-PL" sz="1600" dirty="0" smtClean="0"/>
          </a:br>
          <a:r>
            <a:rPr lang="pl-PL" sz="1600" dirty="0" smtClean="0"/>
            <a:t>i </a:t>
          </a:r>
          <a:r>
            <a:rPr lang="pl-PL" sz="1600" dirty="0" smtClean="0"/>
            <a:t>młodymi.</a:t>
          </a:r>
          <a:endParaRPr lang="en-US" sz="1600" dirty="0"/>
        </a:p>
      </dgm:t>
    </dgm:pt>
    <dgm:pt modelId="{61CC6860-1615-4DAB-BEFF-32259DFECD86}" type="parTrans" cxnId="{6E50616F-3089-4A5C-87C2-D0A01A7F55CA}">
      <dgm:prSet/>
      <dgm:spPr/>
      <dgm:t>
        <a:bodyPr/>
        <a:lstStyle/>
        <a:p>
          <a:endParaRPr lang="en-US"/>
        </a:p>
      </dgm:t>
    </dgm:pt>
    <dgm:pt modelId="{8EF4B99B-CD2C-4DFE-902C-66BEBED0DBB4}" type="sibTrans" cxnId="{6E50616F-3089-4A5C-87C2-D0A01A7F55CA}">
      <dgm:prSet/>
      <dgm:spPr/>
      <dgm:t>
        <a:bodyPr/>
        <a:lstStyle/>
        <a:p>
          <a:endParaRPr lang="en-US"/>
        </a:p>
      </dgm:t>
    </dgm:pt>
    <dgm:pt modelId="{C4D6EA2D-C48F-43C5-A846-9FB292106E8F}">
      <dgm:prSet custT="1"/>
      <dgm:spPr/>
      <dgm:t>
        <a:bodyPr/>
        <a:lstStyle/>
        <a:p>
          <a:r>
            <a:rPr lang="pl-PL" sz="1600" dirty="0" smtClean="0"/>
            <a:t>Analiza zjawiska starzenia się społeczeństwa </a:t>
          </a:r>
          <a:r>
            <a:rPr lang="pl-PL" sz="1600" dirty="0" smtClean="0"/>
            <a:t/>
          </a:r>
          <a:br>
            <a:rPr lang="pl-PL" sz="1600" dirty="0" smtClean="0"/>
          </a:br>
          <a:r>
            <a:rPr lang="pl-PL" sz="1600" dirty="0" smtClean="0"/>
            <a:t>w </a:t>
          </a:r>
          <a:r>
            <a:rPr lang="pl-PL" sz="1600" dirty="0" smtClean="0"/>
            <a:t>Polsce wiąże się </a:t>
          </a:r>
          <a:r>
            <a:rPr lang="pl-PL" sz="1600" dirty="0" smtClean="0"/>
            <a:t/>
          </a:r>
          <a:br>
            <a:rPr lang="pl-PL" sz="1600" dirty="0" smtClean="0"/>
          </a:br>
          <a:r>
            <a:rPr lang="pl-PL" sz="1600" dirty="0" smtClean="0"/>
            <a:t>z </a:t>
          </a:r>
          <a:r>
            <a:rPr lang="pl-PL" sz="1600" dirty="0" smtClean="0"/>
            <a:t>określeniem, w drodze modelowania regresyjnego, wpływu cech o charakterze demograficznym </a:t>
          </a:r>
          <a:r>
            <a:rPr lang="pl-PL" sz="1600" dirty="0" smtClean="0"/>
            <a:t/>
          </a:r>
          <a:br>
            <a:rPr lang="pl-PL" sz="1600" dirty="0" smtClean="0"/>
          </a:br>
          <a:r>
            <a:rPr lang="pl-PL" sz="1600" dirty="0" smtClean="0"/>
            <a:t>i </a:t>
          </a:r>
          <a:r>
            <a:rPr lang="pl-PL" sz="1600" dirty="0" smtClean="0"/>
            <a:t>społeczno-ekonomicznym na wzrost liczby osób w wieku poprodukcyjnym</a:t>
          </a:r>
          <a:endParaRPr lang="en-US" sz="1600" dirty="0"/>
        </a:p>
      </dgm:t>
    </dgm:pt>
    <dgm:pt modelId="{F4624D92-CFAA-4803-96B8-99E6948CD4B8}" type="parTrans" cxnId="{594FD57B-397A-4F7D-95AD-2CAE1999533F}">
      <dgm:prSet/>
      <dgm:spPr/>
      <dgm:t>
        <a:bodyPr/>
        <a:lstStyle/>
        <a:p>
          <a:endParaRPr lang="en-US"/>
        </a:p>
      </dgm:t>
    </dgm:pt>
    <dgm:pt modelId="{0FF90E40-7250-440F-9779-EA8751BCAD63}" type="sibTrans" cxnId="{594FD57B-397A-4F7D-95AD-2CAE1999533F}">
      <dgm:prSet/>
      <dgm:spPr/>
      <dgm:t>
        <a:bodyPr/>
        <a:lstStyle/>
        <a:p>
          <a:endParaRPr lang="en-US"/>
        </a:p>
      </dgm:t>
    </dgm:pt>
    <dgm:pt modelId="{3D151E9E-1B37-4809-9307-F8748A161C47}" type="pres">
      <dgm:prSet presAssocID="{65630ABC-95A6-4D21-8EDB-7A51F8CCDDE8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2B607A8E-2905-4DF4-8138-032E6B884B65}" type="pres">
      <dgm:prSet presAssocID="{65630ABC-95A6-4D21-8EDB-7A51F8CCDDE8}" presName="arrow" presStyleLbl="bgShp" presStyleIdx="0" presStyleCnt="1" custLinFactNeighborX="0" custLinFactNeighborY="-1299"/>
      <dgm:spPr/>
    </dgm:pt>
    <dgm:pt modelId="{F82E3322-D97D-421C-B3E5-EB412F553860}" type="pres">
      <dgm:prSet presAssocID="{65630ABC-95A6-4D21-8EDB-7A51F8CCDDE8}" presName="linearProcess" presStyleCnt="0"/>
      <dgm:spPr/>
    </dgm:pt>
    <dgm:pt modelId="{98846C21-AC69-435D-8833-8F2F5615344C}" type="pres">
      <dgm:prSet presAssocID="{B1328BA7-234D-491C-8D46-B6B54428B5EA}" presName="textNode" presStyleLbl="node1" presStyleIdx="0" presStyleCnt="3" custScaleY="1850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F878DF-8DB2-4EB5-98AB-8BF415C22179}" type="pres">
      <dgm:prSet presAssocID="{8EF4B99B-CD2C-4DFE-902C-66BEBED0DBB4}" presName="sibTrans" presStyleCnt="0"/>
      <dgm:spPr/>
    </dgm:pt>
    <dgm:pt modelId="{3F735B76-3AA0-40A8-9319-A4AADF807C33}" type="pres">
      <dgm:prSet presAssocID="{2941D909-B180-436A-AF5A-88010BB38D96}" presName="textNode" presStyleLbl="node1" presStyleIdx="1" presStyleCnt="3" custScaleY="1590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D058BC-DA35-4AF3-872C-6A73D443A603}" type="pres">
      <dgm:prSet presAssocID="{D585B4C9-CF42-4D8A-8DDB-5226972AAAC0}" presName="sibTrans" presStyleCnt="0"/>
      <dgm:spPr/>
    </dgm:pt>
    <dgm:pt modelId="{746A4E6E-010B-442D-8CFF-44C933DC6AE3}" type="pres">
      <dgm:prSet presAssocID="{C4D6EA2D-C48F-43C5-A846-9FB292106E8F}" presName="textNode" presStyleLbl="node1" presStyleIdx="2" presStyleCnt="3" custScaleY="1331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9B0714D-39F9-44C5-BFDE-91BB59C34116}" type="presOf" srcId="{2941D909-B180-436A-AF5A-88010BB38D96}" destId="{3F735B76-3AA0-40A8-9319-A4AADF807C33}" srcOrd="0" destOrd="0" presId="urn:microsoft.com/office/officeart/2005/8/layout/hProcess9"/>
    <dgm:cxn modelId="{60666BE1-42D8-406F-8A34-FBC094C7467B}" type="presOf" srcId="{B1328BA7-234D-491C-8D46-B6B54428B5EA}" destId="{98846C21-AC69-435D-8833-8F2F5615344C}" srcOrd="0" destOrd="0" presId="urn:microsoft.com/office/officeart/2005/8/layout/hProcess9"/>
    <dgm:cxn modelId="{49E3563E-E3F1-49AA-ACB4-7678524BF224}" type="presOf" srcId="{C4D6EA2D-C48F-43C5-A846-9FB292106E8F}" destId="{746A4E6E-010B-442D-8CFF-44C933DC6AE3}" srcOrd="0" destOrd="0" presId="urn:microsoft.com/office/officeart/2005/8/layout/hProcess9"/>
    <dgm:cxn modelId="{594FD57B-397A-4F7D-95AD-2CAE1999533F}" srcId="{65630ABC-95A6-4D21-8EDB-7A51F8CCDDE8}" destId="{C4D6EA2D-C48F-43C5-A846-9FB292106E8F}" srcOrd="2" destOrd="0" parTransId="{F4624D92-CFAA-4803-96B8-99E6948CD4B8}" sibTransId="{0FF90E40-7250-440F-9779-EA8751BCAD63}"/>
    <dgm:cxn modelId="{0F6BFBC4-EC11-497E-B33E-BBAA4905A1B8}" srcId="{65630ABC-95A6-4D21-8EDB-7A51F8CCDDE8}" destId="{2941D909-B180-436A-AF5A-88010BB38D96}" srcOrd="1" destOrd="0" parTransId="{B76E67D4-9887-4C27-B3D8-92A870FE9524}" sibTransId="{D585B4C9-CF42-4D8A-8DDB-5226972AAAC0}"/>
    <dgm:cxn modelId="{B700ADC1-71BE-410A-B3F0-43572ABEC913}" type="presOf" srcId="{65630ABC-95A6-4D21-8EDB-7A51F8CCDDE8}" destId="{3D151E9E-1B37-4809-9307-F8748A161C47}" srcOrd="0" destOrd="0" presId="urn:microsoft.com/office/officeart/2005/8/layout/hProcess9"/>
    <dgm:cxn modelId="{6E50616F-3089-4A5C-87C2-D0A01A7F55CA}" srcId="{65630ABC-95A6-4D21-8EDB-7A51F8CCDDE8}" destId="{B1328BA7-234D-491C-8D46-B6B54428B5EA}" srcOrd="0" destOrd="0" parTransId="{61CC6860-1615-4DAB-BEFF-32259DFECD86}" sibTransId="{8EF4B99B-CD2C-4DFE-902C-66BEBED0DBB4}"/>
    <dgm:cxn modelId="{2CDC3B85-FFB1-43A5-9A00-2179974E2973}" type="presParOf" srcId="{3D151E9E-1B37-4809-9307-F8748A161C47}" destId="{2B607A8E-2905-4DF4-8138-032E6B884B65}" srcOrd="0" destOrd="0" presId="urn:microsoft.com/office/officeart/2005/8/layout/hProcess9"/>
    <dgm:cxn modelId="{CD095AB4-1E54-4277-BDAB-B5293DC60887}" type="presParOf" srcId="{3D151E9E-1B37-4809-9307-F8748A161C47}" destId="{F82E3322-D97D-421C-B3E5-EB412F553860}" srcOrd="1" destOrd="0" presId="urn:microsoft.com/office/officeart/2005/8/layout/hProcess9"/>
    <dgm:cxn modelId="{42942065-1EBD-46A6-A71D-7E50B0249CE7}" type="presParOf" srcId="{F82E3322-D97D-421C-B3E5-EB412F553860}" destId="{98846C21-AC69-435D-8833-8F2F5615344C}" srcOrd="0" destOrd="0" presId="urn:microsoft.com/office/officeart/2005/8/layout/hProcess9"/>
    <dgm:cxn modelId="{13908CE3-E81E-48C5-9975-67B4CC95082C}" type="presParOf" srcId="{F82E3322-D97D-421C-B3E5-EB412F553860}" destId="{41F878DF-8DB2-4EB5-98AB-8BF415C22179}" srcOrd="1" destOrd="0" presId="urn:microsoft.com/office/officeart/2005/8/layout/hProcess9"/>
    <dgm:cxn modelId="{DF9FAD9E-D27D-4671-9885-41371D8F5952}" type="presParOf" srcId="{F82E3322-D97D-421C-B3E5-EB412F553860}" destId="{3F735B76-3AA0-40A8-9319-A4AADF807C33}" srcOrd="2" destOrd="0" presId="urn:microsoft.com/office/officeart/2005/8/layout/hProcess9"/>
    <dgm:cxn modelId="{98FD2325-5CEC-46D4-A26A-70B5146C2405}" type="presParOf" srcId="{F82E3322-D97D-421C-B3E5-EB412F553860}" destId="{ABD058BC-DA35-4AF3-872C-6A73D443A603}" srcOrd="3" destOrd="0" presId="urn:microsoft.com/office/officeart/2005/8/layout/hProcess9"/>
    <dgm:cxn modelId="{D0214304-A4C1-42F5-AD52-0B75BEDD9AA5}" type="presParOf" srcId="{F82E3322-D97D-421C-B3E5-EB412F553860}" destId="{746A4E6E-010B-442D-8CFF-44C933DC6AE3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46E3F16-CDD0-4DD4-A45C-A85C60FBDFD1}" type="doc">
      <dgm:prSet loTypeId="urn:microsoft.com/office/officeart/2005/8/layout/list1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ADA6AB5B-EF24-4C31-A02C-B99FC35DA97F}">
      <dgm:prSet custT="1"/>
      <dgm:spPr/>
      <dgm:t>
        <a:bodyPr/>
        <a:lstStyle/>
        <a:p>
          <a:pPr rtl="0"/>
          <a:r>
            <a:rPr lang="pl-PL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zastosowanie wybranych metod ekonometrii przestrzennej w badaniach procesu starzenia się społeczeństwa; </a:t>
          </a:r>
          <a:endParaRPr lang="pl-PL" sz="20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586B1261-1E23-4FDC-A95C-4534A3788DC5}" type="parTrans" cxnId="{C5A953DA-0996-47F0-A62E-5D888BDE92CC}">
      <dgm:prSet/>
      <dgm:spPr/>
      <dgm:t>
        <a:bodyPr/>
        <a:lstStyle/>
        <a:p>
          <a:endParaRPr lang="pl-PL"/>
        </a:p>
      </dgm:t>
    </dgm:pt>
    <dgm:pt modelId="{2F1BD96D-8176-423A-9428-E8C7560CBEE4}" type="sibTrans" cxnId="{C5A953DA-0996-47F0-A62E-5D888BDE92CC}">
      <dgm:prSet/>
      <dgm:spPr/>
      <dgm:t>
        <a:bodyPr/>
        <a:lstStyle/>
        <a:p>
          <a:endParaRPr lang="pl-PL"/>
        </a:p>
      </dgm:t>
    </dgm:pt>
    <dgm:pt modelId="{4BAA9C37-66FA-4575-9E98-F1386FF14EBA}">
      <dgm:prSet custT="1"/>
      <dgm:spPr/>
      <dgm:t>
        <a:bodyPr/>
        <a:lstStyle/>
        <a:p>
          <a:pPr rtl="0"/>
          <a:r>
            <a:rPr lang="pl-PL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włączenie do badań modeli regresji przestrzennej, które w sytuacji danych przestrzennie zlokalizowanych, cechuje większa precyzja </a:t>
          </a:r>
          <a:r>
            <a:rPr lang="pl-PL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/>
          </a:r>
          <a:br>
            <a:rPr lang="pl-PL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</a:br>
          <a:r>
            <a:rPr lang="pl-PL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w </a:t>
          </a:r>
          <a:r>
            <a:rPr lang="pl-PL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zakresie szacowania powiązań pomiędzy badanymi zmiennymi.</a:t>
          </a:r>
          <a:endParaRPr lang="pl-PL" sz="20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6E3C3CC1-0262-46EF-A1D2-30ABBFF97BAC}" type="parTrans" cxnId="{1726BBAA-9C60-405E-ABC3-DE050B8F37FC}">
      <dgm:prSet/>
      <dgm:spPr/>
      <dgm:t>
        <a:bodyPr/>
        <a:lstStyle/>
        <a:p>
          <a:endParaRPr lang="pl-PL"/>
        </a:p>
      </dgm:t>
    </dgm:pt>
    <dgm:pt modelId="{C963C17D-2DAB-4A1A-938E-B978574649ED}" type="sibTrans" cxnId="{1726BBAA-9C60-405E-ABC3-DE050B8F37FC}">
      <dgm:prSet/>
      <dgm:spPr/>
      <dgm:t>
        <a:bodyPr/>
        <a:lstStyle/>
        <a:p>
          <a:endParaRPr lang="pl-PL"/>
        </a:p>
      </dgm:t>
    </dgm:pt>
    <dgm:pt modelId="{7C7048D3-001A-4704-9083-85B2786EF1C1}" type="pres">
      <dgm:prSet presAssocID="{546E3F16-CDD0-4DD4-A45C-A85C60FBDFD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FC917F8B-0DE8-4E5E-B86C-7C857CBB609C}" type="pres">
      <dgm:prSet presAssocID="{ADA6AB5B-EF24-4C31-A02C-B99FC35DA97F}" presName="parentLin" presStyleCnt="0"/>
      <dgm:spPr/>
    </dgm:pt>
    <dgm:pt modelId="{00DF99AD-0431-499B-B944-E1799872B957}" type="pres">
      <dgm:prSet presAssocID="{ADA6AB5B-EF24-4C31-A02C-B99FC35DA97F}" presName="parentLeftMargin" presStyleLbl="node1" presStyleIdx="0" presStyleCnt="2"/>
      <dgm:spPr/>
      <dgm:t>
        <a:bodyPr/>
        <a:lstStyle/>
        <a:p>
          <a:endParaRPr lang="pl-PL"/>
        </a:p>
      </dgm:t>
    </dgm:pt>
    <dgm:pt modelId="{A85952C4-5AC8-4A61-95BE-B30D6A55FC3F}" type="pres">
      <dgm:prSet presAssocID="{ADA6AB5B-EF24-4C31-A02C-B99FC35DA97F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7F9FC00-38E9-4884-A645-FEFD6DBC12DB}" type="pres">
      <dgm:prSet presAssocID="{ADA6AB5B-EF24-4C31-A02C-B99FC35DA97F}" presName="negativeSpace" presStyleCnt="0"/>
      <dgm:spPr/>
    </dgm:pt>
    <dgm:pt modelId="{C2FBEFBD-C758-4748-9884-45DE8F326935}" type="pres">
      <dgm:prSet presAssocID="{ADA6AB5B-EF24-4C31-A02C-B99FC35DA97F}" presName="childText" presStyleLbl="conFgAcc1" presStyleIdx="0" presStyleCnt="2">
        <dgm:presLayoutVars>
          <dgm:bulletEnabled val="1"/>
        </dgm:presLayoutVars>
      </dgm:prSet>
      <dgm:spPr/>
    </dgm:pt>
    <dgm:pt modelId="{A8EBA52D-DF98-4E7C-8F8B-2B51625043B5}" type="pres">
      <dgm:prSet presAssocID="{2F1BD96D-8176-423A-9428-E8C7560CBEE4}" presName="spaceBetweenRectangles" presStyleCnt="0"/>
      <dgm:spPr/>
    </dgm:pt>
    <dgm:pt modelId="{80DD2758-1CE6-45A2-941B-F2C99E14BFCF}" type="pres">
      <dgm:prSet presAssocID="{4BAA9C37-66FA-4575-9E98-F1386FF14EBA}" presName="parentLin" presStyleCnt="0"/>
      <dgm:spPr/>
    </dgm:pt>
    <dgm:pt modelId="{A4276F47-AEF9-4A4D-BE98-D25C811C6075}" type="pres">
      <dgm:prSet presAssocID="{4BAA9C37-66FA-4575-9E98-F1386FF14EBA}" presName="parentLeftMargin" presStyleLbl="node1" presStyleIdx="0" presStyleCnt="2"/>
      <dgm:spPr/>
      <dgm:t>
        <a:bodyPr/>
        <a:lstStyle/>
        <a:p>
          <a:endParaRPr lang="pl-PL"/>
        </a:p>
      </dgm:t>
    </dgm:pt>
    <dgm:pt modelId="{A767074E-A4B3-44C9-9E5D-DC68B660CEB1}" type="pres">
      <dgm:prSet presAssocID="{4BAA9C37-66FA-4575-9E98-F1386FF14EBA}" presName="parentText" presStyleLbl="node1" presStyleIdx="1" presStyleCnt="2" custScaleX="122890" custScaleY="119913" custLinFactNeighborX="9764" custLinFactNeighborY="1791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484F4DB-3B51-400C-A6A2-27B165DF8051}" type="pres">
      <dgm:prSet presAssocID="{4BAA9C37-66FA-4575-9E98-F1386FF14EBA}" presName="negativeSpace" presStyleCnt="0"/>
      <dgm:spPr/>
    </dgm:pt>
    <dgm:pt modelId="{EA6F6DBC-9C69-4A03-9FEC-09260E806C4F}" type="pres">
      <dgm:prSet presAssocID="{4BAA9C37-66FA-4575-9E98-F1386FF14EBA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DDDFF81A-C756-48A0-A83A-82F6FEBBD4E7}" type="presOf" srcId="{ADA6AB5B-EF24-4C31-A02C-B99FC35DA97F}" destId="{A85952C4-5AC8-4A61-95BE-B30D6A55FC3F}" srcOrd="1" destOrd="0" presId="urn:microsoft.com/office/officeart/2005/8/layout/list1"/>
    <dgm:cxn modelId="{977CBD6E-E358-416A-83A3-EEF1BDBE6EFA}" type="presOf" srcId="{ADA6AB5B-EF24-4C31-A02C-B99FC35DA97F}" destId="{00DF99AD-0431-499B-B944-E1799872B957}" srcOrd="0" destOrd="0" presId="urn:microsoft.com/office/officeart/2005/8/layout/list1"/>
    <dgm:cxn modelId="{F19AC12C-5DBF-4404-AC7A-9569C8121EB2}" type="presOf" srcId="{4BAA9C37-66FA-4575-9E98-F1386FF14EBA}" destId="{A767074E-A4B3-44C9-9E5D-DC68B660CEB1}" srcOrd="1" destOrd="0" presId="urn:microsoft.com/office/officeart/2005/8/layout/list1"/>
    <dgm:cxn modelId="{1726BBAA-9C60-405E-ABC3-DE050B8F37FC}" srcId="{546E3F16-CDD0-4DD4-A45C-A85C60FBDFD1}" destId="{4BAA9C37-66FA-4575-9E98-F1386FF14EBA}" srcOrd="1" destOrd="0" parTransId="{6E3C3CC1-0262-46EF-A1D2-30ABBFF97BAC}" sibTransId="{C963C17D-2DAB-4A1A-938E-B978574649ED}"/>
    <dgm:cxn modelId="{C5A953DA-0996-47F0-A62E-5D888BDE92CC}" srcId="{546E3F16-CDD0-4DD4-A45C-A85C60FBDFD1}" destId="{ADA6AB5B-EF24-4C31-A02C-B99FC35DA97F}" srcOrd="0" destOrd="0" parTransId="{586B1261-1E23-4FDC-A95C-4534A3788DC5}" sibTransId="{2F1BD96D-8176-423A-9428-E8C7560CBEE4}"/>
    <dgm:cxn modelId="{E198423B-EB24-46F1-9A42-A9A9417F4F08}" type="presOf" srcId="{546E3F16-CDD0-4DD4-A45C-A85C60FBDFD1}" destId="{7C7048D3-001A-4704-9083-85B2786EF1C1}" srcOrd="0" destOrd="0" presId="urn:microsoft.com/office/officeart/2005/8/layout/list1"/>
    <dgm:cxn modelId="{FC0BE205-FFB2-46A5-BCF4-CDD7F13B5678}" type="presOf" srcId="{4BAA9C37-66FA-4575-9E98-F1386FF14EBA}" destId="{A4276F47-AEF9-4A4D-BE98-D25C811C6075}" srcOrd="0" destOrd="0" presId="urn:microsoft.com/office/officeart/2005/8/layout/list1"/>
    <dgm:cxn modelId="{9C8830C2-60B0-4D44-99B7-3ECF56C6AF41}" type="presParOf" srcId="{7C7048D3-001A-4704-9083-85B2786EF1C1}" destId="{FC917F8B-0DE8-4E5E-B86C-7C857CBB609C}" srcOrd="0" destOrd="0" presId="urn:microsoft.com/office/officeart/2005/8/layout/list1"/>
    <dgm:cxn modelId="{71E12B13-D3AA-4664-BE97-1AF90ADA238C}" type="presParOf" srcId="{FC917F8B-0DE8-4E5E-B86C-7C857CBB609C}" destId="{00DF99AD-0431-499B-B944-E1799872B957}" srcOrd="0" destOrd="0" presId="urn:microsoft.com/office/officeart/2005/8/layout/list1"/>
    <dgm:cxn modelId="{F9C3740B-6A43-491D-8853-35724C005816}" type="presParOf" srcId="{FC917F8B-0DE8-4E5E-B86C-7C857CBB609C}" destId="{A85952C4-5AC8-4A61-95BE-B30D6A55FC3F}" srcOrd="1" destOrd="0" presId="urn:microsoft.com/office/officeart/2005/8/layout/list1"/>
    <dgm:cxn modelId="{840EDD2F-4348-4DB9-B361-47DE448FCEFB}" type="presParOf" srcId="{7C7048D3-001A-4704-9083-85B2786EF1C1}" destId="{57F9FC00-38E9-4884-A645-FEFD6DBC12DB}" srcOrd="1" destOrd="0" presId="urn:microsoft.com/office/officeart/2005/8/layout/list1"/>
    <dgm:cxn modelId="{CDC0B5A1-11F9-41E3-AB53-212D9A54DB92}" type="presParOf" srcId="{7C7048D3-001A-4704-9083-85B2786EF1C1}" destId="{C2FBEFBD-C758-4748-9884-45DE8F326935}" srcOrd="2" destOrd="0" presId="urn:microsoft.com/office/officeart/2005/8/layout/list1"/>
    <dgm:cxn modelId="{A5FF499F-7352-4A11-9A8E-97D663FD56E1}" type="presParOf" srcId="{7C7048D3-001A-4704-9083-85B2786EF1C1}" destId="{A8EBA52D-DF98-4E7C-8F8B-2B51625043B5}" srcOrd="3" destOrd="0" presId="urn:microsoft.com/office/officeart/2005/8/layout/list1"/>
    <dgm:cxn modelId="{82C4EA93-DF06-411C-B720-2929471BCC73}" type="presParOf" srcId="{7C7048D3-001A-4704-9083-85B2786EF1C1}" destId="{80DD2758-1CE6-45A2-941B-F2C99E14BFCF}" srcOrd="4" destOrd="0" presId="urn:microsoft.com/office/officeart/2005/8/layout/list1"/>
    <dgm:cxn modelId="{36405622-E75F-49BB-B313-846755FF954E}" type="presParOf" srcId="{80DD2758-1CE6-45A2-941B-F2C99E14BFCF}" destId="{A4276F47-AEF9-4A4D-BE98-D25C811C6075}" srcOrd="0" destOrd="0" presId="urn:microsoft.com/office/officeart/2005/8/layout/list1"/>
    <dgm:cxn modelId="{159AFA1E-A8A7-48C5-8D59-76626EE2E440}" type="presParOf" srcId="{80DD2758-1CE6-45A2-941B-F2C99E14BFCF}" destId="{A767074E-A4B3-44C9-9E5D-DC68B660CEB1}" srcOrd="1" destOrd="0" presId="urn:microsoft.com/office/officeart/2005/8/layout/list1"/>
    <dgm:cxn modelId="{FA4C7E32-FC16-455D-9CEF-3F65329A22CE}" type="presParOf" srcId="{7C7048D3-001A-4704-9083-85B2786EF1C1}" destId="{A484F4DB-3B51-400C-A6A2-27B165DF8051}" srcOrd="5" destOrd="0" presId="urn:microsoft.com/office/officeart/2005/8/layout/list1"/>
    <dgm:cxn modelId="{924B9FBE-2A6C-4F46-AACD-1B91801996B4}" type="presParOf" srcId="{7C7048D3-001A-4704-9083-85B2786EF1C1}" destId="{EA6F6DBC-9C69-4A03-9FEC-09260E806C4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DAF0D49-1934-49F9-9B46-F3F064409031}" type="doc">
      <dgm:prSet loTypeId="urn:microsoft.com/office/officeart/2005/8/layout/vList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E499A449-8270-4D10-90E8-30CF30FFA482}">
      <dgm:prSet custT="1"/>
      <dgm:spPr/>
      <dgm:t>
        <a:bodyPr/>
        <a:lstStyle/>
        <a:p>
          <a:pPr rtl="0"/>
          <a:r>
            <a:rPr lang="pl-PL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Starzenie się ludności jest współcześnie zjawiskiem globalnym, dotyczącym wszystkich regionów i niemal wszystkich państw świata</a:t>
          </a:r>
          <a:r>
            <a:rPr lang="pl-PL" sz="2000" b="0" dirty="0" smtClean="0">
              <a:latin typeface="Verdana" pitchFamily="34" charset="0"/>
              <a:ea typeface="Verdana" pitchFamily="34" charset="0"/>
              <a:cs typeface="Verdana" pitchFamily="34" charset="0"/>
            </a:rPr>
            <a:t>. </a:t>
          </a:r>
          <a:r>
            <a:rPr lang="pl-PL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Proces ten przebiega jednak bardzo nierównomiernie - najgłębiej zaznaczył się w Europie.</a:t>
          </a:r>
          <a:r>
            <a:rPr lang="pl-PL" sz="2000" b="0" dirty="0" smtClean="0">
              <a:latin typeface="Verdana" pitchFamily="34" charset="0"/>
              <a:ea typeface="Verdana" pitchFamily="34" charset="0"/>
              <a:cs typeface="Verdana" pitchFamily="34" charset="0"/>
            </a:rPr>
            <a:t> </a:t>
          </a:r>
        </a:p>
      </dgm:t>
    </dgm:pt>
    <dgm:pt modelId="{F28D0328-A767-4C98-9C38-022225161FE8}" type="parTrans" cxnId="{D084934B-F8EE-4B66-B08E-5DE8318E2ADE}">
      <dgm:prSet/>
      <dgm:spPr/>
      <dgm:t>
        <a:bodyPr/>
        <a:lstStyle/>
        <a:p>
          <a:endParaRPr lang="pl-PL" sz="2200"/>
        </a:p>
      </dgm:t>
    </dgm:pt>
    <dgm:pt modelId="{9281E13E-2A3F-4C3F-B983-43644F698463}" type="sibTrans" cxnId="{D084934B-F8EE-4B66-B08E-5DE8318E2ADE}">
      <dgm:prSet/>
      <dgm:spPr/>
      <dgm:t>
        <a:bodyPr/>
        <a:lstStyle/>
        <a:p>
          <a:endParaRPr lang="pl-PL" sz="2200"/>
        </a:p>
      </dgm:t>
    </dgm:pt>
    <dgm:pt modelId="{55323CF4-A70F-49A0-8224-BF02B1A33EB7}">
      <dgm:prSet custT="1"/>
      <dgm:spPr/>
      <dgm:t>
        <a:bodyPr/>
        <a:lstStyle/>
        <a:p>
          <a:pPr rtl="0"/>
          <a:r>
            <a:rPr lang="pl-PL" sz="2000" b="0" dirty="0" smtClean="0">
              <a:latin typeface="Verdana" pitchFamily="34" charset="0"/>
              <a:ea typeface="Verdana" pitchFamily="34" charset="0"/>
              <a:cs typeface="Verdana" pitchFamily="34" charset="0"/>
            </a:rPr>
            <a:t>W perspektywie najbliższych dziesięcioleci tendencja ta jeszcze się nasili, doprowadzając do istotnych przeobrażeń </a:t>
          </a:r>
          <a:r>
            <a:rPr lang="pl-PL" sz="2000" b="0" dirty="0" smtClean="0">
              <a:latin typeface="Verdana" pitchFamily="34" charset="0"/>
              <a:ea typeface="Verdana" pitchFamily="34" charset="0"/>
              <a:cs typeface="Verdana" pitchFamily="34" charset="0"/>
            </a:rPr>
            <a:t/>
          </a:r>
          <a:br>
            <a:rPr lang="pl-PL" sz="2000" b="0" dirty="0" smtClean="0">
              <a:latin typeface="Verdana" pitchFamily="34" charset="0"/>
              <a:ea typeface="Verdana" pitchFamily="34" charset="0"/>
              <a:cs typeface="Verdana" pitchFamily="34" charset="0"/>
            </a:rPr>
          </a:br>
          <a:r>
            <a:rPr lang="pl-PL" sz="2000" b="0" dirty="0" smtClean="0">
              <a:latin typeface="Verdana" pitchFamily="34" charset="0"/>
              <a:ea typeface="Verdana" pitchFamily="34" charset="0"/>
              <a:cs typeface="Verdana" pitchFamily="34" charset="0"/>
            </a:rPr>
            <a:t>w </a:t>
          </a:r>
          <a:r>
            <a:rPr lang="pl-PL" sz="2000" b="0" dirty="0" smtClean="0">
              <a:latin typeface="Verdana" pitchFamily="34" charset="0"/>
              <a:ea typeface="Verdana" pitchFamily="34" charset="0"/>
              <a:cs typeface="Verdana" pitchFamily="34" charset="0"/>
            </a:rPr>
            <a:t>proporcjach pomiędzy osobami starszymi i młodymi. </a:t>
          </a:r>
        </a:p>
      </dgm:t>
    </dgm:pt>
    <dgm:pt modelId="{D1E5F8B4-D37B-466A-AD60-68336133374B}" type="parTrans" cxnId="{369F06CC-A58E-4FD1-9A6B-60C7BD2FEBBC}">
      <dgm:prSet/>
      <dgm:spPr/>
      <dgm:t>
        <a:bodyPr/>
        <a:lstStyle/>
        <a:p>
          <a:endParaRPr lang="en-US"/>
        </a:p>
      </dgm:t>
    </dgm:pt>
    <dgm:pt modelId="{7B5D58A4-A887-49EF-9B87-AAADF3315C2B}" type="sibTrans" cxnId="{369F06CC-A58E-4FD1-9A6B-60C7BD2FEBBC}">
      <dgm:prSet/>
      <dgm:spPr/>
      <dgm:t>
        <a:bodyPr/>
        <a:lstStyle/>
        <a:p>
          <a:endParaRPr lang="en-US"/>
        </a:p>
      </dgm:t>
    </dgm:pt>
    <dgm:pt modelId="{CDFC9379-F5A0-4E75-8CB3-43D33CCC78C5}">
      <dgm:prSet custT="1"/>
      <dgm:spPr/>
      <dgm:t>
        <a:bodyPr/>
        <a:lstStyle/>
        <a:p>
          <a:pPr rtl="0"/>
          <a:r>
            <a:rPr lang="pl-PL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W Polsce, zmiana zachodząca w strukturze wieku będzie szczególnie dotkliwa, gdyż zgodnie z prognozami Głównego Urzędu Statystycznego, z jednego z najmłodszych państw Unii Europejskiej w 2060 roku stanie się jednym </a:t>
          </a:r>
          <a:r>
            <a:rPr lang="pl-PL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/>
          </a:r>
          <a:br>
            <a:rPr lang="pl-PL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</a:br>
          <a:r>
            <a:rPr lang="pl-PL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z </a:t>
          </a:r>
          <a:r>
            <a:rPr lang="pl-PL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najstarszych.</a:t>
          </a:r>
          <a:endParaRPr lang="pl-PL" sz="2000" b="0" dirty="0" smtClean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6FC5AD4C-3110-4C47-9013-13D92CCADE95}" type="parTrans" cxnId="{87271714-F162-475C-BAC7-4CFF81ED726C}">
      <dgm:prSet/>
      <dgm:spPr/>
      <dgm:t>
        <a:bodyPr/>
        <a:lstStyle/>
        <a:p>
          <a:endParaRPr lang="en-US"/>
        </a:p>
      </dgm:t>
    </dgm:pt>
    <dgm:pt modelId="{A9E9FDF9-1CC3-484B-977B-F69066A371D5}" type="sibTrans" cxnId="{87271714-F162-475C-BAC7-4CFF81ED726C}">
      <dgm:prSet/>
      <dgm:spPr/>
      <dgm:t>
        <a:bodyPr/>
        <a:lstStyle/>
        <a:p>
          <a:endParaRPr lang="en-US"/>
        </a:p>
      </dgm:t>
    </dgm:pt>
    <dgm:pt modelId="{C02CEA53-4C4F-464B-A4A5-93ACC4FD3DED}" type="pres">
      <dgm:prSet presAssocID="{ADAF0D49-1934-49F9-9B46-F3F06440903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79B3F32A-8AF9-428B-ACA5-7BDE305B816C}" type="pres">
      <dgm:prSet presAssocID="{E499A449-8270-4D10-90E8-30CF30FFA482}" presName="parentText" presStyleLbl="node1" presStyleIdx="0" presStyleCnt="3" custScaleX="92664" custLinFactNeighborX="-2852" custLinFactNeighborY="3148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26BE8F4-9069-47B0-B17C-19127D8DC93E}" type="pres">
      <dgm:prSet presAssocID="{9281E13E-2A3F-4C3F-B983-43644F698463}" presName="spacer" presStyleCnt="0"/>
      <dgm:spPr/>
    </dgm:pt>
    <dgm:pt modelId="{2E720075-D66E-45AD-BC59-93D49F76D461}" type="pres">
      <dgm:prSet presAssocID="{55323CF4-A70F-49A0-8224-BF02B1A33EB7}" presName="parentText" presStyleLbl="node1" presStyleIdx="1" presStyleCnt="3" custScaleX="92664" custLinFactNeighborX="-2852" custLinFactNeighborY="-2283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51B4C7-6BDB-4716-95FD-AEA26857D8C1}" type="pres">
      <dgm:prSet presAssocID="{7B5D58A4-A887-49EF-9B87-AAADF3315C2B}" presName="spacer" presStyleCnt="0"/>
      <dgm:spPr/>
    </dgm:pt>
    <dgm:pt modelId="{5E8F4E30-3902-4C97-B7AA-53B61A4E2CB9}" type="pres">
      <dgm:prSet presAssocID="{CDFC9379-F5A0-4E75-8CB3-43D33CCC78C5}" presName="parentText" presStyleLbl="node1" presStyleIdx="2" presStyleCnt="3" custScaleX="92664" custLinFactNeighborX="-2852" custLinFactNeighborY="-7716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2117D1D-EF14-4E56-8894-CB731D48313C}" type="presOf" srcId="{E499A449-8270-4D10-90E8-30CF30FFA482}" destId="{79B3F32A-8AF9-428B-ACA5-7BDE305B816C}" srcOrd="0" destOrd="0" presId="urn:microsoft.com/office/officeart/2005/8/layout/vList2"/>
    <dgm:cxn modelId="{DE3AE996-C35E-4384-9B6D-70155BA923CE}" type="presOf" srcId="{ADAF0D49-1934-49F9-9B46-F3F064409031}" destId="{C02CEA53-4C4F-464B-A4A5-93ACC4FD3DED}" srcOrd="0" destOrd="0" presId="urn:microsoft.com/office/officeart/2005/8/layout/vList2"/>
    <dgm:cxn modelId="{D084934B-F8EE-4B66-B08E-5DE8318E2ADE}" srcId="{ADAF0D49-1934-49F9-9B46-F3F064409031}" destId="{E499A449-8270-4D10-90E8-30CF30FFA482}" srcOrd="0" destOrd="0" parTransId="{F28D0328-A767-4C98-9C38-022225161FE8}" sibTransId="{9281E13E-2A3F-4C3F-B983-43644F698463}"/>
    <dgm:cxn modelId="{369F06CC-A58E-4FD1-9A6B-60C7BD2FEBBC}" srcId="{ADAF0D49-1934-49F9-9B46-F3F064409031}" destId="{55323CF4-A70F-49A0-8224-BF02B1A33EB7}" srcOrd="1" destOrd="0" parTransId="{D1E5F8B4-D37B-466A-AD60-68336133374B}" sibTransId="{7B5D58A4-A887-49EF-9B87-AAADF3315C2B}"/>
    <dgm:cxn modelId="{9AC8B655-4B1E-471F-AC4C-863EA60FFD47}" type="presOf" srcId="{55323CF4-A70F-49A0-8224-BF02B1A33EB7}" destId="{2E720075-D66E-45AD-BC59-93D49F76D461}" srcOrd="0" destOrd="0" presId="urn:microsoft.com/office/officeart/2005/8/layout/vList2"/>
    <dgm:cxn modelId="{87271714-F162-475C-BAC7-4CFF81ED726C}" srcId="{ADAF0D49-1934-49F9-9B46-F3F064409031}" destId="{CDFC9379-F5A0-4E75-8CB3-43D33CCC78C5}" srcOrd="2" destOrd="0" parTransId="{6FC5AD4C-3110-4C47-9013-13D92CCADE95}" sibTransId="{A9E9FDF9-1CC3-484B-977B-F69066A371D5}"/>
    <dgm:cxn modelId="{F5C00B7E-87FF-48AA-8561-AF4D2CBF74DE}" type="presOf" srcId="{CDFC9379-F5A0-4E75-8CB3-43D33CCC78C5}" destId="{5E8F4E30-3902-4C97-B7AA-53B61A4E2CB9}" srcOrd="0" destOrd="0" presId="urn:microsoft.com/office/officeart/2005/8/layout/vList2"/>
    <dgm:cxn modelId="{99A883D8-B589-4712-B7D1-5B7CA189024B}" type="presParOf" srcId="{C02CEA53-4C4F-464B-A4A5-93ACC4FD3DED}" destId="{79B3F32A-8AF9-428B-ACA5-7BDE305B816C}" srcOrd="0" destOrd="0" presId="urn:microsoft.com/office/officeart/2005/8/layout/vList2"/>
    <dgm:cxn modelId="{7C31BB59-58AD-4FA6-B401-D238A535CC2C}" type="presParOf" srcId="{C02CEA53-4C4F-464B-A4A5-93ACC4FD3DED}" destId="{426BE8F4-9069-47B0-B17C-19127D8DC93E}" srcOrd="1" destOrd="0" presId="urn:microsoft.com/office/officeart/2005/8/layout/vList2"/>
    <dgm:cxn modelId="{D7541E4F-3382-43F1-8F75-27E50B975951}" type="presParOf" srcId="{C02CEA53-4C4F-464B-A4A5-93ACC4FD3DED}" destId="{2E720075-D66E-45AD-BC59-93D49F76D461}" srcOrd="2" destOrd="0" presId="urn:microsoft.com/office/officeart/2005/8/layout/vList2"/>
    <dgm:cxn modelId="{62136017-9754-47CD-B102-257F050F11D8}" type="presParOf" srcId="{C02CEA53-4C4F-464B-A4A5-93ACC4FD3DED}" destId="{6351B4C7-6BDB-4716-95FD-AEA26857D8C1}" srcOrd="3" destOrd="0" presId="urn:microsoft.com/office/officeart/2005/8/layout/vList2"/>
    <dgm:cxn modelId="{81FDA051-15A1-4036-9D43-B9415FFF575D}" type="presParOf" srcId="{C02CEA53-4C4F-464B-A4A5-93ACC4FD3DED}" destId="{5E8F4E30-3902-4C97-B7AA-53B61A4E2CB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0E213DA-01D1-4ACE-8592-F2BF90899CC2}" type="doc">
      <dgm:prSet loTypeId="urn:microsoft.com/office/officeart/2005/8/layout/vList5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52BCD860-4E28-40B6-A427-884A71FB6723}">
      <dgm:prSet custT="1"/>
      <dgm:spPr/>
      <dgm:t>
        <a:bodyPr/>
        <a:lstStyle/>
        <a:p>
          <a:pPr rtl="0"/>
          <a:r>
            <a:rPr lang="pl-PL" sz="2600" dirty="0" smtClean="0">
              <a:latin typeface="Times New Roman" pitchFamily="18" charset="0"/>
              <a:cs typeface="Times New Roman" pitchFamily="18" charset="0"/>
            </a:rPr>
            <a:t>Model błędu przestrzennego</a:t>
          </a:r>
          <a:endParaRPr lang="pl-PL" sz="2600" dirty="0">
            <a:latin typeface="Times New Roman" pitchFamily="18" charset="0"/>
            <a:cs typeface="Times New Roman" pitchFamily="18" charset="0"/>
          </a:endParaRPr>
        </a:p>
      </dgm:t>
    </dgm:pt>
    <dgm:pt modelId="{63F2FEE1-B233-4751-8F6B-930CF7217A99}" type="parTrans" cxnId="{ABD79B00-997F-4933-BAFD-2A92ACD0464A}">
      <dgm:prSet/>
      <dgm:spPr/>
      <dgm:t>
        <a:bodyPr/>
        <a:lstStyle/>
        <a:p>
          <a:endParaRPr lang="pl-PL"/>
        </a:p>
      </dgm:t>
    </dgm:pt>
    <dgm:pt modelId="{7093A629-ADFD-4B41-8232-D624C40C4432}" type="sibTrans" cxnId="{ABD79B00-997F-4933-BAFD-2A92ACD0464A}">
      <dgm:prSet/>
      <dgm:spPr/>
      <dgm:t>
        <a:bodyPr/>
        <a:lstStyle/>
        <a:p>
          <a:endParaRPr lang="pl-PL"/>
        </a:p>
      </dgm:t>
    </dgm:pt>
    <dgm:pt modelId="{E0A1ECB5-887F-4925-99BB-4D750DF83AB7}">
      <dgm:prSet custT="1"/>
      <dgm:spPr/>
      <dgm:t>
        <a:bodyPr/>
        <a:lstStyle/>
        <a:p>
          <a:pPr rtl="0"/>
          <a:r>
            <a:rPr lang="pl-PL" sz="1800" dirty="0" smtClean="0">
              <a:latin typeface="Verdana" pitchFamily="34" charset="0"/>
              <a:ea typeface="Verdana" pitchFamily="34" charset="0"/>
              <a:cs typeface="Verdana" pitchFamily="34" charset="0"/>
            </a:rPr>
            <a:t>należy do grupy modeli, w których badana jest przestrzenna zależność reszt. Pojawienie się autokorelacji przestrzennej w błędzie modelu może być skutkiem pominięcia nieobserwowanych zmiennych (np. pogoda, czynniki kulturowe itp.), które mogą być przestrzennie skorelowane </a:t>
          </a:r>
          <a:endParaRPr lang="pl-PL" sz="18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BF843D0B-E492-4EBE-AD4F-58C1A31577A8}" type="parTrans" cxnId="{84643F66-4D57-4ED7-97B2-B49531F804C0}">
      <dgm:prSet/>
      <dgm:spPr/>
      <dgm:t>
        <a:bodyPr/>
        <a:lstStyle/>
        <a:p>
          <a:endParaRPr lang="pl-PL"/>
        </a:p>
      </dgm:t>
    </dgm:pt>
    <dgm:pt modelId="{1157F152-679B-45BD-8263-2DBC38BDCCBF}" type="sibTrans" cxnId="{84643F66-4D57-4ED7-97B2-B49531F804C0}">
      <dgm:prSet/>
      <dgm:spPr/>
      <dgm:t>
        <a:bodyPr/>
        <a:lstStyle/>
        <a:p>
          <a:endParaRPr lang="pl-PL"/>
        </a:p>
      </dgm:t>
    </dgm:pt>
    <dgm:pt modelId="{829A3149-39B8-4519-BFE6-370F47A3F199}">
      <dgm:prSet custT="1"/>
      <dgm:spPr/>
      <dgm:t>
        <a:bodyPr/>
        <a:lstStyle/>
        <a:p>
          <a:pPr rtl="0"/>
          <a:r>
            <a:rPr lang="pl-PL" sz="2600" dirty="0" smtClean="0">
              <a:latin typeface="Times New Roman" pitchFamily="18" charset="0"/>
              <a:cs typeface="Times New Roman" pitchFamily="18" charset="0"/>
            </a:rPr>
            <a:t>Model opóźnienia przestrzennego</a:t>
          </a:r>
          <a:endParaRPr lang="pl-PL" sz="2600" dirty="0">
            <a:latin typeface="Times New Roman" pitchFamily="18" charset="0"/>
            <a:cs typeface="Times New Roman" pitchFamily="18" charset="0"/>
          </a:endParaRPr>
        </a:p>
      </dgm:t>
    </dgm:pt>
    <dgm:pt modelId="{B531B1DD-FFA2-41A0-83A2-F644823C7A41}" type="parTrans" cxnId="{9B536517-4A0A-4BE2-B1EE-19539B5E5C91}">
      <dgm:prSet/>
      <dgm:spPr/>
      <dgm:t>
        <a:bodyPr/>
        <a:lstStyle/>
        <a:p>
          <a:endParaRPr lang="pl-PL"/>
        </a:p>
      </dgm:t>
    </dgm:pt>
    <dgm:pt modelId="{36015DC1-B033-4F57-91E1-EAE1B1588638}" type="sibTrans" cxnId="{9B536517-4A0A-4BE2-B1EE-19539B5E5C91}">
      <dgm:prSet/>
      <dgm:spPr/>
      <dgm:t>
        <a:bodyPr/>
        <a:lstStyle/>
        <a:p>
          <a:endParaRPr lang="pl-PL"/>
        </a:p>
      </dgm:t>
    </dgm:pt>
    <dgm:pt modelId="{EAB9E91B-3CE8-4FE0-9893-8CC2786AD2A8}">
      <dgm:prSet custT="1"/>
      <dgm:spPr/>
      <dgm:t>
        <a:bodyPr/>
        <a:lstStyle/>
        <a:p>
          <a:pPr rtl="0"/>
          <a:r>
            <a:rPr lang="pl-PL" sz="1800" dirty="0" smtClean="0">
              <a:latin typeface="Verdana" pitchFamily="34" charset="0"/>
              <a:ea typeface="Verdana" pitchFamily="34" charset="0"/>
              <a:cs typeface="Verdana" pitchFamily="34" charset="0"/>
            </a:rPr>
            <a:t>jest modelem typu autoregresyjnego, tzn. zawiera opóźnioną przestrzennie zmienną endogeniczną, która interpretowana jest jako poziom zmiennej zależnej  w obszarach sąsiedzkich. </a:t>
          </a:r>
          <a:endParaRPr lang="pl-PL" sz="18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270544AC-0E7A-4BF5-B3E4-48759AF3A58A}" type="parTrans" cxnId="{73072B20-BCF0-4F77-8C55-670FA6D44667}">
      <dgm:prSet/>
      <dgm:spPr/>
      <dgm:t>
        <a:bodyPr/>
        <a:lstStyle/>
        <a:p>
          <a:endParaRPr lang="pl-PL"/>
        </a:p>
      </dgm:t>
    </dgm:pt>
    <dgm:pt modelId="{B640135D-456E-4DED-B8FB-C97C4968156C}" type="sibTrans" cxnId="{73072B20-BCF0-4F77-8C55-670FA6D44667}">
      <dgm:prSet/>
      <dgm:spPr/>
      <dgm:t>
        <a:bodyPr/>
        <a:lstStyle/>
        <a:p>
          <a:endParaRPr lang="pl-PL"/>
        </a:p>
      </dgm:t>
    </dgm:pt>
    <dgm:pt modelId="{6E5958BB-4B7C-42A2-B8C1-DCB238728A7F}">
      <dgm:prSet custT="1"/>
      <dgm:spPr/>
      <dgm:t>
        <a:bodyPr/>
        <a:lstStyle/>
        <a:p>
          <a:pPr rtl="0"/>
          <a:r>
            <a:rPr lang="pl-PL" sz="1800" dirty="0" smtClean="0">
              <a:latin typeface="Verdana" pitchFamily="34" charset="0"/>
              <a:ea typeface="Verdana" pitchFamily="34" charset="0"/>
              <a:cs typeface="Verdana" pitchFamily="34" charset="0"/>
            </a:rPr>
            <a:t>W przypadku, gdy to opóźnienie jest istotne, poziom zmiennej zależnej </a:t>
          </a:r>
          <a:r>
            <a:rPr lang="pl-PL" sz="1800" dirty="0" smtClean="0">
              <a:latin typeface="Verdana" pitchFamily="34" charset="0"/>
              <a:ea typeface="Verdana" pitchFamily="34" charset="0"/>
              <a:cs typeface="Verdana" pitchFamily="34" charset="0"/>
            </a:rPr>
            <a:t/>
          </a:r>
          <a:br>
            <a:rPr lang="pl-PL" sz="1800" dirty="0" smtClean="0">
              <a:latin typeface="Verdana" pitchFamily="34" charset="0"/>
              <a:ea typeface="Verdana" pitchFamily="34" charset="0"/>
              <a:cs typeface="Verdana" pitchFamily="34" charset="0"/>
            </a:rPr>
          </a:br>
          <a:r>
            <a:rPr lang="pl-PL" sz="1800" dirty="0" smtClean="0">
              <a:latin typeface="Verdana" pitchFamily="34" charset="0"/>
              <a:ea typeface="Verdana" pitchFamily="34" charset="0"/>
              <a:cs typeface="Verdana" pitchFamily="34" charset="0"/>
            </a:rPr>
            <a:t>w </a:t>
          </a:r>
          <a:r>
            <a:rPr lang="pl-PL" sz="1800" i="1" dirty="0" smtClean="0">
              <a:latin typeface="Verdana" pitchFamily="34" charset="0"/>
              <a:ea typeface="Verdana" pitchFamily="34" charset="0"/>
              <a:cs typeface="Verdana" pitchFamily="34" charset="0"/>
            </a:rPr>
            <a:t>i</a:t>
          </a:r>
          <a:r>
            <a:rPr lang="pl-PL" sz="1800" dirty="0" smtClean="0">
              <a:latin typeface="Verdana" pitchFamily="34" charset="0"/>
              <a:ea typeface="Verdana" pitchFamily="34" charset="0"/>
              <a:cs typeface="Verdana" pitchFamily="34" charset="0"/>
            </a:rPr>
            <a:t> –tym regionie można wyjaśnić przez poziom zjawiska w jednostkach sąsiedzkich </a:t>
          </a:r>
          <a:r>
            <a:rPr lang="pl-PL" sz="1800" i="1" dirty="0" smtClean="0">
              <a:latin typeface="Verdana" pitchFamily="34" charset="0"/>
              <a:ea typeface="Verdana" pitchFamily="34" charset="0"/>
              <a:cs typeface="Verdana" pitchFamily="34" charset="0"/>
            </a:rPr>
            <a:t>j</a:t>
          </a:r>
          <a:r>
            <a:rPr lang="pl-PL" sz="1800" dirty="0" smtClean="0">
              <a:latin typeface="Verdana" pitchFamily="34" charset="0"/>
              <a:ea typeface="Verdana" pitchFamily="34" charset="0"/>
              <a:cs typeface="Verdana" pitchFamily="34" charset="0"/>
            </a:rPr>
            <a:t> oraz inne czynniki reprezentowane przez pozostałe zmienne objaśniające.</a:t>
          </a:r>
          <a:endParaRPr lang="pl-PL" sz="18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BB78694F-9B48-4D4D-B299-6AC6858A73F7}" type="parTrans" cxnId="{22F0D583-7367-4325-B227-AE08B418EBE9}">
      <dgm:prSet/>
      <dgm:spPr/>
      <dgm:t>
        <a:bodyPr/>
        <a:lstStyle/>
        <a:p>
          <a:endParaRPr lang="en-US"/>
        </a:p>
      </dgm:t>
    </dgm:pt>
    <dgm:pt modelId="{D12653E9-E883-42F6-9157-3F4FEF4AF23E}" type="sibTrans" cxnId="{22F0D583-7367-4325-B227-AE08B418EBE9}">
      <dgm:prSet/>
      <dgm:spPr/>
      <dgm:t>
        <a:bodyPr/>
        <a:lstStyle/>
        <a:p>
          <a:endParaRPr lang="en-US"/>
        </a:p>
      </dgm:t>
    </dgm:pt>
    <dgm:pt modelId="{27145BCF-7938-47E7-92C0-850E03F8E20C}" type="pres">
      <dgm:prSet presAssocID="{50E213DA-01D1-4ACE-8592-F2BF90899CC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C17E1AB7-3176-40A1-9917-3496CD2FCD2C}" type="pres">
      <dgm:prSet presAssocID="{52BCD860-4E28-40B6-A427-884A71FB6723}" presName="linNode" presStyleCnt="0"/>
      <dgm:spPr/>
    </dgm:pt>
    <dgm:pt modelId="{BA1B43A1-EFA1-4AF8-9705-571F890C397D}" type="pres">
      <dgm:prSet presAssocID="{52BCD860-4E28-40B6-A427-884A71FB6723}" presName="parentText" presStyleLbl="node1" presStyleIdx="0" presStyleCnt="2" custScaleX="7571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227F519-447E-4EE9-AAE4-6C1A0CC64F18}" type="pres">
      <dgm:prSet presAssocID="{52BCD860-4E28-40B6-A427-884A71FB6723}" presName="descendantText" presStyleLbl="alignAccFollowNode1" presStyleIdx="0" presStyleCnt="2" custScaleX="99002" custScaleY="169562" custLinFactNeighborX="2046" custLinFactNeighborY="-15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2646627-EF6D-4542-ADA4-3BF35C66FDF1}" type="pres">
      <dgm:prSet presAssocID="{7093A629-ADFD-4B41-8232-D624C40C4432}" presName="sp" presStyleCnt="0"/>
      <dgm:spPr/>
    </dgm:pt>
    <dgm:pt modelId="{293EA297-DB7D-4A33-A267-5A09AC4CFAD9}" type="pres">
      <dgm:prSet presAssocID="{829A3149-39B8-4519-BFE6-370F47A3F199}" presName="linNode" presStyleCnt="0"/>
      <dgm:spPr/>
    </dgm:pt>
    <dgm:pt modelId="{8E7D6C61-F799-45E5-AD8A-4C322C785AE7}" type="pres">
      <dgm:prSet presAssocID="{829A3149-39B8-4519-BFE6-370F47A3F199}" presName="parentText" presStyleLbl="node1" presStyleIdx="1" presStyleCnt="2" custScaleX="77759" custLinFactNeighborX="-1130" custLinFactNeighborY="-98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B18FBEE-5BF6-4862-97AA-051B72A97113}" type="pres">
      <dgm:prSet presAssocID="{829A3149-39B8-4519-BFE6-370F47A3F199}" presName="descendantText" presStyleLbl="alignAccFollowNode1" presStyleIdx="1" presStyleCnt="2" custScaleX="100147" custScaleY="29533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ABD79B00-997F-4933-BAFD-2A92ACD0464A}" srcId="{50E213DA-01D1-4ACE-8592-F2BF90899CC2}" destId="{52BCD860-4E28-40B6-A427-884A71FB6723}" srcOrd="0" destOrd="0" parTransId="{63F2FEE1-B233-4751-8F6B-930CF7217A99}" sibTransId="{7093A629-ADFD-4B41-8232-D624C40C4432}"/>
    <dgm:cxn modelId="{22F0D583-7367-4325-B227-AE08B418EBE9}" srcId="{829A3149-39B8-4519-BFE6-370F47A3F199}" destId="{6E5958BB-4B7C-42A2-B8C1-DCB238728A7F}" srcOrd="1" destOrd="0" parTransId="{BB78694F-9B48-4D4D-B299-6AC6858A73F7}" sibTransId="{D12653E9-E883-42F6-9157-3F4FEF4AF23E}"/>
    <dgm:cxn modelId="{8C3A7084-1248-49DC-B802-881B970114AE}" type="presOf" srcId="{EAB9E91B-3CE8-4FE0-9893-8CC2786AD2A8}" destId="{8B18FBEE-5BF6-4862-97AA-051B72A97113}" srcOrd="0" destOrd="0" presId="urn:microsoft.com/office/officeart/2005/8/layout/vList5"/>
    <dgm:cxn modelId="{31CAC406-0BCF-4456-999A-9CF74F81FF3C}" type="presOf" srcId="{52BCD860-4E28-40B6-A427-884A71FB6723}" destId="{BA1B43A1-EFA1-4AF8-9705-571F890C397D}" srcOrd="0" destOrd="0" presId="urn:microsoft.com/office/officeart/2005/8/layout/vList5"/>
    <dgm:cxn modelId="{4BC92F99-8254-4D47-9A4F-5A1A87D1FC0A}" type="presOf" srcId="{6E5958BB-4B7C-42A2-B8C1-DCB238728A7F}" destId="{8B18FBEE-5BF6-4862-97AA-051B72A97113}" srcOrd="0" destOrd="1" presId="urn:microsoft.com/office/officeart/2005/8/layout/vList5"/>
    <dgm:cxn modelId="{439640E3-692A-4514-B097-921D4EA5C0C7}" type="presOf" srcId="{E0A1ECB5-887F-4925-99BB-4D750DF83AB7}" destId="{F227F519-447E-4EE9-AAE4-6C1A0CC64F18}" srcOrd="0" destOrd="0" presId="urn:microsoft.com/office/officeart/2005/8/layout/vList5"/>
    <dgm:cxn modelId="{9B536517-4A0A-4BE2-B1EE-19539B5E5C91}" srcId="{50E213DA-01D1-4ACE-8592-F2BF90899CC2}" destId="{829A3149-39B8-4519-BFE6-370F47A3F199}" srcOrd="1" destOrd="0" parTransId="{B531B1DD-FFA2-41A0-83A2-F644823C7A41}" sibTransId="{36015DC1-B033-4F57-91E1-EAE1B1588638}"/>
    <dgm:cxn modelId="{5EC29851-5B41-4060-A7BC-0D24835D0E98}" type="presOf" srcId="{50E213DA-01D1-4ACE-8592-F2BF90899CC2}" destId="{27145BCF-7938-47E7-92C0-850E03F8E20C}" srcOrd="0" destOrd="0" presId="urn:microsoft.com/office/officeart/2005/8/layout/vList5"/>
    <dgm:cxn modelId="{73072B20-BCF0-4F77-8C55-670FA6D44667}" srcId="{829A3149-39B8-4519-BFE6-370F47A3F199}" destId="{EAB9E91B-3CE8-4FE0-9893-8CC2786AD2A8}" srcOrd="0" destOrd="0" parTransId="{270544AC-0E7A-4BF5-B3E4-48759AF3A58A}" sibTransId="{B640135D-456E-4DED-B8FB-C97C4968156C}"/>
    <dgm:cxn modelId="{84643F66-4D57-4ED7-97B2-B49531F804C0}" srcId="{52BCD860-4E28-40B6-A427-884A71FB6723}" destId="{E0A1ECB5-887F-4925-99BB-4D750DF83AB7}" srcOrd="0" destOrd="0" parTransId="{BF843D0B-E492-4EBE-AD4F-58C1A31577A8}" sibTransId="{1157F152-679B-45BD-8263-2DBC38BDCCBF}"/>
    <dgm:cxn modelId="{FA0500ED-9172-408D-BA9D-F603CE8F78B0}" type="presOf" srcId="{829A3149-39B8-4519-BFE6-370F47A3F199}" destId="{8E7D6C61-F799-45E5-AD8A-4C322C785AE7}" srcOrd="0" destOrd="0" presId="urn:microsoft.com/office/officeart/2005/8/layout/vList5"/>
    <dgm:cxn modelId="{10866C8C-E50A-496D-A016-CEC9356799A5}" type="presParOf" srcId="{27145BCF-7938-47E7-92C0-850E03F8E20C}" destId="{C17E1AB7-3176-40A1-9917-3496CD2FCD2C}" srcOrd="0" destOrd="0" presId="urn:microsoft.com/office/officeart/2005/8/layout/vList5"/>
    <dgm:cxn modelId="{6EC90B7A-4A87-4399-8EE2-1466ED94D548}" type="presParOf" srcId="{C17E1AB7-3176-40A1-9917-3496CD2FCD2C}" destId="{BA1B43A1-EFA1-4AF8-9705-571F890C397D}" srcOrd="0" destOrd="0" presId="urn:microsoft.com/office/officeart/2005/8/layout/vList5"/>
    <dgm:cxn modelId="{FEBA7E13-7490-49A3-869B-7CFAB1906330}" type="presParOf" srcId="{C17E1AB7-3176-40A1-9917-3496CD2FCD2C}" destId="{F227F519-447E-4EE9-AAE4-6C1A0CC64F18}" srcOrd="1" destOrd="0" presId="urn:microsoft.com/office/officeart/2005/8/layout/vList5"/>
    <dgm:cxn modelId="{6BB3C4C5-041C-472A-AE45-9808CE0CDF1E}" type="presParOf" srcId="{27145BCF-7938-47E7-92C0-850E03F8E20C}" destId="{92646627-EF6D-4542-ADA4-3BF35C66FDF1}" srcOrd="1" destOrd="0" presId="urn:microsoft.com/office/officeart/2005/8/layout/vList5"/>
    <dgm:cxn modelId="{55698690-03BD-4B74-B2A2-58842A5613A9}" type="presParOf" srcId="{27145BCF-7938-47E7-92C0-850E03F8E20C}" destId="{293EA297-DB7D-4A33-A267-5A09AC4CFAD9}" srcOrd="2" destOrd="0" presId="urn:microsoft.com/office/officeart/2005/8/layout/vList5"/>
    <dgm:cxn modelId="{A9AB9B51-5A49-46C2-A272-848F92234875}" type="presParOf" srcId="{293EA297-DB7D-4A33-A267-5A09AC4CFAD9}" destId="{8E7D6C61-F799-45E5-AD8A-4C322C785AE7}" srcOrd="0" destOrd="0" presId="urn:microsoft.com/office/officeart/2005/8/layout/vList5"/>
    <dgm:cxn modelId="{24B30453-66AB-47A0-BCE7-C4C152299101}" type="presParOf" srcId="{293EA297-DB7D-4A33-A267-5A09AC4CFAD9}" destId="{8B18FBEE-5BF6-4862-97AA-051B72A9711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6233C5F-7A84-4D7E-AB28-4A5B176E6F5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F793077-2671-408D-99B8-5EA6A3FE7417}">
      <dgm:prSet phldrT="[Tekst]" custT="1"/>
      <dgm:spPr/>
      <dgm:t>
        <a:bodyPr/>
        <a:lstStyle/>
        <a:p>
          <a:r>
            <a:rPr lang="pl-PL" sz="2800" b="1" dirty="0" smtClean="0"/>
            <a:t>Dane</a:t>
          </a:r>
          <a:endParaRPr lang="en-US" sz="2800" b="1" dirty="0"/>
        </a:p>
      </dgm:t>
    </dgm:pt>
    <dgm:pt modelId="{80397CDB-298F-4C82-B8E0-93B4CF63B14B}" type="parTrans" cxnId="{3ABF6A5E-1BF1-4FB1-9F11-BBBE7DA9115B}">
      <dgm:prSet/>
      <dgm:spPr/>
      <dgm:t>
        <a:bodyPr/>
        <a:lstStyle/>
        <a:p>
          <a:endParaRPr lang="en-US"/>
        </a:p>
      </dgm:t>
    </dgm:pt>
    <dgm:pt modelId="{B7FA853E-0442-4ADF-8AB4-801742E25E62}" type="sibTrans" cxnId="{3ABF6A5E-1BF1-4FB1-9F11-BBBE7DA9115B}">
      <dgm:prSet/>
      <dgm:spPr/>
      <dgm:t>
        <a:bodyPr/>
        <a:lstStyle/>
        <a:p>
          <a:endParaRPr lang="en-US"/>
        </a:p>
      </dgm:t>
    </dgm:pt>
    <dgm:pt modelId="{0CEE6721-D1D4-4065-A792-20006275AFCD}">
      <dgm:prSet phldrT="[Tekst]" custT="1"/>
      <dgm:spPr/>
      <dgm:t>
        <a:bodyPr/>
        <a:lstStyle/>
        <a:p>
          <a:r>
            <a:rPr lang="pl-PL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Analizę statystyczną wpływu demograficznych </a:t>
          </a:r>
          <a:r>
            <a:rPr lang="pl-PL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/>
          </a:r>
          <a:br>
            <a:rPr lang="pl-PL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</a:br>
          <a:r>
            <a:rPr lang="pl-PL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i </a:t>
          </a:r>
          <a:r>
            <a:rPr lang="pl-PL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społeczno-ekonomicznych czynników na proces starzenia się społeczeństwa przeprowadzono dla 73 podregionów Polski (wg klasyfikacji UE- NUTS 3).</a:t>
          </a:r>
          <a:endParaRPr lang="en-US" sz="20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97581C61-EC1D-4904-9927-2B9A36A29B4E}" type="parTrans" cxnId="{2DD95985-743A-4638-8716-96FA1772E062}">
      <dgm:prSet/>
      <dgm:spPr/>
      <dgm:t>
        <a:bodyPr/>
        <a:lstStyle/>
        <a:p>
          <a:endParaRPr lang="en-US"/>
        </a:p>
      </dgm:t>
    </dgm:pt>
    <dgm:pt modelId="{5589C455-95A9-4B04-BADC-65D361894419}" type="sibTrans" cxnId="{2DD95985-743A-4638-8716-96FA1772E062}">
      <dgm:prSet/>
      <dgm:spPr/>
      <dgm:t>
        <a:bodyPr/>
        <a:lstStyle/>
        <a:p>
          <a:endParaRPr lang="en-US"/>
        </a:p>
      </dgm:t>
    </dgm:pt>
    <dgm:pt modelId="{4A84E7AF-8F4F-4B7A-91C0-B1B5EA861262}">
      <dgm:prSet phldrT="[Tekst]" custT="1"/>
      <dgm:spPr/>
      <dgm:t>
        <a:bodyPr/>
        <a:lstStyle/>
        <a:p>
          <a:r>
            <a:rPr lang="pl-PL" sz="2800" b="1" dirty="0" smtClean="0"/>
            <a:t>Badanie</a:t>
          </a:r>
          <a:endParaRPr lang="en-US" sz="2800" b="1" dirty="0"/>
        </a:p>
      </dgm:t>
    </dgm:pt>
    <dgm:pt modelId="{085CC522-4943-4B05-89C6-95EC31C3EBFE}" type="parTrans" cxnId="{FDD43B8C-9108-44D9-B0F1-30510C6AA8C5}">
      <dgm:prSet/>
      <dgm:spPr/>
      <dgm:t>
        <a:bodyPr/>
        <a:lstStyle/>
        <a:p>
          <a:endParaRPr lang="en-US"/>
        </a:p>
      </dgm:t>
    </dgm:pt>
    <dgm:pt modelId="{E43E4DFF-53C0-4E16-A898-C68C5011D450}" type="sibTrans" cxnId="{FDD43B8C-9108-44D9-B0F1-30510C6AA8C5}">
      <dgm:prSet/>
      <dgm:spPr/>
      <dgm:t>
        <a:bodyPr/>
        <a:lstStyle/>
        <a:p>
          <a:endParaRPr lang="en-US"/>
        </a:p>
      </dgm:t>
    </dgm:pt>
    <dgm:pt modelId="{F7CD3F65-1465-4A4D-9B1A-4E6C28B02862}">
      <dgm:prSet phldrT="[Tekst]" custT="1"/>
      <dgm:spPr/>
      <dgm:t>
        <a:bodyPr/>
        <a:lstStyle/>
        <a:p>
          <a:r>
            <a:rPr lang="pl-PL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Badanie rozpoczęto od wyboru zmiennych, na podstawie których oszacowane zostaną trzy modele regresji. </a:t>
          </a:r>
          <a:endParaRPr lang="en-US" sz="20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E433A039-7F20-4F57-B288-721770ACCFEE}" type="parTrans" cxnId="{02E9E6F3-12D0-42E4-BBA3-16E003B04CF5}">
      <dgm:prSet/>
      <dgm:spPr/>
      <dgm:t>
        <a:bodyPr/>
        <a:lstStyle/>
        <a:p>
          <a:endParaRPr lang="en-US"/>
        </a:p>
      </dgm:t>
    </dgm:pt>
    <dgm:pt modelId="{CE6B8A62-F5C9-4113-9BE5-470850BEE189}" type="sibTrans" cxnId="{02E9E6F3-12D0-42E4-BBA3-16E003B04CF5}">
      <dgm:prSet/>
      <dgm:spPr/>
      <dgm:t>
        <a:bodyPr/>
        <a:lstStyle/>
        <a:p>
          <a:endParaRPr lang="en-US"/>
        </a:p>
      </dgm:t>
    </dgm:pt>
    <dgm:pt modelId="{74E3014E-8F17-41C6-91BD-CDF7059E7717}">
      <dgm:prSet phldrT="[Tekst]" custT="1"/>
      <dgm:spPr/>
      <dgm:t>
        <a:bodyPr/>
        <a:lstStyle/>
        <a:p>
          <a:r>
            <a:rPr lang="pl-PL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W badaniu wykorzystano dane pozyskane </a:t>
          </a:r>
          <a:r>
            <a:rPr lang="pl-PL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/>
          </a:r>
          <a:br>
            <a:rPr lang="pl-PL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</a:br>
          <a:r>
            <a:rPr lang="pl-PL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z </a:t>
          </a:r>
          <a:r>
            <a:rPr lang="pl-PL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Głównego Urzędu Statystycznego i </a:t>
          </a:r>
          <a:r>
            <a:rPr lang="pl-PL" sz="2000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Eurostatu</a:t>
          </a:r>
          <a:r>
            <a:rPr lang="pl-PL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 za lata 2011, 2014 </a:t>
          </a:r>
          <a:br>
            <a:rPr lang="pl-PL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</a:br>
          <a:r>
            <a:rPr lang="pl-PL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i 2016.</a:t>
          </a:r>
          <a:endParaRPr lang="en-US" sz="20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89926AC9-F5C4-49A8-AB7C-BF497507BF05}" type="parTrans" cxnId="{484A0ECF-C092-46ED-B310-AEE5D6463562}">
      <dgm:prSet/>
      <dgm:spPr/>
      <dgm:t>
        <a:bodyPr/>
        <a:lstStyle/>
        <a:p>
          <a:endParaRPr lang="en-US"/>
        </a:p>
      </dgm:t>
    </dgm:pt>
    <dgm:pt modelId="{AA8CF7A1-493C-43D9-9132-E32324489A7C}" type="sibTrans" cxnId="{484A0ECF-C092-46ED-B310-AEE5D6463562}">
      <dgm:prSet/>
      <dgm:spPr/>
      <dgm:t>
        <a:bodyPr/>
        <a:lstStyle/>
        <a:p>
          <a:endParaRPr lang="en-US"/>
        </a:p>
      </dgm:t>
    </dgm:pt>
    <dgm:pt modelId="{D0F58210-8EE9-4735-9F6B-A64CCBC4EF93}">
      <dgm:prSet phldrT="[Tekst]" custT="1"/>
      <dgm:spPr/>
      <dgm:t>
        <a:bodyPr/>
        <a:lstStyle/>
        <a:p>
          <a:r>
            <a:rPr lang="pl-PL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Zmienną zależną charakteryzującą starzejącą się populację była ogólna liczba osób w wieku poprodukcyjnym (LPT65+). Do zbioru potencjalnych zmiennych objaśniających wybrano 11 wskaźników.</a:t>
          </a:r>
          <a:endParaRPr lang="en-US" sz="20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E0774ACC-4793-4F39-8E60-D49FA63ACD79}" type="parTrans" cxnId="{1FEC9280-4488-4542-B6EA-F2B0712AC4CA}">
      <dgm:prSet/>
      <dgm:spPr/>
      <dgm:t>
        <a:bodyPr/>
        <a:lstStyle/>
        <a:p>
          <a:endParaRPr lang="en-US"/>
        </a:p>
      </dgm:t>
    </dgm:pt>
    <dgm:pt modelId="{26DD2747-F4F9-4519-802D-4658C6412C8C}" type="sibTrans" cxnId="{1FEC9280-4488-4542-B6EA-F2B0712AC4CA}">
      <dgm:prSet/>
      <dgm:spPr/>
      <dgm:t>
        <a:bodyPr/>
        <a:lstStyle/>
        <a:p>
          <a:endParaRPr lang="en-US"/>
        </a:p>
      </dgm:t>
    </dgm:pt>
    <dgm:pt modelId="{8940A9FF-0F08-49F7-8495-0D6B0196DDB4}" type="pres">
      <dgm:prSet presAssocID="{66233C5F-7A84-4D7E-AB28-4A5B176E6F5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5AEF97-1753-4F01-9A40-E23BA89876C3}" type="pres">
      <dgm:prSet presAssocID="{7F793077-2671-408D-99B8-5EA6A3FE7417}" presName="composite" presStyleCnt="0"/>
      <dgm:spPr/>
    </dgm:pt>
    <dgm:pt modelId="{7E55B9EA-046A-47DC-BA5A-402ED36514C8}" type="pres">
      <dgm:prSet presAssocID="{7F793077-2671-408D-99B8-5EA6A3FE7417}" presName="parTx" presStyleLbl="alignNode1" presStyleIdx="0" presStyleCnt="2" custLinFactNeighborX="-1" custLinFactNeighborY="-205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DEB4BC-61BA-4301-842E-6FA522752A26}" type="pres">
      <dgm:prSet presAssocID="{7F793077-2671-408D-99B8-5EA6A3FE7417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BEBFE8-850F-4B9A-A2AE-CCE66CFCC173}" type="pres">
      <dgm:prSet presAssocID="{B7FA853E-0442-4ADF-8AB4-801742E25E62}" presName="space" presStyleCnt="0"/>
      <dgm:spPr/>
    </dgm:pt>
    <dgm:pt modelId="{C8B4D0C7-ABC9-46D7-8634-660BDC87C49A}" type="pres">
      <dgm:prSet presAssocID="{4A84E7AF-8F4F-4B7A-91C0-B1B5EA861262}" presName="composite" presStyleCnt="0"/>
      <dgm:spPr/>
    </dgm:pt>
    <dgm:pt modelId="{F2256640-9A48-448B-B144-8E4D2ABFA931}" type="pres">
      <dgm:prSet presAssocID="{4A84E7AF-8F4F-4B7A-91C0-B1B5EA861262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EC4E28-766B-4F3C-914F-88EF458722F4}" type="pres">
      <dgm:prSet presAssocID="{4A84E7AF-8F4F-4B7A-91C0-B1B5EA861262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2E9E6F3-12D0-42E4-BBA3-16E003B04CF5}" srcId="{4A84E7AF-8F4F-4B7A-91C0-B1B5EA861262}" destId="{F7CD3F65-1465-4A4D-9B1A-4E6C28B02862}" srcOrd="0" destOrd="0" parTransId="{E433A039-7F20-4F57-B288-721770ACCFEE}" sibTransId="{CE6B8A62-F5C9-4113-9BE5-470850BEE189}"/>
    <dgm:cxn modelId="{2DD95985-743A-4638-8716-96FA1772E062}" srcId="{7F793077-2671-408D-99B8-5EA6A3FE7417}" destId="{0CEE6721-D1D4-4065-A792-20006275AFCD}" srcOrd="0" destOrd="0" parTransId="{97581C61-EC1D-4904-9927-2B9A36A29B4E}" sibTransId="{5589C455-95A9-4B04-BADC-65D361894419}"/>
    <dgm:cxn modelId="{7DF17DF8-121D-477B-8624-AA2F3A2CE4E8}" type="presOf" srcId="{7F793077-2671-408D-99B8-5EA6A3FE7417}" destId="{7E55B9EA-046A-47DC-BA5A-402ED36514C8}" srcOrd="0" destOrd="0" presId="urn:microsoft.com/office/officeart/2005/8/layout/hList1"/>
    <dgm:cxn modelId="{A8013528-A15A-4F13-822D-57BFEEDD3B83}" type="presOf" srcId="{74E3014E-8F17-41C6-91BD-CDF7059E7717}" destId="{C3DEB4BC-61BA-4301-842E-6FA522752A26}" srcOrd="0" destOrd="1" presId="urn:microsoft.com/office/officeart/2005/8/layout/hList1"/>
    <dgm:cxn modelId="{484A0ECF-C092-46ED-B310-AEE5D6463562}" srcId="{7F793077-2671-408D-99B8-5EA6A3FE7417}" destId="{74E3014E-8F17-41C6-91BD-CDF7059E7717}" srcOrd="1" destOrd="0" parTransId="{89926AC9-F5C4-49A8-AB7C-BF497507BF05}" sibTransId="{AA8CF7A1-493C-43D9-9132-E32324489A7C}"/>
    <dgm:cxn modelId="{23618418-5B17-4CF0-8381-F68928E1D8AB}" type="presOf" srcId="{F7CD3F65-1465-4A4D-9B1A-4E6C28B02862}" destId="{CFEC4E28-766B-4F3C-914F-88EF458722F4}" srcOrd="0" destOrd="0" presId="urn:microsoft.com/office/officeart/2005/8/layout/hList1"/>
    <dgm:cxn modelId="{1FEC9280-4488-4542-B6EA-F2B0712AC4CA}" srcId="{4A84E7AF-8F4F-4B7A-91C0-B1B5EA861262}" destId="{D0F58210-8EE9-4735-9F6B-A64CCBC4EF93}" srcOrd="1" destOrd="0" parTransId="{E0774ACC-4793-4F39-8E60-D49FA63ACD79}" sibTransId="{26DD2747-F4F9-4519-802D-4658C6412C8C}"/>
    <dgm:cxn modelId="{2B8578D4-B11C-40E5-A7EE-351C6BA622CD}" type="presOf" srcId="{66233C5F-7A84-4D7E-AB28-4A5B176E6F59}" destId="{8940A9FF-0F08-49F7-8495-0D6B0196DDB4}" srcOrd="0" destOrd="0" presId="urn:microsoft.com/office/officeart/2005/8/layout/hList1"/>
    <dgm:cxn modelId="{CA890B1F-816C-4D6D-93C3-3EFCA89601D5}" type="presOf" srcId="{4A84E7AF-8F4F-4B7A-91C0-B1B5EA861262}" destId="{F2256640-9A48-448B-B144-8E4D2ABFA931}" srcOrd="0" destOrd="0" presId="urn:microsoft.com/office/officeart/2005/8/layout/hList1"/>
    <dgm:cxn modelId="{FDD43B8C-9108-44D9-B0F1-30510C6AA8C5}" srcId="{66233C5F-7A84-4D7E-AB28-4A5B176E6F59}" destId="{4A84E7AF-8F4F-4B7A-91C0-B1B5EA861262}" srcOrd="1" destOrd="0" parTransId="{085CC522-4943-4B05-89C6-95EC31C3EBFE}" sibTransId="{E43E4DFF-53C0-4E16-A898-C68C5011D450}"/>
    <dgm:cxn modelId="{3ABF6A5E-1BF1-4FB1-9F11-BBBE7DA9115B}" srcId="{66233C5F-7A84-4D7E-AB28-4A5B176E6F59}" destId="{7F793077-2671-408D-99B8-5EA6A3FE7417}" srcOrd="0" destOrd="0" parTransId="{80397CDB-298F-4C82-B8E0-93B4CF63B14B}" sibTransId="{B7FA853E-0442-4ADF-8AB4-801742E25E62}"/>
    <dgm:cxn modelId="{E6183146-C5A5-4442-A978-2204D0B50D8B}" type="presOf" srcId="{D0F58210-8EE9-4735-9F6B-A64CCBC4EF93}" destId="{CFEC4E28-766B-4F3C-914F-88EF458722F4}" srcOrd="0" destOrd="1" presId="urn:microsoft.com/office/officeart/2005/8/layout/hList1"/>
    <dgm:cxn modelId="{13EA0959-3F47-46DF-A497-29D51F9EA3E5}" type="presOf" srcId="{0CEE6721-D1D4-4065-A792-20006275AFCD}" destId="{C3DEB4BC-61BA-4301-842E-6FA522752A26}" srcOrd="0" destOrd="0" presId="urn:microsoft.com/office/officeart/2005/8/layout/hList1"/>
    <dgm:cxn modelId="{D81E476F-C6DC-42B5-9114-C1061E15D31A}" type="presParOf" srcId="{8940A9FF-0F08-49F7-8495-0D6B0196DDB4}" destId="{F05AEF97-1753-4F01-9A40-E23BA89876C3}" srcOrd="0" destOrd="0" presId="urn:microsoft.com/office/officeart/2005/8/layout/hList1"/>
    <dgm:cxn modelId="{D1859E08-2D77-4B00-ACE2-3B8B55DEE329}" type="presParOf" srcId="{F05AEF97-1753-4F01-9A40-E23BA89876C3}" destId="{7E55B9EA-046A-47DC-BA5A-402ED36514C8}" srcOrd="0" destOrd="0" presId="urn:microsoft.com/office/officeart/2005/8/layout/hList1"/>
    <dgm:cxn modelId="{BD0485CD-CBC9-4494-9175-6EEFE3EF4D7C}" type="presParOf" srcId="{F05AEF97-1753-4F01-9A40-E23BA89876C3}" destId="{C3DEB4BC-61BA-4301-842E-6FA522752A26}" srcOrd="1" destOrd="0" presId="urn:microsoft.com/office/officeart/2005/8/layout/hList1"/>
    <dgm:cxn modelId="{9A0C382F-4052-46CD-B6A2-F90B6B1893E5}" type="presParOf" srcId="{8940A9FF-0F08-49F7-8495-0D6B0196DDB4}" destId="{95BEBFE8-850F-4B9A-A2AE-CCE66CFCC173}" srcOrd="1" destOrd="0" presId="urn:microsoft.com/office/officeart/2005/8/layout/hList1"/>
    <dgm:cxn modelId="{7AE47B93-10DA-4DAF-A156-254916A6CA22}" type="presParOf" srcId="{8940A9FF-0F08-49F7-8495-0D6B0196DDB4}" destId="{C8B4D0C7-ABC9-46D7-8634-660BDC87C49A}" srcOrd="2" destOrd="0" presId="urn:microsoft.com/office/officeart/2005/8/layout/hList1"/>
    <dgm:cxn modelId="{4FA9310D-FFFD-4177-BBAF-8BDE33A2E14A}" type="presParOf" srcId="{C8B4D0C7-ABC9-46D7-8634-660BDC87C49A}" destId="{F2256640-9A48-448B-B144-8E4D2ABFA931}" srcOrd="0" destOrd="0" presId="urn:microsoft.com/office/officeart/2005/8/layout/hList1"/>
    <dgm:cxn modelId="{25866E43-E27B-4503-A42F-20043DCBC4CA}" type="presParOf" srcId="{C8B4D0C7-ABC9-46D7-8634-660BDC87C49A}" destId="{CFEC4E28-766B-4F3C-914F-88EF458722F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2817B60-71A6-4197-AEF8-718624F2CAD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B1C31D2-29DF-4B04-BCFC-8DAC8114723E}">
      <dgm:prSet phldrT="[Tekst]"/>
      <dgm:spPr/>
      <dgm:t>
        <a:bodyPr/>
        <a:lstStyle/>
        <a:p>
          <a:pPr algn="ctr"/>
          <a:r>
            <a:rPr lang="pl-PL" dirty="0" smtClean="0"/>
            <a:t>X</a:t>
          </a:r>
          <a:r>
            <a:rPr lang="pl-PL" baseline="-25000" dirty="0" smtClean="0"/>
            <a:t>1</a:t>
          </a:r>
          <a:endParaRPr lang="en-US" baseline="-25000" dirty="0"/>
        </a:p>
      </dgm:t>
    </dgm:pt>
    <dgm:pt modelId="{E34E9109-C91A-4083-95C1-D7E4BBA85669}" type="parTrans" cxnId="{AED7CE41-21CF-4366-B956-CFBA8EE09522}">
      <dgm:prSet/>
      <dgm:spPr/>
      <dgm:t>
        <a:bodyPr/>
        <a:lstStyle/>
        <a:p>
          <a:endParaRPr lang="en-US"/>
        </a:p>
      </dgm:t>
    </dgm:pt>
    <dgm:pt modelId="{D0CB3923-00E4-4A9F-AF0D-212E55277682}" type="sibTrans" cxnId="{AED7CE41-21CF-4366-B956-CFBA8EE09522}">
      <dgm:prSet/>
      <dgm:spPr/>
      <dgm:t>
        <a:bodyPr/>
        <a:lstStyle/>
        <a:p>
          <a:endParaRPr lang="en-US"/>
        </a:p>
      </dgm:t>
    </dgm:pt>
    <dgm:pt modelId="{D0328EE9-1711-4287-A7A0-082DD60514C2}">
      <dgm:prSet phldrT="[Tekst]" custT="1"/>
      <dgm:spPr/>
      <dgm:t>
        <a:bodyPr/>
        <a:lstStyle/>
        <a:p>
          <a:pPr algn="l"/>
          <a:r>
            <a:rPr lang="pl-PL" sz="1600" dirty="0" smtClean="0">
              <a:latin typeface="Verdana" pitchFamily="34" charset="0"/>
              <a:ea typeface="Verdana" pitchFamily="34" charset="0"/>
              <a:cs typeface="Verdana" pitchFamily="34" charset="0"/>
            </a:rPr>
            <a:t>zgony osób w wieku do 65 lat na 1000 ludności w tej grupie wiekowej (Z65)</a:t>
          </a:r>
          <a:endParaRPr lang="en-US" sz="16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7D754AAB-B90F-43A3-9DDC-B2C1E00F4E66}" type="parTrans" cxnId="{13402996-C1B5-471D-821D-EEE4C8BF3D6C}">
      <dgm:prSet/>
      <dgm:spPr/>
      <dgm:t>
        <a:bodyPr/>
        <a:lstStyle/>
        <a:p>
          <a:endParaRPr lang="en-US"/>
        </a:p>
      </dgm:t>
    </dgm:pt>
    <dgm:pt modelId="{BD144DDA-3AF1-4FCB-B15D-D4F716ADE0D5}" type="sibTrans" cxnId="{13402996-C1B5-471D-821D-EEE4C8BF3D6C}">
      <dgm:prSet/>
      <dgm:spPr/>
      <dgm:t>
        <a:bodyPr/>
        <a:lstStyle/>
        <a:p>
          <a:endParaRPr lang="en-US"/>
        </a:p>
      </dgm:t>
    </dgm:pt>
    <dgm:pt modelId="{F1865F6D-4541-4D75-A1E2-AFBDB930DA7F}">
      <dgm:prSet phldrT="[Tekst]"/>
      <dgm:spPr/>
      <dgm:t>
        <a:bodyPr/>
        <a:lstStyle/>
        <a:p>
          <a:pPr algn="ctr"/>
          <a:r>
            <a:rPr lang="pl-PL" dirty="0" smtClean="0"/>
            <a:t>X</a:t>
          </a:r>
          <a:r>
            <a:rPr lang="pl-PL" baseline="-25000" dirty="0" smtClean="0"/>
            <a:t>2</a:t>
          </a:r>
          <a:endParaRPr lang="en-US" baseline="-25000" dirty="0"/>
        </a:p>
      </dgm:t>
    </dgm:pt>
    <dgm:pt modelId="{D2F81F09-7A78-49D5-B2EB-DF5021D54678}" type="parTrans" cxnId="{D48FA281-5C0B-47DC-B688-35227D849553}">
      <dgm:prSet/>
      <dgm:spPr/>
      <dgm:t>
        <a:bodyPr/>
        <a:lstStyle/>
        <a:p>
          <a:endParaRPr lang="en-US"/>
        </a:p>
      </dgm:t>
    </dgm:pt>
    <dgm:pt modelId="{EA737C0E-8804-45BB-ADFA-147DE097E9BF}" type="sibTrans" cxnId="{D48FA281-5C0B-47DC-B688-35227D849553}">
      <dgm:prSet/>
      <dgm:spPr/>
      <dgm:t>
        <a:bodyPr/>
        <a:lstStyle/>
        <a:p>
          <a:endParaRPr lang="en-US"/>
        </a:p>
      </dgm:t>
    </dgm:pt>
    <dgm:pt modelId="{1C24CA04-04A5-497E-9397-BBE134B6CB56}">
      <dgm:prSet phldrT="[Tekst]"/>
      <dgm:spPr/>
      <dgm:t>
        <a:bodyPr/>
        <a:lstStyle/>
        <a:p>
          <a:pPr algn="ctr"/>
          <a:r>
            <a:rPr lang="pl-PL" dirty="0" smtClean="0"/>
            <a:t>X</a:t>
          </a:r>
          <a:r>
            <a:rPr lang="pl-PL" baseline="-25000" dirty="0" smtClean="0"/>
            <a:t>8</a:t>
          </a:r>
          <a:endParaRPr lang="en-US" baseline="-25000" dirty="0"/>
        </a:p>
      </dgm:t>
    </dgm:pt>
    <dgm:pt modelId="{327DC152-C343-46DE-8BC6-7DC5486C787E}" type="parTrans" cxnId="{9FE7A934-C724-4779-9E25-AB41DF02F280}">
      <dgm:prSet/>
      <dgm:spPr/>
      <dgm:t>
        <a:bodyPr/>
        <a:lstStyle/>
        <a:p>
          <a:endParaRPr lang="en-US"/>
        </a:p>
      </dgm:t>
    </dgm:pt>
    <dgm:pt modelId="{A965E9A0-B016-48D3-A98A-E3EBD8449569}" type="sibTrans" cxnId="{9FE7A934-C724-4779-9E25-AB41DF02F280}">
      <dgm:prSet/>
      <dgm:spPr/>
      <dgm:t>
        <a:bodyPr/>
        <a:lstStyle/>
        <a:p>
          <a:endParaRPr lang="en-US"/>
        </a:p>
      </dgm:t>
    </dgm:pt>
    <dgm:pt modelId="{0BB26912-632A-4224-A0C6-99306591A1C5}">
      <dgm:prSet phldrT="[Tekst]"/>
      <dgm:spPr/>
      <dgm:t>
        <a:bodyPr/>
        <a:lstStyle/>
        <a:p>
          <a:pPr algn="ctr"/>
          <a:r>
            <a:rPr lang="pl-PL" dirty="0" smtClean="0"/>
            <a:t>X</a:t>
          </a:r>
          <a:r>
            <a:rPr lang="pl-PL" baseline="-25000" dirty="0" smtClean="0"/>
            <a:t>9</a:t>
          </a:r>
          <a:endParaRPr lang="en-US" baseline="-25000" dirty="0"/>
        </a:p>
      </dgm:t>
    </dgm:pt>
    <dgm:pt modelId="{63A5B021-8055-4271-BF15-1EDB6A46DC8D}" type="parTrans" cxnId="{44CBEC19-DEE0-4714-9BF7-4840C951DED2}">
      <dgm:prSet/>
      <dgm:spPr/>
      <dgm:t>
        <a:bodyPr/>
        <a:lstStyle/>
        <a:p>
          <a:endParaRPr lang="en-US"/>
        </a:p>
      </dgm:t>
    </dgm:pt>
    <dgm:pt modelId="{DEE79A32-442D-4A8C-83B6-B36979601AB0}" type="sibTrans" cxnId="{44CBEC19-DEE0-4714-9BF7-4840C951DED2}">
      <dgm:prSet/>
      <dgm:spPr/>
      <dgm:t>
        <a:bodyPr/>
        <a:lstStyle/>
        <a:p>
          <a:endParaRPr lang="en-US"/>
        </a:p>
      </dgm:t>
    </dgm:pt>
    <dgm:pt modelId="{9DF9B9F3-64A4-4318-B51E-719A8DAB372D}">
      <dgm:prSet phldrT="[Tekst]"/>
      <dgm:spPr/>
      <dgm:t>
        <a:bodyPr/>
        <a:lstStyle/>
        <a:p>
          <a:pPr algn="ctr"/>
          <a:r>
            <a:rPr lang="pl-PL" dirty="0" smtClean="0"/>
            <a:t>X</a:t>
          </a:r>
          <a:r>
            <a:rPr lang="pl-PL" baseline="-25000" dirty="0" smtClean="0"/>
            <a:t>10</a:t>
          </a:r>
          <a:endParaRPr lang="en-US" baseline="-25000" dirty="0"/>
        </a:p>
      </dgm:t>
    </dgm:pt>
    <dgm:pt modelId="{CB1282A3-660F-423D-A2D4-B6D94B5C0BCD}" type="parTrans" cxnId="{26F8B2E0-8933-42A6-BF5E-1F7D41822380}">
      <dgm:prSet/>
      <dgm:spPr/>
      <dgm:t>
        <a:bodyPr/>
        <a:lstStyle/>
        <a:p>
          <a:endParaRPr lang="en-US"/>
        </a:p>
      </dgm:t>
    </dgm:pt>
    <dgm:pt modelId="{9AC73E0C-E837-43C1-A332-31FFC8D13663}" type="sibTrans" cxnId="{26F8B2E0-8933-42A6-BF5E-1F7D41822380}">
      <dgm:prSet/>
      <dgm:spPr/>
      <dgm:t>
        <a:bodyPr/>
        <a:lstStyle/>
        <a:p>
          <a:endParaRPr lang="en-US"/>
        </a:p>
      </dgm:t>
    </dgm:pt>
    <dgm:pt modelId="{31F71638-DFDC-4F93-8823-8C7FFBE48809}">
      <dgm:prSet phldrT="[Tekst]"/>
      <dgm:spPr/>
      <dgm:t>
        <a:bodyPr/>
        <a:lstStyle/>
        <a:p>
          <a:pPr algn="ctr"/>
          <a:r>
            <a:rPr lang="pl-PL" dirty="0" smtClean="0"/>
            <a:t>X</a:t>
          </a:r>
          <a:r>
            <a:rPr lang="pl-PL" baseline="-25000" dirty="0" smtClean="0"/>
            <a:t>11</a:t>
          </a:r>
          <a:endParaRPr lang="en-US" baseline="-25000" dirty="0"/>
        </a:p>
      </dgm:t>
    </dgm:pt>
    <dgm:pt modelId="{3E8278F7-1CC2-4B3C-90A8-C1009A8C76D9}" type="parTrans" cxnId="{A8C63A47-0A23-4254-93D2-520EB9D476FC}">
      <dgm:prSet/>
      <dgm:spPr/>
      <dgm:t>
        <a:bodyPr/>
        <a:lstStyle/>
        <a:p>
          <a:endParaRPr lang="en-US"/>
        </a:p>
      </dgm:t>
    </dgm:pt>
    <dgm:pt modelId="{DAF50756-FA1A-400F-B9AD-EB6B78C19FE8}" type="sibTrans" cxnId="{A8C63A47-0A23-4254-93D2-520EB9D476FC}">
      <dgm:prSet/>
      <dgm:spPr/>
      <dgm:t>
        <a:bodyPr/>
        <a:lstStyle/>
        <a:p>
          <a:endParaRPr lang="en-US"/>
        </a:p>
      </dgm:t>
    </dgm:pt>
    <dgm:pt modelId="{7D45B14C-699E-4E83-8044-40A7BFA28FBB}">
      <dgm:prSet phldrT="[Tekst]"/>
      <dgm:spPr/>
      <dgm:t>
        <a:bodyPr/>
        <a:lstStyle/>
        <a:p>
          <a:pPr algn="ctr"/>
          <a:r>
            <a:rPr lang="pl-PL" dirty="0" smtClean="0"/>
            <a:t>X</a:t>
          </a:r>
          <a:r>
            <a:rPr lang="pl-PL" baseline="-25000" dirty="0" smtClean="0"/>
            <a:t>4</a:t>
          </a:r>
          <a:endParaRPr lang="en-US" baseline="-25000" dirty="0"/>
        </a:p>
      </dgm:t>
    </dgm:pt>
    <dgm:pt modelId="{D79C47B5-C2B8-4E2D-AF6D-54B0CFAAD6A1}" type="parTrans" cxnId="{4821C25E-1443-47EE-AB21-340FAA669327}">
      <dgm:prSet/>
      <dgm:spPr/>
      <dgm:t>
        <a:bodyPr/>
        <a:lstStyle/>
        <a:p>
          <a:endParaRPr lang="en-US"/>
        </a:p>
      </dgm:t>
    </dgm:pt>
    <dgm:pt modelId="{15B184A9-1363-4C92-B101-54BDCEB13457}" type="sibTrans" cxnId="{4821C25E-1443-47EE-AB21-340FAA669327}">
      <dgm:prSet/>
      <dgm:spPr/>
      <dgm:t>
        <a:bodyPr/>
        <a:lstStyle/>
        <a:p>
          <a:endParaRPr lang="en-US"/>
        </a:p>
      </dgm:t>
    </dgm:pt>
    <dgm:pt modelId="{49B3F1EC-D7EC-42D5-8E77-FF30768AC683}">
      <dgm:prSet phldrT="[Tekst]"/>
      <dgm:spPr/>
      <dgm:t>
        <a:bodyPr/>
        <a:lstStyle/>
        <a:p>
          <a:pPr algn="ctr"/>
          <a:r>
            <a:rPr lang="pl-PL" dirty="0" smtClean="0"/>
            <a:t>X</a:t>
          </a:r>
          <a:r>
            <a:rPr lang="pl-PL" baseline="-25000" dirty="0" smtClean="0"/>
            <a:t>5</a:t>
          </a:r>
          <a:endParaRPr lang="en-US" baseline="-25000" dirty="0"/>
        </a:p>
      </dgm:t>
    </dgm:pt>
    <dgm:pt modelId="{B795625B-1EEE-425D-B6CC-E9352959F58F}" type="parTrans" cxnId="{DAD7BCB5-27C8-43BE-B5CD-5D9B0D497D18}">
      <dgm:prSet/>
      <dgm:spPr/>
      <dgm:t>
        <a:bodyPr/>
        <a:lstStyle/>
        <a:p>
          <a:endParaRPr lang="en-US"/>
        </a:p>
      </dgm:t>
    </dgm:pt>
    <dgm:pt modelId="{C1B7E3B8-EE23-49CF-9994-CA8A10DB3072}" type="sibTrans" cxnId="{DAD7BCB5-27C8-43BE-B5CD-5D9B0D497D18}">
      <dgm:prSet/>
      <dgm:spPr/>
      <dgm:t>
        <a:bodyPr/>
        <a:lstStyle/>
        <a:p>
          <a:endParaRPr lang="en-US"/>
        </a:p>
      </dgm:t>
    </dgm:pt>
    <dgm:pt modelId="{CAC68613-680E-4B99-B445-0BCD4A5BF172}">
      <dgm:prSet phldrT="[Tekst]" custT="1"/>
      <dgm:spPr/>
      <dgm:t>
        <a:bodyPr/>
        <a:lstStyle/>
        <a:p>
          <a:pPr algn="l"/>
          <a:r>
            <a:rPr lang="pl-PL" sz="1600" dirty="0" smtClean="0">
              <a:latin typeface="Verdana" pitchFamily="34" charset="0"/>
              <a:ea typeface="Verdana" pitchFamily="34" charset="0"/>
              <a:cs typeface="Verdana" pitchFamily="34" charset="0"/>
            </a:rPr>
            <a:t>liczba łóżek w szpitalach ogólnych (LŁ)</a:t>
          </a:r>
          <a:endParaRPr lang="en-US" sz="16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872FF917-2B07-45F4-9426-32C1DAF7B3DC}" type="parTrans" cxnId="{9CDE00DD-768A-4C18-A113-BABD60D3EFE0}">
      <dgm:prSet/>
      <dgm:spPr/>
      <dgm:t>
        <a:bodyPr/>
        <a:lstStyle/>
        <a:p>
          <a:endParaRPr lang="en-US"/>
        </a:p>
      </dgm:t>
    </dgm:pt>
    <dgm:pt modelId="{79113E6A-199A-4BDC-945F-3AFFB4FAE9D1}" type="sibTrans" cxnId="{9CDE00DD-768A-4C18-A113-BABD60D3EFE0}">
      <dgm:prSet/>
      <dgm:spPr/>
      <dgm:t>
        <a:bodyPr/>
        <a:lstStyle/>
        <a:p>
          <a:endParaRPr lang="en-US"/>
        </a:p>
      </dgm:t>
    </dgm:pt>
    <dgm:pt modelId="{1E291111-FBF2-43C5-B092-EBD4BC36288B}">
      <dgm:prSet phldrT="[Tekst]"/>
      <dgm:spPr/>
      <dgm:t>
        <a:bodyPr/>
        <a:lstStyle/>
        <a:p>
          <a:pPr algn="ctr"/>
          <a:r>
            <a:rPr lang="pl-PL" dirty="0" smtClean="0"/>
            <a:t>X</a:t>
          </a:r>
          <a:r>
            <a:rPr lang="pl-PL" baseline="-25000" dirty="0" smtClean="0"/>
            <a:t>6</a:t>
          </a:r>
          <a:endParaRPr lang="en-US" baseline="-25000" dirty="0"/>
        </a:p>
      </dgm:t>
    </dgm:pt>
    <dgm:pt modelId="{CF95F793-FD7C-40D4-99DA-CC800456CA81}" type="parTrans" cxnId="{43E93EC3-45F8-4F22-8413-61FB9A8FA4F6}">
      <dgm:prSet/>
      <dgm:spPr/>
      <dgm:t>
        <a:bodyPr/>
        <a:lstStyle/>
        <a:p>
          <a:endParaRPr lang="en-US"/>
        </a:p>
      </dgm:t>
    </dgm:pt>
    <dgm:pt modelId="{3BE3B251-6058-424D-9014-53829D46EC2D}" type="sibTrans" cxnId="{43E93EC3-45F8-4F22-8413-61FB9A8FA4F6}">
      <dgm:prSet/>
      <dgm:spPr/>
      <dgm:t>
        <a:bodyPr/>
        <a:lstStyle/>
        <a:p>
          <a:endParaRPr lang="en-US"/>
        </a:p>
      </dgm:t>
    </dgm:pt>
    <dgm:pt modelId="{1C56C77A-E3A0-4AC5-AE2D-63C0B3661A7B}">
      <dgm:prSet phldrT="[Tekst]"/>
      <dgm:spPr/>
      <dgm:t>
        <a:bodyPr/>
        <a:lstStyle/>
        <a:p>
          <a:pPr algn="ctr"/>
          <a:r>
            <a:rPr lang="pl-PL" dirty="0" smtClean="0"/>
            <a:t>X</a:t>
          </a:r>
          <a:r>
            <a:rPr lang="pl-PL" baseline="-25000" dirty="0" smtClean="0"/>
            <a:t>7</a:t>
          </a:r>
          <a:endParaRPr lang="en-US" baseline="-25000" dirty="0"/>
        </a:p>
      </dgm:t>
    </dgm:pt>
    <dgm:pt modelId="{C6B18AB6-C32C-46C1-A0A5-4B48041163B7}" type="parTrans" cxnId="{C88546DE-62A4-4661-A47F-D825FB54FBF4}">
      <dgm:prSet/>
      <dgm:spPr/>
      <dgm:t>
        <a:bodyPr/>
        <a:lstStyle/>
        <a:p>
          <a:endParaRPr lang="en-US"/>
        </a:p>
      </dgm:t>
    </dgm:pt>
    <dgm:pt modelId="{E9E4CA26-059E-49E0-B93F-E525EFB00BDF}" type="sibTrans" cxnId="{C88546DE-62A4-4661-A47F-D825FB54FBF4}">
      <dgm:prSet/>
      <dgm:spPr/>
      <dgm:t>
        <a:bodyPr/>
        <a:lstStyle/>
        <a:p>
          <a:endParaRPr lang="en-US"/>
        </a:p>
      </dgm:t>
    </dgm:pt>
    <dgm:pt modelId="{15A15EC2-8814-4202-ADC6-3844578F007A}">
      <dgm:prSet phldrT="[Tekst]" custT="1"/>
      <dgm:spPr/>
      <dgm:t>
        <a:bodyPr/>
        <a:lstStyle/>
        <a:p>
          <a:r>
            <a:rPr lang="pl-PL" sz="1600" dirty="0" smtClean="0">
              <a:latin typeface="Verdana" pitchFamily="34" charset="0"/>
              <a:ea typeface="Verdana" pitchFamily="34" charset="0"/>
              <a:cs typeface="Verdana" pitchFamily="34" charset="0"/>
            </a:rPr>
            <a:t>przyrost naturalny na 1000 ludności (PN)</a:t>
          </a:r>
          <a:endParaRPr lang="en-US" sz="16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C53625DD-DDC5-43ED-A995-D605D43A5A5E}" type="parTrans" cxnId="{95722CE4-3507-4E57-A9B4-C7AD503E1948}">
      <dgm:prSet/>
      <dgm:spPr/>
      <dgm:t>
        <a:bodyPr/>
        <a:lstStyle/>
        <a:p>
          <a:endParaRPr lang="en-US"/>
        </a:p>
      </dgm:t>
    </dgm:pt>
    <dgm:pt modelId="{4F013AE8-B044-4F4C-B6D7-5D9355F3F653}" type="sibTrans" cxnId="{95722CE4-3507-4E57-A9B4-C7AD503E1948}">
      <dgm:prSet/>
      <dgm:spPr/>
      <dgm:t>
        <a:bodyPr/>
        <a:lstStyle/>
        <a:p>
          <a:endParaRPr lang="en-US"/>
        </a:p>
      </dgm:t>
    </dgm:pt>
    <dgm:pt modelId="{83CC7B33-E3AF-460C-BFF6-A39DF788B6A3}">
      <dgm:prSet phldrT="[Tekst]"/>
      <dgm:spPr/>
      <dgm:t>
        <a:bodyPr/>
        <a:lstStyle/>
        <a:p>
          <a:r>
            <a:rPr lang="pl-PL" dirty="0" smtClean="0"/>
            <a:t>X</a:t>
          </a:r>
          <a:r>
            <a:rPr lang="pl-PL" baseline="-25000" dirty="0" smtClean="0"/>
            <a:t>3</a:t>
          </a:r>
          <a:endParaRPr lang="en-US" baseline="-25000" dirty="0"/>
        </a:p>
      </dgm:t>
    </dgm:pt>
    <dgm:pt modelId="{8584AA5F-6B7A-49BC-A54C-A98C1E7D2836}" type="parTrans" cxnId="{B0500F79-635A-4FCA-9A95-B4CC1F32404F}">
      <dgm:prSet/>
      <dgm:spPr/>
      <dgm:t>
        <a:bodyPr/>
        <a:lstStyle/>
        <a:p>
          <a:endParaRPr lang="en-US"/>
        </a:p>
      </dgm:t>
    </dgm:pt>
    <dgm:pt modelId="{6E743274-8DF1-4057-AA62-66922FC74D34}" type="sibTrans" cxnId="{B0500F79-635A-4FCA-9A95-B4CC1F32404F}">
      <dgm:prSet/>
      <dgm:spPr/>
      <dgm:t>
        <a:bodyPr/>
        <a:lstStyle/>
        <a:p>
          <a:endParaRPr lang="en-US"/>
        </a:p>
      </dgm:t>
    </dgm:pt>
    <dgm:pt modelId="{6B990F84-FE31-4134-8ACC-22F433E0AC74}">
      <dgm:prSet custT="1"/>
      <dgm:spPr/>
      <dgm:t>
        <a:bodyPr/>
        <a:lstStyle/>
        <a:p>
          <a:pPr>
            <a:tabLst/>
          </a:pPr>
          <a:r>
            <a:rPr lang="pl-PL" sz="1600" dirty="0" smtClean="0">
              <a:latin typeface="Verdana" pitchFamily="34" charset="0"/>
              <a:ea typeface="Verdana" pitchFamily="34" charset="0"/>
              <a:cs typeface="Verdana" pitchFamily="34" charset="0"/>
            </a:rPr>
            <a:t>produkt krajowy brutto (PKB)</a:t>
          </a:r>
          <a:endParaRPr lang="en-US" sz="16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EB1F7266-44D1-4A5E-BDC6-4E734929A7E3}" type="parTrans" cxnId="{ECC5BE19-1706-43EA-85F5-FA503717274C}">
      <dgm:prSet/>
      <dgm:spPr/>
      <dgm:t>
        <a:bodyPr/>
        <a:lstStyle/>
        <a:p>
          <a:endParaRPr lang="en-US"/>
        </a:p>
      </dgm:t>
    </dgm:pt>
    <dgm:pt modelId="{BCB1D835-5C97-4F95-B057-A70DE958B861}" type="sibTrans" cxnId="{ECC5BE19-1706-43EA-85F5-FA503717274C}">
      <dgm:prSet/>
      <dgm:spPr/>
      <dgm:t>
        <a:bodyPr/>
        <a:lstStyle/>
        <a:p>
          <a:endParaRPr lang="en-US"/>
        </a:p>
      </dgm:t>
    </dgm:pt>
    <dgm:pt modelId="{8F4F3E87-CDF4-4CAC-81B0-A4E72A3C0615}">
      <dgm:prSet custT="1"/>
      <dgm:spPr/>
      <dgm:t>
        <a:bodyPr/>
        <a:lstStyle/>
        <a:p>
          <a:r>
            <a:rPr lang="pl-PL" sz="1600" dirty="0" smtClean="0">
              <a:latin typeface="Verdana" pitchFamily="34" charset="0"/>
              <a:ea typeface="Verdana" pitchFamily="34" charset="0"/>
              <a:cs typeface="Verdana" pitchFamily="34" charset="0"/>
            </a:rPr>
            <a:t>lekarze na 1000 ludności (L)</a:t>
          </a:r>
          <a:endParaRPr lang="en-US" sz="16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0F986BB0-476E-4F04-9FCE-5E16B06FAD94}" type="sibTrans" cxnId="{9C86EEA4-1FD9-4C47-AD44-6AC3EF86075A}">
      <dgm:prSet/>
      <dgm:spPr/>
      <dgm:t>
        <a:bodyPr/>
        <a:lstStyle/>
        <a:p>
          <a:endParaRPr lang="en-US"/>
        </a:p>
      </dgm:t>
    </dgm:pt>
    <dgm:pt modelId="{B50672B2-C6C0-4806-BAA7-99C5044CA920}" type="parTrans" cxnId="{9C86EEA4-1FD9-4C47-AD44-6AC3EF86075A}">
      <dgm:prSet/>
      <dgm:spPr/>
      <dgm:t>
        <a:bodyPr/>
        <a:lstStyle/>
        <a:p>
          <a:endParaRPr lang="en-US"/>
        </a:p>
      </dgm:t>
    </dgm:pt>
    <dgm:pt modelId="{5DFD4D51-E5A2-4837-AF4A-538B279DB658}">
      <dgm:prSet custT="1"/>
      <dgm:spPr/>
      <dgm:t>
        <a:bodyPr/>
        <a:lstStyle/>
        <a:p>
          <a:r>
            <a:rPr lang="pl-PL" sz="1600" dirty="0" smtClean="0">
              <a:latin typeface="Verdana" pitchFamily="34" charset="0"/>
              <a:ea typeface="Verdana" pitchFamily="34" charset="0"/>
              <a:cs typeface="Verdana" pitchFamily="34" charset="0"/>
            </a:rPr>
            <a:t>liczba aptek ogólnodostępnych (LA)</a:t>
          </a:r>
          <a:endParaRPr lang="en-US" sz="16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5AE492EF-1861-41FC-9F62-00B8F37BC0F1}" type="parTrans" cxnId="{67B09576-2761-4466-8520-D1BA73F07E51}">
      <dgm:prSet/>
      <dgm:spPr/>
      <dgm:t>
        <a:bodyPr/>
        <a:lstStyle/>
        <a:p>
          <a:endParaRPr lang="en-US"/>
        </a:p>
      </dgm:t>
    </dgm:pt>
    <dgm:pt modelId="{5FBC4112-A4B1-4F29-84A2-D9A9BAC18E80}" type="sibTrans" cxnId="{67B09576-2761-4466-8520-D1BA73F07E51}">
      <dgm:prSet/>
      <dgm:spPr/>
      <dgm:t>
        <a:bodyPr/>
        <a:lstStyle/>
        <a:p>
          <a:endParaRPr lang="en-US"/>
        </a:p>
      </dgm:t>
    </dgm:pt>
    <dgm:pt modelId="{CF92640A-34F1-4C4E-A143-C5DA914F2493}">
      <dgm:prSet custT="1"/>
      <dgm:spPr/>
      <dgm:t>
        <a:bodyPr/>
        <a:lstStyle/>
        <a:p>
          <a:r>
            <a:rPr lang="pl-PL" sz="1600" smtClean="0">
              <a:latin typeface="Verdana" pitchFamily="34" charset="0"/>
              <a:ea typeface="Verdana" pitchFamily="34" charset="0"/>
              <a:cs typeface="Verdana" pitchFamily="34" charset="0"/>
            </a:rPr>
            <a:t>pielęgniarki i położne na 1000 ludności (PP)</a:t>
          </a:r>
          <a:endParaRPr lang="en-US" sz="160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AA9B5A8A-ACC0-4B89-9F54-283A03532CF1}" type="parTrans" cxnId="{B8B5AAD0-5DDE-4B29-A92A-B11FA0239400}">
      <dgm:prSet/>
      <dgm:spPr/>
      <dgm:t>
        <a:bodyPr/>
        <a:lstStyle/>
        <a:p>
          <a:endParaRPr lang="en-US"/>
        </a:p>
      </dgm:t>
    </dgm:pt>
    <dgm:pt modelId="{399D1CA7-5463-4359-9E63-BDB588A20992}" type="sibTrans" cxnId="{B8B5AAD0-5DDE-4B29-A92A-B11FA0239400}">
      <dgm:prSet/>
      <dgm:spPr/>
      <dgm:t>
        <a:bodyPr/>
        <a:lstStyle/>
        <a:p>
          <a:endParaRPr lang="en-US"/>
        </a:p>
      </dgm:t>
    </dgm:pt>
    <dgm:pt modelId="{927CB224-0FA9-43F2-8212-BF6214FD4122}">
      <dgm:prSet custT="1"/>
      <dgm:spPr/>
      <dgm:t>
        <a:bodyPr/>
        <a:lstStyle/>
        <a:p>
          <a:r>
            <a:rPr lang="pl-PL" sz="1600" smtClean="0">
              <a:latin typeface="Verdana" pitchFamily="34" charset="0"/>
              <a:ea typeface="Verdana" pitchFamily="34" charset="0"/>
              <a:cs typeface="Verdana" pitchFamily="34" charset="0"/>
            </a:rPr>
            <a:t>liczba osób starszych w placówkach pomocy społecznej (LPPS)</a:t>
          </a:r>
          <a:endParaRPr lang="en-US" sz="160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6237CAB3-998A-436D-9444-5F92945FC7DE}" type="parTrans" cxnId="{B0DC25F0-8AFC-4426-80B5-3C90D790C362}">
      <dgm:prSet/>
      <dgm:spPr/>
      <dgm:t>
        <a:bodyPr/>
        <a:lstStyle/>
        <a:p>
          <a:endParaRPr lang="en-US"/>
        </a:p>
      </dgm:t>
    </dgm:pt>
    <dgm:pt modelId="{71A96D90-D132-47D2-8872-96FB13D1A856}" type="sibTrans" cxnId="{B0DC25F0-8AFC-4426-80B5-3C90D790C362}">
      <dgm:prSet/>
      <dgm:spPr/>
      <dgm:t>
        <a:bodyPr/>
        <a:lstStyle/>
        <a:p>
          <a:endParaRPr lang="en-US"/>
        </a:p>
      </dgm:t>
    </dgm:pt>
    <dgm:pt modelId="{1C41C1DB-B218-4E9C-ACA5-E8BD685D5525}">
      <dgm:prSet custT="1"/>
      <dgm:spPr/>
      <dgm:t>
        <a:bodyPr/>
        <a:lstStyle/>
        <a:p>
          <a:r>
            <a:rPr lang="pl-PL" sz="1600" smtClean="0">
              <a:latin typeface="Verdana" pitchFamily="34" charset="0"/>
              <a:ea typeface="Verdana" pitchFamily="34" charset="0"/>
              <a:cs typeface="Verdana" pitchFamily="34" charset="0"/>
            </a:rPr>
            <a:t>bezrobotni zarejestrowani (BZ)</a:t>
          </a:r>
          <a:endParaRPr lang="en-US" sz="160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D718759E-5822-457A-9FD9-77BD0E46FD21}" type="parTrans" cxnId="{1977A5C8-DDF2-4BB8-B28A-15B89D8B1182}">
      <dgm:prSet/>
      <dgm:spPr/>
      <dgm:t>
        <a:bodyPr/>
        <a:lstStyle/>
        <a:p>
          <a:endParaRPr lang="en-US"/>
        </a:p>
      </dgm:t>
    </dgm:pt>
    <dgm:pt modelId="{54DD5412-B840-4300-8E13-EA8771BBCCB9}" type="sibTrans" cxnId="{1977A5C8-DDF2-4BB8-B28A-15B89D8B1182}">
      <dgm:prSet/>
      <dgm:spPr/>
      <dgm:t>
        <a:bodyPr/>
        <a:lstStyle/>
        <a:p>
          <a:endParaRPr lang="en-US"/>
        </a:p>
      </dgm:t>
    </dgm:pt>
    <dgm:pt modelId="{C7256562-E08D-427B-AB78-ABA2D23D06DF}">
      <dgm:prSet custT="1"/>
      <dgm:spPr/>
      <dgm:t>
        <a:bodyPr/>
        <a:lstStyle/>
        <a:p>
          <a:r>
            <a:rPr lang="pl-PL" sz="1600" dirty="0" smtClean="0">
              <a:latin typeface="Verdana" pitchFamily="34" charset="0"/>
              <a:ea typeface="Verdana" pitchFamily="34" charset="0"/>
              <a:cs typeface="Verdana" pitchFamily="34" charset="0"/>
            </a:rPr>
            <a:t>przeciętne miesięczne wynagrodzenie brutto (PMW)</a:t>
          </a:r>
          <a:endParaRPr lang="en-US" sz="16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CE951515-7A67-4F3F-B3F5-70BC10FBD9FC}" type="parTrans" cxnId="{C2CBBA3F-AD43-4810-8A79-50727E7CF086}">
      <dgm:prSet/>
      <dgm:spPr/>
      <dgm:t>
        <a:bodyPr/>
        <a:lstStyle/>
        <a:p>
          <a:endParaRPr lang="en-US"/>
        </a:p>
      </dgm:t>
    </dgm:pt>
    <dgm:pt modelId="{952B4EC9-4D4E-4213-9699-0FD0414F5DCC}" type="sibTrans" cxnId="{C2CBBA3F-AD43-4810-8A79-50727E7CF086}">
      <dgm:prSet/>
      <dgm:spPr/>
      <dgm:t>
        <a:bodyPr/>
        <a:lstStyle/>
        <a:p>
          <a:endParaRPr lang="en-US"/>
        </a:p>
      </dgm:t>
    </dgm:pt>
    <dgm:pt modelId="{D06898B6-D25B-41E5-BBBB-2675E9EF3B9B}">
      <dgm:prSet custT="1"/>
      <dgm:spPr/>
      <dgm:t>
        <a:bodyPr/>
        <a:lstStyle/>
        <a:p>
          <a:r>
            <a:rPr lang="pl-PL" sz="1600" dirty="0" smtClean="0">
              <a:latin typeface="Verdana" pitchFamily="34" charset="0"/>
              <a:ea typeface="Verdana" pitchFamily="34" charset="0"/>
              <a:cs typeface="Verdana" pitchFamily="34" charset="0"/>
            </a:rPr>
            <a:t>pracujący na 1000 ludności (LP)</a:t>
          </a:r>
          <a:endParaRPr lang="en-US" sz="16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B9876475-BD54-447B-8410-60143887C87D}" type="parTrans" cxnId="{E773D20B-949C-4ACE-AF4B-BF22E831B779}">
      <dgm:prSet/>
      <dgm:spPr/>
      <dgm:t>
        <a:bodyPr/>
        <a:lstStyle/>
        <a:p>
          <a:endParaRPr lang="en-US"/>
        </a:p>
      </dgm:t>
    </dgm:pt>
    <dgm:pt modelId="{AE8625F1-419A-4782-9AD2-38252B57DE3A}" type="sibTrans" cxnId="{E773D20B-949C-4ACE-AF4B-BF22E831B779}">
      <dgm:prSet/>
      <dgm:spPr/>
      <dgm:t>
        <a:bodyPr/>
        <a:lstStyle/>
        <a:p>
          <a:endParaRPr lang="en-US"/>
        </a:p>
      </dgm:t>
    </dgm:pt>
    <dgm:pt modelId="{14956585-D3DA-4658-ABBD-A7080A70222F}" type="pres">
      <dgm:prSet presAssocID="{82817B60-71A6-4197-AEF8-718624F2CAD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51439B6-FF6A-45F9-A3ED-F26CD827B82E}" type="pres">
      <dgm:prSet presAssocID="{7B1C31D2-29DF-4B04-BCFC-8DAC8114723E}" presName="linNode" presStyleCnt="0"/>
      <dgm:spPr/>
    </dgm:pt>
    <dgm:pt modelId="{98A0FAF7-D6D6-4985-8574-2B24A46B4D30}" type="pres">
      <dgm:prSet presAssocID="{7B1C31D2-29DF-4B04-BCFC-8DAC8114723E}" presName="parentText" presStyleLbl="node1" presStyleIdx="0" presStyleCnt="11" custFlipHor="1" custScaleX="16819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C2957F-0BF4-474A-94B3-979FBAE92CB7}" type="pres">
      <dgm:prSet presAssocID="{7B1C31D2-29DF-4B04-BCFC-8DAC8114723E}" presName="descendantText" presStyleLbl="alignAccFollowNode1" presStyleIdx="0" presStyleCnt="11" custScaleX="1129071" custLinFactNeighborX="1" custLinFactNeighborY="32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4AB9EA-300C-423E-88B7-306E1C572A89}" type="pres">
      <dgm:prSet presAssocID="{D0CB3923-00E4-4A9F-AF0D-212E55277682}" presName="sp" presStyleCnt="0"/>
      <dgm:spPr/>
    </dgm:pt>
    <dgm:pt modelId="{19DBC500-8742-4622-B567-B1F5CC11AC0A}" type="pres">
      <dgm:prSet presAssocID="{F1865F6D-4541-4D75-A1E2-AFBDB930DA7F}" presName="linNode" presStyleCnt="0"/>
      <dgm:spPr/>
    </dgm:pt>
    <dgm:pt modelId="{3EDFC7C4-C2DD-4670-B34F-E8DC44F6DFE7}" type="pres">
      <dgm:prSet presAssocID="{F1865F6D-4541-4D75-A1E2-AFBDB930DA7F}" presName="parentText" presStyleLbl="node1" presStyleIdx="1" presStyleCnt="11" custFlipHor="1" custScaleX="29902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99E7D2-9172-44F7-8C03-835EC462416A}" type="pres">
      <dgm:prSet presAssocID="{F1865F6D-4541-4D75-A1E2-AFBDB930DA7F}" presName="descendantText" presStyleLbl="alignAccFollowNode1" presStyleIdx="1" presStyleCnt="11" custScaleX="2000000" custLinFactNeighborX="4647" custLinFactNeighborY="53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8B14F6-8E98-4982-8FB3-6901FC401CA2}" type="pres">
      <dgm:prSet presAssocID="{EA737C0E-8804-45BB-ADFA-147DE097E9BF}" presName="sp" presStyleCnt="0"/>
      <dgm:spPr/>
    </dgm:pt>
    <dgm:pt modelId="{AF3E07EC-8EDD-48B4-BE4F-45E853392E8A}" type="pres">
      <dgm:prSet presAssocID="{83CC7B33-E3AF-460C-BFF6-A39DF788B6A3}" presName="linNode" presStyleCnt="0"/>
      <dgm:spPr/>
    </dgm:pt>
    <dgm:pt modelId="{FE518E03-7FE7-4034-B900-E6F35E963E8A}" type="pres">
      <dgm:prSet presAssocID="{83CC7B33-E3AF-460C-BFF6-A39DF788B6A3}" presName="parentText" presStyleLbl="node1" presStyleIdx="2" presStyleCnt="11" custScaleX="21296" custLinFactNeighborX="-1304" custLinFactNeighborY="140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07B7D4-F4E3-4224-8B08-DCFF56CB58C7}" type="pres">
      <dgm:prSet presAssocID="{83CC7B33-E3AF-460C-BFF6-A39DF788B6A3}" presName="descendantText" presStyleLbl="alignAccFollowNode1" presStyleIdx="2" presStyleCnt="11" custScaleX="1442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16F7F7-6B4D-420C-B777-7A330167B414}" type="pres">
      <dgm:prSet presAssocID="{6E743274-8DF1-4057-AA62-66922FC74D34}" presName="sp" presStyleCnt="0"/>
      <dgm:spPr/>
    </dgm:pt>
    <dgm:pt modelId="{C062315B-5079-418F-872F-4A51471AC45F}" type="pres">
      <dgm:prSet presAssocID="{7D45B14C-699E-4E83-8044-40A7BFA28FBB}" presName="linNode" presStyleCnt="0"/>
      <dgm:spPr/>
    </dgm:pt>
    <dgm:pt modelId="{5081FA98-2BC6-42E6-9274-1C5ED9C39C2C}" type="pres">
      <dgm:prSet presAssocID="{7D45B14C-699E-4E83-8044-40A7BFA28FBB}" presName="parentText" presStyleLbl="node1" presStyleIdx="3" presStyleCnt="11" custScaleX="28164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321043-D394-483B-9798-8E47533B9676}" type="pres">
      <dgm:prSet presAssocID="{7D45B14C-699E-4E83-8044-40A7BFA28FBB}" presName="descendantText" presStyleLbl="alignAccFollowNode1" presStyleIdx="3" presStyleCnt="11" custScaleX="2000000" custLinFactNeighborX="1" custLinFactNeighborY="32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52417F-70EC-4DF6-9D18-254013132E40}" type="pres">
      <dgm:prSet presAssocID="{15B184A9-1363-4C92-B101-54BDCEB13457}" presName="sp" presStyleCnt="0"/>
      <dgm:spPr/>
    </dgm:pt>
    <dgm:pt modelId="{04D7D095-225C-4FCB-9632-A4E894E5117E}" type="pres">
      <dgm:prSet presAssocID="{49B3F1EC-D7EC-42D5-8E77-FF30768AC683}" presName="linNode" presStyleCnt="0"/>
      <dgm:spPr/>
    </dgm:pt>
    <dgm:pt modelId="{8CDAE0A8-10E4-47DD-BC22-A21B9C43A2FA}" type="pres">
      <dgm:prSet presAssocID="{49B3F1EC-D7EC-42D5-8E77-FF30768AC683}" presName="parentText" presStyleLbl="node1" presStyleIdx="4" presStyleCnt="11" custScaleX="28164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064CAF-6623-4A87-A438-E58A8C4D9EE0}" type="pres">
      <dgm:prSet presAssocID="{49B3F1EC-D7EC-42D5-8E77-FF30768AC683}" presName="descendantText" presStyleLbl="alignAccFollowNode1" presStyleIdx="4" presStyleCnt="11" custScaleX="2000000" custLinFactNeighborX="1" custLinFactNeighborY="32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98970F-32DD-468D-8C29-016285C5B77F}" type="pres">
      <dgm:prSet presAssocID="{C1B7E3B8-EE23-49CF-9994-CA8A10DB3072}" presName="sp" presStyleCnt="0"/>
      <dgm:spPr/>
    </dgm:pt>
    <dgm:pt modelId="{D6EF7AE8-8328-4F1D-B702-F92A21FD894D}" type="pres">
      <dgm:prSet presAssocID="{1E291111-FBF2-43C5-B092-EBD4BC36288B}" presName="linNode" presStyleCnt="0"/>
      <dgm:spPr/>
    </dgm:pt>
    <dgm:pt modelId="{EE0FC90C-492D-496D-B1D2-7FA64EEA5B16}" type="pres">
      <dgm:prSet presAssocID="{1E291111-FBF2-43C5-B092-EBD4BC36288B}" presName="parentText" presStyleLbl="node1" presStyleIdx="5" presStyleCnt="11" custScaleX="28164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10B68F-5522-4AC6-84B9-88CFEA0B83E6}" type="pres">
      <dgm:prSet presAssocID="{1E291111-FBF2-43C5-B092-EBD4BC36288B}" presName="descendantText" presStyleLbl="alignAccFollowNode1" presStyleIdx="5" presStyleCnt="11" custScaleX="2000000" custLinFactNeighborX="1" custLinFactNeighborY="32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146FFB-C12E-40F7-A3C3-07B317644538}" type="pres">
      <dgm:prSet presAssocID="{3BE3B251-6058-424D-9014-53829D46EC2D}" presName="sp" presStyleCnt="0"/>
      <dgm:spPr/>
    </dgm:pt>
    <dgm:pt modelId="{50FE7BED-A0F3-4E5F-92F5-8498595A875A}" type="pres">
      <dgm:prSet presAssocID="{1C56C77A-E3A0-4AC5-AE2D-63C0B3661A7B}" presName="linNode" presStyleCnt="0"/>
      <dgm:spPr/>
    </dgm:pt>
    <dgm:pt modelId="{F9E01817-5B58-4457-8D01-D1B70244F44C}" type="pres">
      <dgm:prSet presAssocID="{1C56C77A-E3A0-4AC5-AE2D-63C0B3661A7B}" presName="parentText" presStyleLbl="node1" presStyleIdx="6" presStyleCnt="11" custScaleX="28164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F93E9-5F88-4A38-A0D6-6FD3042F06A8}" type="pres">
      <dgm:prSet presAssocID="{1C56C77A-E3A0-4AC5-AE2D-63C0B3661A7B}" presName="descendantText" presStyleLbl="alignAccFollowNode1" presStyleIdx="6" presStyleCnt="11" custScaleX="20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F0ECAF-F7BE-4E15-A6B4-AEE4D5204281}" type="pres">
      <dgm:prSet presAssocID="{E9E4CA26-059E-49E0-B93F-E525EFB00BDF}" presName="sp" presStyleCnt="0"/>
      <dgm:spPr/>
    </dgm:pt>
    <dgm:pt modelId="{EDD3D1C8-ED13-4CB6-AA4F-E07194D09AA9}" type="pres">
      <dgm:prSet presAssocID="{1C24CA04-04A5-497E-9397-BBE134B6CB56}" presName="linNode" presStyleCnt="0"/>
      <dgm:spPr/>
    </dgm:pt>
    <dgm:pt modelId="{492A54C7-CABF-421D-AACC-A93C7D94E953}" type="pres">
      <dgm:prSet presAssocID="{1C24CA04-04A5-497E-9397-BBE134B6CB56}" presName="parentText" presStyleLbl="node1" presStyleIdx="7" presStyleCnt="11" custScaleX="28164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E02CA3-5F13-4072-AAA3-927EE7175546}" type="pres">
      <dgm:prSet presAssocID="{1C24CA04-04A5-497E-9397-BBE134B6CB56}" presName="descendantText" presStyleLbl="alignAccFollowNode1" presStyleIdx="7" presStyleCnt="11" custScaleX="2000000" custLinFactNeighborX="1" custLinFactNeighborY="32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CBFA9E-38E8-48C4-A374-71F92107561D}" type="pres">
      <dgm:prSet presAssocID="{A965E9A0-B016-48D3-A98A-E3EBD8449569}" presName="sp" presStyleCnt="0"/>
      <dgm:spPr/>
    </dgm:pt>
    <dgm:pt modelId="{4156016D-503B-4DDF-999B-D5D20C82DBB3}" type="pres">
      <dgm:prSet presAssocID="{0BB26912-632A-4224-A0C6-99306591A1C5}" presName="linNode" presStyleCnt="0"/>
      <dgm:spPr/>
    </dgm:pt>
    <dgm:pt modelId="{E03922AC-9EAE-4A69-8132-620C93E2F60B}" type="pres">
      <dgm:prSet presAssocID="{0BB26912-632A-4224-A0C6-99306591A1C5}" presName="parentText" presStyleLbl="node1" presStyleIdx="8" presStyleCnt="11" custScaleX="29535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FDDC17-9F35-4996-9F62-67663847D7E3}" type="pres">
      <dgm:prSet presAssocID="{0BB26912-632A-4224-A0C6-99306591A1C5}" presName="descendantText" presStyleLbl="alignAccFollowNode1" presStyleIdx="8" presStyleCnt="11" custScaleX="2000000" custLinFactNeighborX="1" custLinFactNeighborY="32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2C37DE-F449-4057-A2D5-87F2EFBCBA91}" type="pres">
      <dgm:prSet presAssocID="{DEE79A32-442D-4A8C-83B6-B36979601AB0}" presName="sp" presStyleCnt="0"/>
      <dgm:spPr/>
    </dgm:pt>
    <dgm:pt modelId="{B8C52B07-F62B-4BF1-AD4A-0DF747F33344}" type="pres">
      <dgm:prSet presAssocID="{9DF9B9F3-64A4-4318-B51E-719A8DAB372D}" presName="linNode" presStyleCnt="0"/>
      <dgm:spPr/>
    </dgm:pt>
    <dgm:pt modelId="{2EF40872-5DD6-438B-9D9E-DC3E08D3DE67}" type="pres">
      <dgm:prSet presAssocID="{9DF9B9F3-64A4-4318-B51E-719A8DAB372D}" presName="parentText" presStyleLbl="node1" presStyleIdx="9" presStyleCnt="11" custScaleX="29535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1ADBCE-DDDF-4AC5-8579-2367B606C010}" type="pres">
      <dgm:prSet presAssocID="{9DF9B9F3-64A4-4318-B51E-719A8DAB372D}" presName="descendantText" presStyleLbl="alignAccFollowNode1" presStyleIdx="9" presStyleCnt="11" custScaleX="2000000" custLinFactNeighborX="1" custLinFactNeighborY="32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31B3B6-D763-431C-92A5-5F9D0CC011C7}" type="pres">
      <dgm:prSet presAssocID="{9AC73E0C-E837-43C1-A332-31FFC8D13663}" presName="sp" presStyleCnt="0"/>
      <dgm:spPr/>
    </dgm:pt>
    <dgm:pt modelId="{26ABA15A-A0E2-4A37-965A-545E87CC7EB0}" type="pres">
      <dgm:prSet presAssocID="{31F71638-DFDC-4F93-8823-8C7FFBE48809}" presName="linNode" presStyleCnt="0"/>
      <dgm:spPr/>
    </dgm:pt>
    <dgm:pt modelId="{B202FC4E-1EF4-4322-8BE8-AEB2C1D6EB23}" type="pres">
      <dgm:prSet presAssocID="{31F71638-DFDC-4F93-8823-8C7FFBE48809}" presName="parentText" presStyleLbl="node1" presStyleIdx="10" presStyleCnt="11" custScaleX="28164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AFE454-0320-4125-AC30-D28AFEE3A758}" type="pres">
      <dgm:prSet presAssocID="{31F71638-DFDC-4F93-8823-8C7FFBE48809}" presName="descendantText" presStyleLbl="alignAccFollowNode1" presStyleIdx="10" presStyleCnt="11" custScaleX="20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5722CE4-3507-4E57-A9B4-C7AD503E1948}" srcId="{F1865F6D-4541-4D75-A1E2-AFBDB930DA7F}" destId="{15A15EC2-8814-4202-ADC6-3844578F007A}" srcOrd="0" destOrd="0" parTransId="{C53625DD-DDC5-43ED-A995-D605D43A5A5E}" sibTransId="{4F013AE8-B044-4F4C-B6D7-5D9355F3F653}"/>
    <dgm:cxn modelId="{AED7CE41-21CF-4366-B956-CFBA8EE09522}" srcId="{82817B60-71A6-4197-AEF8-718624F2CAD3}" destId="{7B1C31D2-29DF-4B04-BCFC-8DAC8114723E}" srcOrd="0" destOrd="0" parTransId="{E34E9109-C91A-4083-95C1-D7E4BBA85669}" sibTransId="{D0CB3923-00E4-4A9F-AF0D-212E55277682}"/>
    <dgm:cxn modelId="{9C86EEA4-1FD9-4C47-AD44-6AC3EF86075A}" srcId="{7D45B14C-699E-4E83-8044-40A7BFA28FBB}" destId="{8F4F3E87-CDF4-4CAC-81B0-A4E72A3C0615}" srcOrd="0" destOrd="0" parTransId="{B50672B2-C6C0-4806-BAA7-99C5044CA920}" sibTransId="{0F986BB0-476E-4F04-9FCE-5E16B06FAD94}"/>
    <dgm:cxn modelId="{B8B5AAD0-5DDE-4B29-A92A-B11FA0239400}" srcId="{1C56C77A-E3A0-4AC5-AE2D-63C0B3661A7B}" destId="{CF92640A-34F1-4C4E-A143-C5DA914F2493}" srcOrd="0" destOrd="0" parTransId="{AA9B5A8A-ACC0-4B89-9F54-283A03532CF1}" sibTransId="{399D1CA7-5463-4359-9E63-BDB588A20992}"/>
    <dgm:cxn modelId="{A3925BE2-491B-4E67-9221-CDADAB372B64}" type="presOf" srcId="{5DFD4D51-E5A2-4837-AF4A-538B279DB658}" destId="{0310B68F-5522-4AC6-84B9-88CFEA0B83E6}" srcOrd="0" destOrd="0" presId="urn:microsoft.com/office/officeart/2005/8/layout/vList5"/>
    <dgm:cxn modelId="{CA1C8143-B035-4D1A-995B-AF9999BDE34E}" type="presOf" srcId="{C7256562-E08D-427B-AB78-ABA2D23D06DF}" destId="{221ADBCE-DDDF-4AC5-8579-2367B606C010}" srcOrd="0" destOrd="0" presId="urn:microsoft.com/office/officeart/2005/8/layout/vList5"/>
    <dgm:cxn modelId="{4EF531C7-3666-4C35-A8B1-4694A01BA31A}" type="presOf" srcId="{1C41C1DB-B218-4E9C-ACA5-E8BD685D5525}" destId="{CEFDDC17-9F35-4996-9F62-67663847D7E3}" srcOrd="0" destOrd="0" presId="urn:microsoft.com/office/officeart/2005/8/layout/vList5"/>
    <dgm:cxn modelId="{8715B7ED-BF67-425D-B15D-015ECD1A2926}" type="presOf" srcId="{49B3F1EC-D7EC-42D5-8E77-FF30768AC683}" destId="{8CDAE0A8-10E4-47DD-BC22-A21B9C43A2FA}" srcOrd="0" destOrd="0" presId="urn:microsoft.com/office/officeart/2005/8/layout/vList5"/>
    <dgm:cxn modelId="{10F6D177-1DA7-4EFD-A539-B9C10C347967}" type="presOf" srcId="{8F4F3E87-CDF4-4CAC-81B0-A4E72A3C0615}" destId="{8F321043-D394-483B-9798-8E47533B9676}" srcOrd="0" destOrd="0" presId="urn:microsoft.com/office/officeart/2005/8/layout/vList5"/>
    <dgm:cxn modelId="{B0DC25F0-8AFC-4426-80B5-3C90D790C362}" srcId="{1C24CA04-04A5-497E-9397-BBE134B6CB56}" destId="{927CB224-0FA9-43F2-8212-BF6214FD4122}" srcOrd="0" destOrd="0" parTransId="{6237CAB3-998A-436D-9444-5F92945FC7DE}" sibTransId="{71A96D90-D132-47D2-8872-96FB13D1A856}"/>
    <dgm:cxn modelId="{7FBB3656-3E59-41AD-A875-A5A6D4EFB3D7}" type="presOf" srcId="{7D45B14C-699E-4E83-8044-40A7BFA28FBB}" destId="{5081FA98-2BC6-42E6-9274-1C5ED9C39C2C}" srcOrd="0" destOrd="0" presId="urn:microsoft.com/office/officeart/2005/8/layout/vList5"/>
    <dgm:cxn modelId="{B04CB171-97F9-41F8-AB8B-E79B230492DD}" type="presOf" srcId="{1E291111-FBF2-43C5-B092-EBD4BC36288B}" destId="{EE0FC90C-492D-496D-B1D2-7FA64EEA5B16}" srcOrd="0" destOrd="0" presId="urn:microsoft.com/office/officeart/2005/8/layout/vList5"/>
    <dgm:cxn modelId="{75739616-B878-43B8-9B85-1C9B8464DF40}" type="presOf" srcId="{0BB26912-632A-4224-A0C6-99306591A1C5}" destId="{E03922AC-9EAE-4A69-8132-620C93E2F60B}" srcOrd="0" destOrd="0" presId="urn:microsoft.com/office/officeart/2005/8/layout/vList5"/>
    <dgm:cxn modelId="{26F8B2E0-8933-42A6-BF5E-1F7D41822380}" srcId="{82817B60-71A6-4197-AEF8-718624F2CAD3}" destId="{9DF9B9F3-64A4-4318-B51E-719A8DAB372D}" srcOrd="9" destOrd="0" parTransId="{CB1282A3-660F-423D-A2D4-B6D94B5C0BCD}" sibTransId="{9AC73E0C-E837-43C1-A332-31FFC8D13663}"/>
    <dgm:cxn modelId="{B02B4567-3412-4585-82CD-57AAD2399B5C}" type="presOf" srcId="{927CB224-0FA9-43F2-8212-BF6214FD4122}" destId="{7AE02CA3-5F13-4072-AAA3-927EE7175546}" srcOrd="0" destOrd="0" presId="urn:microsoft.com/office/officeart/2005/8/layout/vList5"/>
    <dgm:cxn modelId="{24E984A7-2FDF-4F86-BDC9-FABE1BC93625}" type="presOf" srcId="{82817B60-71A6-4197-AEF8-718624F2CAD3}" destId="{14956585-D3DA-4658-ABBD-A7080A70222F}" srcOrd="0" destOrd="0" presId="urn:microsoft.com/office/officeart/2005/8/layout/vList5"/>
    <dgm:cxn modelId="{E773D20B-949C-4ACE-AF4B-BF22E831B779}" srcId="{31F71638-DFDC-4F93-8823-8C7FFBE48809}" destId="{D06898B6-D25B-41E5-BBBB-2675E9EF3B9B}" srcOrd="0" destOrd="0" parTransId="{B9876475-BD54-447B-8410-60143887C87D}" sibTransId="{AE8625F1-419A-4782-9AD2-38252B57DE3A}"/>
    <dgm:cxn modelId="{43E93EC3-45F8-4F22-8413-61FB9A8FA4F6}" srcId="{82817B60-71A6-4197-AEF8-718624F2CAD3}" destId="{1E291111-FBF2-43C5-B092-EBD4BC36288B}" srcOrd="5" destOrd="0" parTransId="{CF95F793-FD7C-40D4-99DA-CC800456CA81}" sibTransId="{3BE3B251-6058-424D-9014-53829D46EC2D}"/>
    <dgm:cxn modelId="{A13B7906-88FA-4D23-B0EE-46F425E1725D}" type="presOf" srcId="{6B990F84-FE31-4134-8ACC-22F433E0AC74}" destId="{0107B7D4-F4E3-4224-8B08-DCFF56CB58C7}" srcOrd="0" destOrd="0" presId="urn:microsoft.com/office/officeart/2005/8/layout/vList5"/>
    <dgm:cxn modelId="{A0E14CFE-90AA-4CD3-8B1D-8197F89E9DDB}" type="presOf" srcId="{1C56C77A-E3A0-4AC5-AE2D-63C0B3661A7B}" destId="{F9E01817-5B58-4457-8D01-D1B70244F44C}" srcOrd="0" destOrd="0" presId="urn:microsoft.com/office/officeart/2005/8/layout/vList5"/>
    <dgm:cxn modelId="{BC2FBEF9-9D9D-44A9-87D6-7D82DB785FC9}" type="presOf" srcId="{D06898B6-D25B-41E5-BBBB-2675E9EF3B9B}" destId="{31AFE454-0320-4125-AC30-D28AFEE3A758}" srcOrd="0" destOrd="0" presId="urn:microsoft.com/office/officeart/2005/8/layout/vList5"/>
    <dgm:cxn modelId="{7D650E2D-887D-4DFE-B993-CAA9D1782895}" type="presOf" srcId="{CAC68613-680E-4B99-B445-0BCD4A5BF172}" destId="{4F064CAF-6623-4A87-A438-E58A8C4D9EE0}" srcOrd="0" destOrd="0" presId="urn:microsoft.com/office/officeart/2005/8/layout/vList5"/>
    <dgm:cxn modelId="{67B09576-2761-4466-8520-D1BA73F07E51}" srcId="{1E291111-FBF2-43C5-B092-EBD4BC36288B}" destId="{5DFD4D51-E5A2-4837-AF4A-538B279DB658}" srcOrd="0" destOrd="0" parTransId="{5AE492EF-1861-41FC-9F62-00B8F37BC0F1}" sibTransId="{5FBC4112-A4B1-4F29-84A2-D9A9BAC18E80}"/>
    <dgm:cxn modelId="{DAD7BCB5-27C8-43BE-B5CD-5D9B0D497D18}" srcId="{82817B60-71A6-4197-AEF8-718624F2CAD3}" destId="{49B3F1EC-D7EC-42D5-8E77-FF30768AC683}" srcOrd="4" destOrd="0" parTransId="{B795625B-1EEE-425D-B6CC-E9352959F58F}" sibTransId="{C1B7E3B8-EE23-49CF-9994-CA8A10DB3072}"/>
    <dgm:cxn modelId="{39AB04A6-1821-403B-9DB6-7065DD0E7F08}" type="presOf" srcId="{7B1C31D2-29DF-4B04-BCFC-8DAC8114723E}" destId="{98A0FAF7-D6D6-4985-8574-2B24A46B4D30}" srcOrd="0" destOrd="0" presId="urn:microsoft.com/office/officeart/2005/8/layout/vList5"/>
    <dgm:cxn modelId="{ECC5BE19-1706-43EA-85F5-FA503717274C}" srcId="{83CC7B33-E3AF-460C-BFF6-A39DF788B6A3}" destId="{6B990F84-FE31-4134-8ACC-22F433E0AC74}" srcOrd="0" destOrd="0" parTransId="{EB1F7266-44D1-4A5E-BDC6-4E734929A7E3}" sibTransId="{BCB1D835-5C97-4F95-B057-A70DE958B861}"/>
    <dgm:cxn modelId="{D48FA281-5C0B-47DC-B688-35227D849553}" srcId="{82817B60-71A6-4197-AEF8-718624F2CAD3}" destId="{F1865F6D-4541-4D75-A1E2-AFBDB930DA7F}" srcOrd="1" destOrd="0" parTransId="{D2F81F09-7A78-49D5-B2EB-DF5021D54678}" sibTransId="{EA737C0E-8804-45BB-ADFA-147DE097E9BF}"/>
    <dgm:cxn modelId="{B0500F79-635A-4FCA-9A95-B4CC1F32404F}" srcId="{82817B60-71A6-4197-AEF8-718624F2CAD3}" destId="{83CC7B33-E3AF-460C-BFF6-A39DF788B6A3}" srcOrd="2" destOrd="0" parTransId="{8584AA5F-6B7A-49BC-A54C-A98C1E7D2836}" sibTransId="{6E743274-8DF1-4057-AA62-66922FC74D34}"/>
    <dgm:cxn modelId="{1977A5C8-DDF2-4BB8-B28A-15B89D8B1182}" srcId="{0BB26912-632A-4224-A0C6-99306591A1C5}" destId="{1C41C1DB-B218-4E9C-ACA5-E8BD685D5525}" srcOrd="0" destOrd="0" parTransId="{D718759E-5822-457A-9FD9-77BD0E46FD21}" sibTransId="{54DD5412-B840-4300-8E13-EA8771BBCCB9}"/>
    <dgm:cxn modelId="{9CDE00DD-768A-4C18-A113-BABD60D3EFE0}" srcId="{49B3F1EC-D7EC-42D5-8E77-FF30768AC683}" destId="{CAC68613-680E-4B99-B445-0BCD4A5BF172}" srcOrd="0" destOrd="0" parTransId="{872FF917-2B07-45F4-9426-32C1DAF7B3DC}" sibTransId="{79113E6A-199A-4BDC-945F-3AFFB4FAE9D1}"/>
    <dgm:cxn modelId="{8181AF97-20AE-49DC-890B-2E1F72DEE370}" type="presOf" srcId="{31F71638-DFDC-4F93-8823-8C7FFBE48809}" destId="{B202FC4E-1EF4-4322-8BE8-AEB2C1D6EB23}" srcOrd="0" destOrd="0" presId="urn:microsoft.com/office/officeart/2005/8/layout/vList5"/>
    <dgm:cxn modelId="{44CBEC19-DEE0-4714-9BF7-4840C951DED2}" srcId="{82817B60-71A6-4197-AEF8-718624F2CAD3}" destId="{0BB26912-632A-4224-A0C6-99306591A1C5}" srcOrd="8" destOrd="0" parTransId="{63A5B021-8055-4271-BF15-1EDB6A46DC8D}" sibTransId="{DEE79A32-442D-4A8C-83B6-B36979601AB0}"/>
    <dgm:cxn modelId="{BF85766D-7C7A-4733-B437-FC479476CD32}" type="presOf" srcId="{F1865F6D-4541-4D75-A1E2-AFBDB930DA7F}" destId="{3EDFC7C4-C2DD-4670-B34F-E8DC44F6DFE7}" srcOrd="0" destOrd="0" presId="urn:microsoft.com/office/officeart/2005/8/layout/vList5"/>
    <dgm:cxn modelId="{86956D6B-EF4C-4E08-BCD6-ADA69CF5E8BD}" type="presOf" srcId="{D0328EE9-1711-4287-A7A0-082DD60514C2}" destId="{36C2957F-0BF4-474A-94B3-979FBAE92CB7}" srcOrd="0" destOrd="0" presId="urn:microsoft.com/office/officeart/2005/8/layout/vList5"/>
    <dgm:cxn modelId="{9FE7A934-C724-4779-9E25-AB41DF02F280}" srcId="{82817B60-71A6-4197-AEF8-718624F2CAD3}" destId="{1C24CA04-04A5-497E-9397-BBE134B6CB56}" srcOrd="7" destOrd="0" parTransId="{327DC152-C343-46DE-8BC6-7DC5486C787E}" sibTransId="{A965E9A0-B016-48D3-A98A-E3EBD8449569}"/>
    <dgm:cxn modelId="{EF4B0823-BD1F-4A70-A6E9-8968AA171E7B}" type="presOf" srcId="{1C24CA04-04A5-497E-9397-BBE134B6CB56}" destId="{492A54C7-CABF-421D-AACC-A93C7D94E953}" srcOrd="0" destOrd="0" presId="urn:microsoft.com/office/officeart/2005/8/layout/vList5"/>
    <dgm:cxn modelId="{C2CBBA3F-AD43-4810-8A79-50727E7CF086}" srcId="{9DF9B9F3-64A4-4318-B51E-719A8DAB372D}" destId="{C7256562-E08D-427B-AB78-ABA2D23D06DF}" srcOrd="0" destOrd="0" parTransId="{CE951515-7A67-4F3F-B3F5-70BC10FBD9FC}" sibTransId="{952B4EC9-4D4E-4213-9699-0FD0414F5DCC}"/>
    <dgm:cxn modelId="{4CA03EAE-DC95-4EBB-94DD-2DDBE823FE68}" type="presOf" srcId="{9DF9B9F3-64A4-4318-B51E-719A8DAB372D}" destId="{2EF40872-5DD6-438B-9D9E-DC3E08D3DE67}" srcOrd="0" destOrd="0" presId="urn:microsoft.com/office/officeart/2005/8/layout/vList5"/>
    <dgm:cxn modelId="{96933BC5-38A5-478E-A702-915F22B86485}" type="presOf" srcId="{15A15EC2-8814-4202-ADC6-3844578F007A}" destId="{B299E7D2-9172-44F7-8C03-835EC462416A}" srcOrd="0" destOrd="0" presId="urn:microsoft.com/office/officeart/2005/8/layout/vList5"/>
    <dgm:cxn modelId="{13402996-C1B5-471D-821D-EEE4C8BF3D6C}" srcId="{7B1C31D2-29DF-4B04-BCFC-8DAC8114723E}" destId="{D0328EE9-1711-4287-A7A0-082DD60514C2}" srcOrd="0" destOrd="0" parTransId="{7D754AAB-B90F-43A3-9DDC-B2C1E00F4E66}" sibTransId="{BD144DDA-3AF1-4FCB-B15D-D4F716ADE0D5}"/>
    <dgm:cxn modelId="{C99DE814-1065-4050-B9FE-EA8070340A37}" type="presOf" srcId="{83CC7B33-E3AF-460C-BFF6-A39DF788B6A3}" destId="{FE518E03-7FE7-4034-B900-E6F35E963E8A}" srcOrd="0" destOrd="0" presId="urn:microsoft.com/office/officeart/2005/8/layout/vList5"/>
    <dgm:cxn modelId="{A8C63A47-0A23-4254-93D2-520EB9D476FC}" srcId="{82817B60-71A6-4197-AEF8-718624F2CAD3}" destId="{31F71638-DFDC-4F93-8823-8C7FFBE48809}" srcOrd="10" destOrd="0" parTransId="{3E8278F7-1CC2-4B3C-90A8-C1009A8C76D9}" sibTransId="{DAF50756-FA1A-400F-B9AD-EB6B78C19FE8}"/>
    <dgm:cxn modelId="{4821C25E-1443-47EE-AB21-340FAA669327}" srcId="{82817B60-71A6-4197-AEF8-718624F2CAD3}" destId="{7D45B14C-699E-4E83-8044-40A7BFA28FBB}" srcOrd="3" destOrd="0" parTransId="{D79C47B5-C2B8-4E2D-AF6D-54B0CFAAD6A1}" sibTransId="{15B184A9-1363-4C92-B101-54BDCEB13457}"/>
    <dgm:cxn modelId="{C88546DE-62A4-4661-A47F-D825FB54FBF4}" srcId="{82817B60-71A6-4197-AEF8-718624F2CAD3}" destId="{1C56C77A-E3A0-4AC5-AE2D-63C0B3661A7B}" srcOrd="6" destOrd="0" parTransId="{C6B18AB6-C32C-46C1-A0A5-4B48041163B7}" sibTransId="{E9E4CA26-059E-49E0-B93F-E525EFB00BDF}"/>
    <dgm:cxn modelId="{CC8BE36B-5B8E-4DA5-AF1F-3E17FC0084EB}" type="presOf" srcId="{CF92640A-34F1-4C4E-A143-C5DA914F2493}" destId="{0E9F93E9-5F88-4A38-A0D6-6FD3042F06A8}" srcOrd="0" destOrd="0" presId="urn:microsoft.com/office/officeart/2005/8/layout/vList5"/>
    <dgm:cxn modelId="{725A1923-C3F8-4E7A-A0BB-E5CD0E899E74}" type="presParOf" srcId="{14956585-D3DA-4658-ABBD-A7080A70222F}" destId="{951439B6-FF6A-45F9-A3ED-F26CD827B82E}" srcOrd="0" destOrd="0" presId="urn:microsoft.com/office/officeart/2005/8/layout/vList5"/>
    <dgm:cxn modelId="{37DCDE13-B14F-4280-BC47-023C40BCFECE}" type="presParOf" srcId="{951439B6-FF6A-45F9-A3ED-F26CD827B82E}" destId="{98A0FAF7-D6D6-4985-8574-2B24A46B4D30}" srcOrd="0" destOrd="0" presId="urn:microsoft.com/office/officeart/2005/8/layout/vList5"/>
    <dgm:cxn modelId="{299EF3C0-5CA4-46FA-A33B-3E2684E0B595}" type="presParOf" srcId="{951439B6-FF6A-45F9-A3ED-F26CD827B82E}" destId="{36C2957F-0BF4-474A-94B3-979FBAE92CB7}" srcOrd="1" destOrd="0" presId="urn:microsoft.com/office/officeart/2005/8/layout/vList5"/>
    <dgm:cxn modelId="{15F36CAC-0764-477E-BAA8-8DBE6D5922E0}" type="presParOf" srcId="{14956585-D3DA-4658-ABBD-A7080A70222F}" destId="{D74AB9EA-300C-423E-88B7-306E1C572A89}" srcOrd="1" destOrd="0" presId="urn:microsoft.com/office/officeart/2005/8/layout/vList5"/>
    <dgm:cxn modelId="{93307DDF-F0ED-4EB2-981C-57686A58E080}" type="presParOf" srcId="{14956585-D3DA-4658-ABBD-A7080A70222F}" destId="{19DBC500-8742-4622-B567-B1F5CC11AC0A}" srcOrd="2" destOrd="0" presId="urn:microsoft.com/office/officeart/2005/8/layout/vList5"/>
    <dgm:cxn modelId="{37C1180B-307C-459B-ABD5-67DAF81D2E96}" type="presParOf" srcId="{19DBC500-8742-4622-B567-B1F5CC11AC0A}" destId="{3EDFC7C4-C2DD-4670-B34F-E8DC44F6DFE7}" srcOrd="0" destOrd="0" presId="urn:microsoft.com/office/officeart/2005/8/layout/vList5"/>
    <dgm:cxn modelId="{CD0331D0-10AB-40CF-A3BF-42CEB15E6A09}" type="presParOf" srcId="{19DBC500-8742-4622-B567-B1F5CC11AC0A}" destId="{B299E7D2-9172-44F7-8C03-835EC462416A}" srcOrd="1" destOrd="0" presId="urn:microsoft.com/office/officeart/2005/8/layout/vList5"/>
    <dgm:cxn modelId="{86B4F951-F97F-400E-BFF2-3421204BCD39}" type="presParOf" srcId="{14956585-D3DA-4658-ABBD-A7080A70222F}" destId="{508B14F6-8E98-4982-8FB3-6901FC401CA2}" srcOrd="3" destOrd="0" presId="urn:microsoft.com/office/officeart/2005/8/layout/vList5"/>
    <dgm:cxn modelId="{388A7318-49C2-486B-ADBC-A85C6766772C}" type="presParOf" srcId="{14956585-D3DA-4658-ABBD-A7080A70222F}" destId="{AF3E07EC-8EDD-48B4-BE4F-45E853392E8A}" srcOrd="4" destOrd="0" presId="urn:microsoft.com/office/officeart/2005/8/layout/vList5"/>
    <dgm:cxn modelId="{6EC6AE62-D579-4E61-8AF9-9BBA58926A9F}" type="presParOf" srcId="{AF3E07EC-8EDD-48B4-BE4F-45E853392E8A}" destId="{FE518E03-7FE7-4034-B900-E6F35E963E8A}" srcOrd="0" destOrd="0" presId="urn:microsoft.com/office/officeart/2005/8/layout/vList5"/>
    <dgm:cxn modelId="{4F156275-67F4-452A-BDA3-4F724C38F720}" type="presParOf" srcId="{AF3E07EC-8EDD-48B4-BE4F-45E853392E8A}" destId="{0107B7D4-F4E3-4224-8B08-DCFF56CB58C7}" srcOrd="1" destOrd="0" presId="urn:microsoft.com/office/officeart/2005/8/layout/vList5"/>
    <dgm:cxn modelId="{7B4E5576-BE5E-4373-BE32-D49F8E451681}" type="presParOf" srcId="{14956585-D3DA-4658-ABBD-A7080A70222F}" destId="{3516F7F7-6B4D-420C-B777-7A330167B414}" srcOrd="5" destOrd="0" presId="urn:microsoft.com/office/officeart/2005/8/layout/vList5"/>
    <dgm:cxn modelId="{104E551C-CDCF-439E-A8CD-7B9A3D0815A3}" type="presParOf" srcId="{14956585-D3DA-4658-ABBD-A7080A70222F}" destId="{C062315B-5079-418F-872F-4A51471AC45F}" srcOrd="6" destOrd="0" presId="urn:microsoft.com/office/officeart/2005/8/layout/vList5"/>
    <dgm:cxn modelId="{5DEB1155-EA2E-4E38-8256-FC99AF5B3F59}" type="presParOf" srcId="{C062315B-5079-418F-872F-4A51471AC45F}" destId="{5081FA98-2BC6-42E6-9274-1C5ED9C39C2C}" srcOrd="0" destOrd="0" presId="urn:microsoft.com/office/officeart/2005/8/layout/vList5"/>
    <dgm:cxn modelId="{3A68160E-F586-4A3D-A31A-F7D178856679}" type="presParOf" srcId="{C062315B-5079-418F-872F-4A51471AC45F}" destId="{8F321043-D394-483B-9798-8E47533B9676}" srcOrd="1" destOrd="0" presId="urn:microsoft.com/office/officeart/2005/8/layout/vList5"/>
    <dgm:cxn modelId="{D2996319-9501-49E0-BD64-DD061EFCAAC2}" type="presParOf" srcId="{14956585-D3DA-4658-ABBD-A7080A70222F}" destId="{BA52417F-70EC-4DF6-9D18-254013132E40}" srcOrd="7" destOrd="0" presId="urn:microsoft.com/office/officeart/2005/8/layout/vList5"/>
    <dgm:cxn modelId="{E5167087-6095-443B-81FC-78F622532C6F}" type="presParOf" srcId="{14956585-D3DA-4658-ABBD-A7080A70222F}" destId="{04D7D095-225C-4FCB-9632-A4E894E5117E}" srcOrd="8" destOrd="0" presId="urn:microsoft.com/office/officeart/2005/8/layout/vList5"/>
    <dgm:cxn modelId="{19C05E23-ADE9-4880-B6C7-4756E52ACA1C}" type="presParOf" srcId="{04D7D095-225C-4FCB-9632-A4E894E5117E}" destId="{8CDAE0A8-10E4-47DD-BC22-A21B9C43A2FA}" srcOrd="0" destOrd="0" presId="urn:microsoft.com/office/officeart/2005/8/layout/vList5"/>
    <dgm:cxn modelId="{85328D8B-C44B-4BE9-8268-A40CF11C1EC4}" type="presParOf" srcId="{04D7D095-225C-4FCB-9632-A4E894E5117E}" destId="{4F064CAF-6623-4A87-A438-E58A8C4D9EE0}" srcOrd="1" destOrd="0" presId="urn:microsoft.com/office/officeart/2005/8/layout/vList5"/>
    <dgm:cxn modelId="{61EFC4A4-EE00-4B2F-989E-2E2340500E7D}" type="presParOf" srcId="{14956585-D3DA-4658-ABBD-A7080A70222F}" destId="{5F98970F-32DD-468D-8C29-016285C5B77F}" srcOrd="9" destOrd="0" presId="urn:microsoft.com/office/officeart/2005/8/layout/vList5"/>
    <dgm:cxn modelId="{9BB22E66-283A-4030-BA35-75146787D6C9}" type="presParOf" srcId="{14956585-D3DA-4658-ABBD-A7080A70222F}" destId="{D6EF7AE8-8328-4F1D-B702-F92A21FD894D}" srcOrd="10" destOrd="0" presId="urn:microsoft.com/office/officeart/2005/8/layout/vList5"/>
    <dgm:cxn modelId="{DA15441F-36F7-4814-AD3F-F8C9021AA717}" type="presParOf" srcId="{D6EF7AE8-8328-4F1D-B702-F92A21FD894D}" destId="{EE0FC90C-492D-496D-B1D2-7FA64EEA5B16}" srcOrd="0" destOrd="0" presId="urn:microsoft.com/office/officeart/2005/8/layout/vList5"/>
    <dgm:cxn modelId="{5B8133C3-2BAB-4BD2-B470-5AA03211499E}" type="presParOf" srcId="{D6EF7AE8-8328-4F1D-B702-F92A21FD894D}" destId="{0310B68F-5522-4AC6-84B9-88CFEA0B83E6}" srcOrd="1" destOrd="0" presId="urn:microsoft.com/office/officeart/2005/8/layout/vList5"/>
    <dgm:cxn modelId="{DB5C63F4-5C32-4258-B3C8-FF1483A0A5A0}" type="presParOf" srcId="{14956585-D3DA-4658-ABBD-A7080A70222F}" destId="{27146FFB-C12E-40F7-A3C3-07B317644538}" srcOrd="11" destOrd="0" presId="urn:microsoft.com/office/officeart/2005/8/layout/vList5"/>
    <dgm:cxn modelId="{A1E40C88-CC56-4563-93D5-AACCB01F4207}" type="presParOf" srcId="{14956585-D3DA-4658-ABBD-A7080A70222F}" destId="{50FE7BED-A0F3-4E5F-92F5-8498595A875A}" srcOrd="12" destOrd="0" presId="urn:microsoft.com/office/officeart/2005/8/layout/vList5"/>
    <dgm:cxn modelId="{B71DA63E-6E74-4FF3-A853-B713CE188B83}" type="presParOf" srcId="{50FE7BED-A0F3-4E5F-92F5-8498595A875A}" destId="{F9E01817-5B58-4457-8D01-D1B70244F44C}" srcOrd="0" destOrd="0" presId="urn:microsoft.com/office/officeart/2005/8/layout/vList5"/>
    <dgm:cxn modelId="{4FF4ECFD-BEAD-40C9-A986-2B8F74F6EFF5}" type="presParOf" srcId="{50FE7BED-A0F3-4E5F-92F5-8498595A875A}" destId="{0E9F93E9-5F88-4A38-A0D6-6FD3042F06A8}" srcOrd="1" destOrd="0" presId="urn:microsoft.com/office/officeart/2005/8/layout/vList5"/>
    <dgm:cxn modelId="{BD428BB6-751A-4A35-95D9-EF1AC15F2751}" type="presParOf" srcId="{14956585-D3DA-4658-ABBD-A7080A70222F}" destId="{97F0ECAF-F7BE-4E15-A6B4-AEE4D5204281}" srcOrd="13" destOrd="0" presId="urn:microsoft.com/office/officeart/2005/8/layout/vList5"/>
    <dgm:cxn modelId="{F5EE4B7B-D013-4D49-AEE1-FDACAAD2087F}" type="presParOf" srcId="{14956585-D3DA-4658-ABBD-A7080A70222F}" destId="{EDD3D1C8-ED13-4CB6-AA4F-E07194D09AA9}" srcOrd="14" destOrd="0" presId="urn:microsoft.com/office/officeart/2005/8/layout/vList5"/>
    <dgm:cxn modelId="{45A94852-6392-4A46-B508-ECFA67AFF4BB}" type="presParOf" srcId="{EDD3D1C8-ED13-4CB6-AA4F-E07194D09AA9}" destId="{492A54C7-CABF-421D-AACC-A93C7D94E953}" srcOrd="0" destOrd="0" presId="urn:microsoft.com/office/officeart/2005/8/layout/vList5"/>
    <dgm:cxn modelId="{3248A8B7-BAF4-44D8-8F11-38BB8F9CBF23}" type="presParOf" srcId="{EDD3D1C8-ED13-4CB6-AA4F-E07194D09AA9}" destId="{7AE02CA3-5F13-4072-AAA3-927EE7175546}" srcOrd="1" destOrd="0" presId="urn:microsoft.com/office/officeart/2005/8/layout/vList5"/>
    <dgm:cxn modelId="{AE7A88BC-A896-475B-9B60-5A71626D9A49}" type="presParOf" srcId="{14956585-D3DA-4658-ABBD-A7080A70222F}" destId="{3CCBFA9E-38E8-48C4-A374-71F92107561D}" srcOrd="15" destOrd="0" presId="urn:microsoft.com/office/officeart/2005/8/layout/vList5"/>
    <dgm:cxn modelId="{84D03F54-7D79-43EE-B5CD-0D0A42B03BCB}" type="presParOf" srcId="{14956585-D3DA-4658-ABBD-A7080A70222F}" destId="{4156016D-503B-4DDF-999B-D5D20C82DBB3}" srcOrd="16" destOrd="0" presId="urn:microsoft.com/office/officeart/2005/8/layout/vList5"/>
    <dgm:cxn modelId="{E182799D-6249-4D5F-B1CF-95D7B1C983D1}" type="presParOf" srcId="{4156016D-503B-4DDF-999B-D5D20C82DBB3}" destId="{E03922AC-9EAE-4A69-8132-620C93E2F60B}" srcOrd="0" destOrd="0" presId="urn:microsoft.com/office/officeart/2005/8/layout/vList5"/>
    <dgm:cxn modelId="{E9649C75-477F-44E9-A758-7D97BFCA5A58}" type="presParOf" srcId="{4156016D-503B-4DDF-999B-D5D20C82DBB3}" destId="{CEFDDC17-9F35-4996-9F62-67663847D7E3}" srcOrd="1" destOrd="0" presId="urn:microsoft.com/office/officeart/2005/8/layout/vList5"/>
    <dgm:cxn modelId="{BB624E9D-F81C-421F-8F31-BC746867D1F9}" type="presParOf" srcId="{14956585-D3DA-4658-ABBD-A7080A70222F}" destId="{622C37DE-F449-4057-A2D5-87F2EFBCBA91}" srcOrd="17" destOrd="0" presId="urn:microsoft.com/office/officeart/2005/8/layout/vList5"/>
    <dgm:cxn modelId="{BDAE6428-A3AD-442F-A2C8-17225CE7C0A8}" type="presParOf" srcId="{14956585-D3DA-4658-ABBD-A7080A70222F}" destId="{B8C52B07-F62B-4BF1-AD4A-0DF747F33344}" srcOrd="18" destOrd="0" presId="urn:microsoft.com/office/officeart/2005/8/layout/vList5"/>
    <dgm:cxn modelId="{3CF82B23-305A-44CF-9944-FECBA0ABFCA7}" type="presParOf" srcId="{B8C52B07-F62B-4BF1-AD4A-0DF747F33344}" destId="{2EF40872-5DD6-438B-9D9E-DC3E08D3DE67}" srcOrd="0" destOrd="0" presId="urn:microsoft.com/office/officeart/2005/8/layout/vList5"/>
    <dgm:cxn modelId="{F5275C20-A046-4FB3-B27E-C3A0B143CAF3}" type="presParOf" srcId="{B8C52B07-F62B-4BF1-AD4A-0DF747F33344}" destId="{221ADBCE-DDDF-4AC5-8579-2367B606C010}" srcOrd="1" destOrd="0" presId="urn:microsoft.com/office/officeart/2005/8/layout/vList5"/>
    <dgm:cxn modelId="{0D21EB8F-168E-4B73-AE9C-FC303719FEE4}" type="presParOf" srcId="{14956585-D3DA-4658-ABBD-A7080A70222F}" destId="{3431B3B6-D763-431C-92A5-5F9D0CC011C7}" srcOrd="19" destOrd="0" presId="urn:microsoft.com/office/officeart/2005/8/layout/vList5"/>
    <dgm:cxn modelId="{DB67E3E0-A6E2-4F35-98DB-3C432EDE2617}" type="presParOf" srcId="{14956585-D3DA-4658-ABBD-A7080A70222F}" destId="{26ABA15A-A0E2-4A37-965A-545E87CC7EB0}" srcOrd="20" destOrd="0" presId="urn:microsoft.com/office/officeart/2005/8/layout/vList5"/>
    <dgm:cxn modelId="{6FAC76EF-479A-4BEC-AC56-384B9867A3F9}" type="presParOf" srcId="{26ABA15A-A0E2-4A37-965A-545E87CC7EB0}" destId="{B202FC4E-1EF4-4322-8BE8-AEB2C1D6EB23}" srcOrd="0" destOrd="0" presId="urn:microsoft.com/office/officeart/2005/8/layout/vList5"/>
    <dgm:cxn modelId="{5386F3DF-C0D5-4869-880D-87D531035DEB}" type="presParOf" srcId="{26ABA15A-A0E2-4A37-965A-545E87CC7EB0}" destId="{31AFE454-0320-4125-AC30-D28AFEE3A75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6B4237B-CC94-4770-91AF-362701411798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A9A4EB54-4B3C-4200-A169-21545E84C459}">
      <dgm:prSet phldrT="[Tekst]" custT="1"/>
      <dgm:spPr/>
      <dgm:t>
        <a:bodyPr/>
        <a:lstStyle/>
        <a:p>
          <a:pPr algn="just"/>
          <a:r>
            <a:rPr lang="pl-PL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Wartości kryteriów informacyjnych dla modeli (2014 i 2016) wyraźnie wskazują model błędu przestrzennego, natomiast wyniki uzyskane dla modelu(2011) nie są jednoznaczne</a:t>
          </a:r>
          <a:endParaRPr lang="en-US" sz="20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1731D866-585A-4135-8B5B-60869C36AF2D}" type="parTrans" cxnId="{E47EAD25-F8C5-4C10-87C5-31A10A0D7B45}">
      <dgm:prSet/>
      <dgm:spPr/>
      <dgm:t>
        <a:bodyPr/>
        <a:lstStyle/>
        <a:p>
          <a:pPr algn="just"/>
          <a:endParaRPr lang="en-US" sz="200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042D5532-696D-4724-8C12-DF800947CCF4}" type="sibTrans" cxnId="{E47EAD25-F8C5-4C10-87C5-31A10A0D7B45}">
      <dgm:prSet custT="1"/>
      <dgm:spPr/>
      <dgm:t>
        <a:bodyPr/>
        <a:lstStyle/>
        <a:p>
          <a:pPr algn="just"/>
          <a:endParaRPr lang="en-US" sz="200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6CB308E9-2FB0-4846-92ED-F4B54F540047}">
      <dgm:prSet phldrT="[Tekst]" custT="1"/>
      <dgm:spPr/>
      <dgm:t>
        <a:bodyPr/>
        <a:lstStyle/>
        <a:p>
          <a:pPr algn="just"/>
          <a:r>
            <a:rPr lang="pl-PL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W obu przypadkach (modeli 2014 i 2016) współczynniki modelu oraz współczynniki autokorelacji okazały się statystycznie istotne</a:t>
          </a:r>
          <a:endParaRPr lang="en-US" sz="20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C55AEE4D-E187-4BE2-91BB-8E13877A88FC}" type="parTrans" cxnId="{576CF587-FFE8-45C8-835D-3EFDD8AB7DF3}">
      <dgm:prSet/>
      <dgm:spPr/>
      <dgm:t>
        <a:bodyPr/>
        <a:lstStyle/>
        <a:p>
          <a:pPr algn="just"/>
          <a:endParaRPr lang="en-US" sz="200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04706C07-C507-450C-B28C-6A83A6858A30}" type="sibTrans" cxnId="{576CF587-FFE8-45C8-835D-3EFDD8AB7DF3}">
      <dgm:prSet custT="1"/>
      <dgm:spPr/>
      <dgm:t>
        <a:bodyPr/>
        <a:lstStyle/>
        <a:p>
          <a:pPr algn="just"/>
          <a:endParaRPr lang="en-US" sz="200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4CAD7767-1CEA-44DA-AB66-904E90FEE09C}">
      <dgm:prSet phldrT="[Tekst]" custT="1"/>
      <dgm:spPr/>
      <dgm:t>
        <a:bodyPr/>
        <a:lstStyle/>
        <a:p>
          <a:pPr algn="just"/>
          <a:r>
            <a:rPr lang="pl-PL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W celu potwierdzenia odpowiedniej specyfikacji modelu określono dodatkowe wartości statystyczne wybranych testów diagnostycznych i sprawdzono zależność: </a:t>
          </a:r>
          <a:endParaRPr lang="pl-PL" sz="2000" dirty="0" smtClean="0"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algn="ctr"/>
          <a:r>
            <a:rPr lang="pl-PL" sz="2000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Wald</a:t>
          </a:r>
          <a:r>
            <a:rPr lang="pl-PL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(</a:t>
          </a:r>
          <a:r>
            <a:rPr lang="pl-PL" sz="2000" i="1" dirty="0" smtClean="0">
              <a:latin typeface="Verdana" pitchFamily="34" charset="0"/>
              <a:ea typeface="Verdana" pitchFamily="34" charset="0"/>
              <a:cs typeface="Verdana" pitchFamily="34" charset="0"/>
            </a:rPr>
            <a:t>μ</a:t>
          </a:r>
          <a:r>
            <a:rPr lang="pl-PL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) </a:t>
          </a:r>
          <a:r>
            <a:rPr lang="pl-PL" sz="2000" dirty="0" smtClean="0">
              <a:latin typeface="Verdana" pitchFamily="34" charset="0"/>
              <a:ea typeface="Verdana" pitchFamily="34" charset="0"/>
              <a:cs typeface="Verdana" pitchFamily="34" charset="0"/>
              <a:sym typeface="Symbol"/>
            </a:rPr>
            <a:t></a:t>
          </a:r>
          <a:r>
            <a:rPr lang="pl-PL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 </a:t>
          </a:r>
          <a:r>
            <a:rPr lang="pl-PL" sz="2000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LR</a:t>
          </a:r>
          <a:r>
            <a:rPr lang="pl-PL" sz="2000" i="1" baseline="-25000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error</a:t>
          </a:r>
          <a:r>
            <a:rPr lang="pl-PL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 </a:t>
          </a:r>
          <a:r>
            <a:rPr lang="pl-PL" sz="2000" dirty="0" smtClean="0">
              <a:latin typeface="Verdana" pitchFamily="34" charset="0"/>
              <a:ea typeface="Verdana" pitchFamily="34" charset="0"/>
              <a:cs typeface="Verdana" pitchFamily="34" charset="0"/>
              <a:sym typeface="Symbol"/>
            </a:rPr>
            <a:t></a:t>
          </a:r>
          <a:r>
            <a:rPr lang="pl-PL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 </a:t>
          </a:r>
          <a:r>
            <a:rPr lang="pl-PL" sz="2000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LM</a:t>
          </a:r>
          <a:r>
            <a:rPr lang="pl-PL" sz="2000" i="1" baseline="-25000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terror</a:t>
          </a:r>
          <a:r>
            <a:rPr lang="pl-PL" sz="2000" i="1" baseline="-25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 </a:t>
          </a:r>
          <a:endParaRPr lang="pl-PL" sz="2000" i="1" baseline="-25000" dirty="0" smtClean="0"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algn="just"/>
          <a:r>
            <a:rPr lang="pl-PL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(</a:t>
          </a:r>
          <a:r>
            <a:rPr lang="pl-PL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dla modelu błędu przestrzennego). Uzyskane rezultaty spełniały powyższą zależność, potwierdzając jednocześnie ważność wyboru modelu.</a:t>
          </a:r>
          <a:endParaRPr lang="en-US" sz="20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85C09A06-7109-45E6-93FF-637A73E7CFB1}" type="parTrans" cxnId="{F274E3B6-B8D2-417C-96B0-181E27348AEA}">
      <dgm:prSet/>
      <dgm:spPr/>
      <dgm:t>
        <a:bodyPr/>
        <a:lstStyle/>
        <a:p>
          <a:pPr algn="just"/>
          <a:endParaRPr lang="en-US" sz="200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4FCA261D-17AB-458F-B29C-6EB76C48500E}" type="sibTrans" cxnId="{F274E3B6-B8D2-417C-96B0-181E27348AEA}">
      <dgm:prSet/>
      <dgm:spPr/>
      <dgm:t>
        <a:bodyPr/>
        <a:lstStyle/>
        <a:p>
          <a:pPr algn="just"/>
          <a:endParaRPr lang="en-US" sz="200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07B27ACF-A979-424A-8D99-3199EDBEF347}" type="pres">
      <dgm:prSet presAssocID="{46B4237B-CC94-4770-91AF-362701411798}" presName="linearFlow" presStyleCnt="0">
        <dgm:presLayoutVars>
          <dgm:resizeHandles val="exact"/>
        </dgm:presLayoutVars>
      </dgm:prSet>
      <dgm:spPr/>
    </dgm:pt>
    <dgm:pt modelId="{C0AD2676-03AB-4FAE-BC3C-6D045A878347}" type="pres">
      <dgm:prSet presAssocID="{A9A4EB54-4B3C-4200-A169-21545E84C459}" presName="node" presStyleLbl="node1" presStyleIdx="0" presStyleCnt="3" custScaleX="2667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66105E-1EAA-4684-9F90-CAD5B4142550}" type="pres">
      <dgm:prSet presAssocID="{042D5532-696D-4724-8C12-DF800947CCF4}" presName="sibTrans" presStyleLbl="sibTrans2D1" presStyleIdx="0" presStyleCnt="2"/>
      <dgm:spPr/>
      <dgm:t>
        <a:bodyPr/>
        <a:lstStyle/>
        <a:p>
          <a:endParaRPr lang="en-US"/>
        </a:p>
      </dgm:t>
    </dgm:pt>
    <dgm:pt modelId="{3F285971-0545-451D-A707-E87A227F63F7}" type="pres">
      <dgm:prSet presAssocID="{042D5532-696D-4724-8C12-DF800947CCF4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65CCB524-B239-44E3-9BA1-0924701DBD8B}" type="pres">
      <dgm:prSet presAssocID="{6CB308E9-2FB0-4846-92ED-F4B54F540047}" presName="node" presStyleLbl="node1" presStyleIdx="1" presStyleCnt="3" custScaleX="2667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C4B230-AD85-4393-A1F5-635881E44B24}" type="pres">
      <dgm:prSet presAssocID="{04706C07-C507-450C-B28C-6A83A6858A30}" presName="sibTrans" presStyleLbl="sibTrans2D1" presStyleIdx="1" presStyleCnt="2"/>
      <dgm:spPr/>
      <dgm:t>
        <a:bodyPr/>
        <a:lstStyle/>
        <a:p>
          <a:endParaRPr lang="en-US"/>
        </a:p>
      </dgm:t>
    </dgm:pt>
    <dgm:pt modelId="{60636C26-0E48-4789-9309-01E1EC50F19D}" type="pres">
      <dgm:prSet presAssocID="{04706C07-C507-450C-B28C-6A83A6858A30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4AD8F513-C47C-4757-A27D-0237A8FCB2D3}" type="pres">
      <dgm:prSet presAssocID="{4CAD7767-1CEA-44DA-AB66-904E90FEE09C}" presName="node" presStyleLbl="node1" presStyleIdx="2" presStyleCnt="3" custScaleX="266764" custScaleY="1928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274E3B6-B8D2-417C-96B0-181E27348AEA}" srcId="{46B4237B-CC94-4770-91AF-362701411798}" destId="{4CAD7767-1CEA-44DA-AB66-904E90FEE09C}" srcOrd="2" destOrd="0" parTransId="{85C09A06-7109-45E6-93FF-637A73E7CFB1}" sibTransId="{4FCA261D-17AB-458F-B29C-6EB76C48500E}"/>
    <dgm:cxn modelId="{61078616-CB32-4D67-BB6F-C9F5B5930FEC}" type="presOf" srcId="{46B4237B-CC94-4770-91AF-362701411798}" destId="{07B27ACF-A979-424A-8D99-3199EDBEF347}" srcOrd="0" destOrd="0" presId="urn:microsoft.com/office/officeart/2005/8/layout/process2"/>
    <dgm:cxn modelId="{E47EAD25-F8C5-4C10-87C5-31A10A0D7B45}" srcId="{46B4237B-CC94-4770-91AF-362701411798}" destId="{A9A4EB54-4B3C-4200-A169-21545E84C459}" srcOrd="0" destOrd="0" parTransId="{1731D866-585A-4135-8B5B-60869C36AF2D}" sibTransId="{042D5532-696D-4724-8C12-DF800947CCF4}"/>
    <dgm:cxn modelId="{484858A2-0AB0-4146-B209-F788D2971F99}" type="presOf" srcId="{4CAD7767-1CEA-44DA-AB66-904E90FEE09C}" destId="{4AD8F513-C47C-4757-A27D-0237A8FCB2D3}" srcOrd="0" destOrd="0" presId="urn:microsoft.com/office/officeart/2005/8/layout/process2"/>
    <dgm:cxn modelId="{576CF587-FFE8-45C8-835D-3EFDD8AB7DF3}" srcId="{46B4237B-CC94-4770-91AF-362701411798}" destId="{6CB308E9-2FB0-4846-92ED-F4B54F540047}" srcOrd="1" destOrd="0" parTransId="{C55AEE4D-E187-4BE2-91BB-8E13877A88FC}" sibTransId="{04706C07-C507-450C-B28C-6A83A6858A30}"/>
    <dgm:cxn modelId="{C9ED3598-648F-4DA9-9E9D-A222CDBC7C2F}" type="presOf" srcId="{6CB308E9-2FB0-4846-92ED-F4B54F540047}" destId="{65CCB524-B239-44E3-9BA1-0924701DBD8B}" srcOrd="0" destOrd="0" presId="urn:microsoft.com/office/officeart/2005/8/layout/process2"/>
    <dgm:cxn modelId="{2E2976CF-F08E-4EFE-BCB6-7AAB7A44CF88}" type="presOf" srcId="{04706C07-C507-450C-B28C-6A83A6858A30}" destId="{60636C26-0E48-4789-9309-01E1EC50F19D}" srcOrd="1" destOrd="0" presId="urn:microsoft.com/office/officeart/2005/8/layout/process2"/>
    <dgm:cxn modelId="{28D37C3F-FBB3-4615-8E9A-EF97471E47BB}" type="presOf" srcId="{042D5532-696D-4724-8C12-DF800947CCF4}" destId="{A066105E-1EAA-4684-9F90-CAD5B4142550}" srcOrd="0" destOrd="0" presId="urn:microsoft.com/office/officeart/2005/8/layout/process2"/>
    <dgm:cxn modelId="{C9739D35-F07B-4B40-BAF3-CC23DF9A33E0}" type="presOf" srcId="{04706C07-C507-450C-B28C-6A83A6858A30}" destId="{BCC4B230-AD85-4393-A1F5-635881E44B24}" srcOrd="0" destOrd="0" presId="urn:microsoft.com/office/officeart/2005/8/layout/process2"/>
    <dgm:cxn modelId="{159B7323-3200-4442-9BD9-E3B157F53DF4}" type="presOf" srcId="{042D5532-696D-4724-8C12-DF800947CCF4}" destId="{3F285971-0545-451D-A707-E87A227F63F7}" srcOrd="1" destOrd="0" presId="urn:microsoft.com/office/officeart/2005/8/layout/process2"/>
    <dgm:cxn modelId="{85F472C1-2316-46F2-BDE7-EC2019152CB9}" type="presOf" srcId="{A9A4EB54-4B3C-4200-A169-21545E84C459}" destId="{C0AD2676-03AB-4FAE-BC3C-6D045A878347}" srcOrd="0" destOrd="0" presId="urn:microsoft.com/office/officeart/2005/8/layout/process2"/>
    <dgm:cxn modelId="{CE406672-EBC2-4BD8-88F0-CB190C92ADA6}" type="presParOf" srcId="{07B27ACF-A979-424A-8D99-3199EDBEF347}" destId="{C0AD2676-03AB-4FAE-BC3C-6D045A878347}" srcOrd="0" destOrd="0" presId="urn:microsoft.com/office/officeart/2005/8/layout/process2"/>
    <dgm:cxn modelId="{83045921-892C-4FD5-9F6B-C5CDD2CFFBDE}" type="presParOf" srcId="{07B27ACF-A979-424A-8D99-3199EDBEF347}" destId="{A066105E-1EAA-4684-9F90-CAD5B4142550}" srcOrd="1" destOrd="0" presId="urn:microsoft.com/office/officeart/2005/8/layout/process2"/>
    <dgm:cxn modelId="{E90F3AB3-3BB6-47F0-8E87-BE66BD28D2A5}" type="presParOf" srcId="{A066105E-1EAA-4684-9F90-CAD5B4142550}" destId="{3F285971-0545-451D-A707-E87A227F63F7}" srcOrd="0" destOrd="0" presId="urn:microsoft.com/office/officeart/2005/8/layout/process2"/>
    <dgm:cxn modelId="{144A53D6-B884-4D93-9B93-77574282DF29}" type="presParOf" srcId="{07B27ACF-A979-424A-8D99-3199EDBEF347}" destId="{65CCB524-B239-44E3-9BA1-0924701DBD8B}" srcOrd="2" destOrd="0" presId="urn:microsoft.com/office/officeart/2005/8/layout/process2"/>
    <dgm:cxn modelId="{4AF0DB72-50A9-44FA-9886-FD33A418B8B1}" type="presParOf" srcId="{07B27ACF-A979-424A-8D99-3199EDBEF347}" destId="{BCC4B230-AD85-4393-A1F5-635881E44B24}" srcOrd="3" destOrd="0" presId="urn:microsoft.com/office/officeart/2005/8/layout/process2"/>
    <dgm:cxn modelId="{6E0E7E0E-AB76-442F-82C8-6685A8D72B51}" type="presParOf" srcId="{BCC4B230-AD85-4393-A1F5-635881E44B24}" destId="{60636C26-0E48-4789-9309-01E1EC50F19D}" srcOrd="0" destOrd="0" presId="urn:microsoft.com/office/officeart/2005/8/layout/process2"/>
    <dgm:cxn modelId="{3F50927B-35D7-4F4F-98BC-B49E11210CB2}" type="presParOf" srcId="{07B27ACF-A979-424A-8D99-3199EDBEF347}" destId="{4AD8F513-C47C-4757-A27D-0237A8FCB2D3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B25BC54-07D9-4843-A3EB-0CF8E66FD264}">
      <dsp:nvSpPr>
        <dsp:cNvPr id="0" name=""/>
        <dsp:cNvSpPr/>
      </dsp:nvSpPr>
      <dsp:spPr>
        <a:xfrm>
          <a:off x="0" y="0"/>
          <a:ext cx="5184576" cy="5184576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2258CD1-E056-4500-A131-D308121BC89D}">
      <dsp:nvSpPr>
        <dsp:cNvPr id="0" name=""/>
        <dsp:cNvSpPr/>
      </dsp:nvSpPr>
      <dsp:spPr>
        <a:xfrm>
          <a:off x="3744424" y="328564"/>
          <a:ext cx="3369974" cy="43339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>
              <a:latin typeface="Times New Roman" pitchFamily="18" charset="0"/>
              <a:cs typeface="Times New Roman" pitchFamily="18" charset="0"/>
            </a:rPr>
            <a:t>Uzasadnienie wyboru tematu</a:t>
          </a:r>
          <a:endParaRPr lang="pl-PL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744424" y="328564"/>
        <a:ext cx="3369974" cy="433398"/>
      </dsp:txXfrm>
    </dsp:sp>
    <dsp:sp modelId="{8AB21C68-7B13-4B6F-9AC8-9E5ACB3807C5}">
      <dsp:nvSpPr>
        <dsp:cNvPr id="0" name=""/>
        <dsp:cNvSpPr/>
      </dsp:nvSpPr>
      <dsp:spPr>
        <a:xfrm>
          <a:off x="3744424" y="816137"/>
          <a:ext cx="3369974" cy="55300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>
              <a:latin typeface="Times New Roman" pitchFamily="18" charset="0"/>
              <a:cs typeface="Times New Roman" pitchFamily="18" charset="0"/>
            </a:rPr>
            <a:t>Zjawisko starzenia się społeczeństwa w Polsce</a:t>
          </a:r>
          <a:endParaRPr lang="pl-PL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744424" y="816137"/>
        <a:ext cx="3369974" cy="553007"/>
      </dsp:txXfrm>
    </dsp:sp>
    <dsp:sp modelId="{63BBD492-BB00-4369-8A79-F195BADD2D63}">
      <dsp:nvSpPr>
        <dsp:cNvPr id="0" name=""/>
        <dsp:cNvSpPr/>
      </dsp:nvSpPr>
      <dsp:spPr>
        <a:xfrm>
          <a:off x="3744424" y="1498258"/>
          <a:ext cx="3369974" cy="41988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>
              <a:latin typeface="Times New Roman" pitchFamily="18" charset="0"/>
              <a:cs typeface="Times New Roman" pitchFamily="18" charset="0"/>
            </a:rPr>
            <a:t>Modele przestrzenne</a:t>
          </a:r>
          <a:endParaRPr lang="pl-PL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744424" y="1498258"/>
        <a:ext cx="3369974" cy="419889"/>
      </dsp:txXfrm>
    </dsp:sp>
    <dsp:sp modelId="{B31A7553-A48D-45CF-BF8E-74078B3E4893}">
      <dsp:nvSpPr>
        <dsp:cNvPr id="0" name=""/>
        <dsp:cNvSpPr/>
      </dsp:nvSpPr>
      <dsp:spPr>
        <a:xfrm>
          <a:off x="3725956" y="2087459"/>
          <a:ext cx="3369974" cy="57400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>
              <a:latin typeface="Times New Roman" pitchFamily="18" charset="0"/>
              <a:cs typeface="Times New Roman" pitchFamily="18" charset="0"/>
            </a:rPr>
            <a:t>Etapy wyboru modelu przestrzennego</a:t>
          </a:r>
          <a:endParaRPr lang="pl-PL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725956" y="2087459"/>
        <a:ext cx="3369974" cy="574009"/>
      </dsp:txXfrm>
    </dsp:sp>
    <dsp:sp modelId="{82F0AD0B-F032-4D38-9B0F-9FCD3ED8A6F1}">
      <dsp:nvSpPr>
        <dsp:cNvPr id="0" name=""/>
        <dsp:cNvSpPr/>
      </dsp:nvSpPr>
      <dsp:spPr>
        <a:xfrm>
          <a:off x="3725956" y="2715643"/>
          <a:ext cx="3369974" cy="43339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>
              <a:latin typeface="Times New Roman" pitchFamily="18" charset="0"/>
              <a:cs typeface="Times New Roman" pitchFamily="18" charset="0"/>
            </a:rPr>
            <a:t>Przedmiot i przebieg badania</a:t>
          </a:r>
          <a:endParaRPr lang="pl-PL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725956" y="2715643"/>
        <a:ext cx="3369974" cy="433398"/>
      </dsp:txXfrm>
    </dsp:sp>
    <dsp:sp modelId="{11C14D7B-2D12-47B7-8C56-47998A7474AB}">
      <dsp:nvSpPr>
        <dsp:cNvPr id="0" name=""/>
        <dsp:cNvSpPr/>
      </dsp:nvSpPr>
      <dsp:spPr>
        <a:xfrm>
          <a:off x="3725956" y="3203216"/>
          <a:ext cx="3369974" cy="43339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>
              <a:latin typeface="Times New Roman" pitchFamily="18" charset="0"/>
              <a:cs typeface="Times New Roman" pitchFamily="18" charset="0"/>
            </a:rPr>
            <a:t>Wyniki badań empirycznych </a:t>
          </a:r>
          <a:endParaRPr lang="pl-PL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725956" y="3203216"/>
        <a:ext cx="3369974" cy="433398"/>
      </dsp:txXfrm>
    </dsp:sp>
    <dsp:sp modelId="{F31BD0F4-02A2-4429-B00D-EA4BB5C66509}">
      <dsp:nvSpPr>
        <dsp:cNvPr id="0" name=""/>
        <dsp:cNvSpPr/>
      </dsp:nvSpPr>
      <dsp:spPr>
        <a:xfrm>
          <a:off x="3725956" y="3690789"/>
          <a:ext cx="3369974" cy="43339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>
              <a:latin typeface="Times New Roman" pitchFamily="18" charset="0"/>
              <a:cs typeface="Times New Roman" pitchFamily="18" charset="0"/>
            </a:rPr>
            <a:t>Wnioski</a:t>
          </a:r>
          <a:endParaRPr lang="pl-PL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725956" y="3690789"/>
        <a:ext cx="3369974" cy="433398"/>
      </dsp:txXfrm>
    </dsp:sp>
    <dsp:sp modelId="{ED2B35D5-2D87-42AB-A98D-5881CDC8ED48}">
      <dsp:nvSpPr>
        <dsp:cNvPr id="0" name=""/>
        <dsp:cNvSpPr/>
      </dsp:nvSpPr>
      <dsp:spPr>
        <a:xfrm>
          <a:off x="3725956" y="4178362"/>
          <a:ext cx="3369974" cy="43339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>
              <a:latin typeface="Times New Roman" pitchFamily="18" charset="0"/>
              <a:cs typeface="Times New Roman" pitchFamily="18" charset="0"/>
            </a:rPr>
            <a:t>Literatura</a:t>
          </a:r>
          <a:endParaRPr lang="pl-PL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725956" y="4178362"/>
        <a:ext cx="3369974" cy="43339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B607A8E-2905-4DF4-8138-032E6B884B65}">
      <dsp:nvSpPr>
        <dsp:cNvPr id="0" name=""/>
        <dsp:cNvSpPr/>
      </dsp:nvSpPr>
      <dsp:spPr>
        <a:xfrm>
          <a:off x="648071" y="0"/>
          <a:ext cx="7344816" cy="5544616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8846C21-AC69-435D-8833-8F2F5615344C}">
      <dsp:nvSpPr>
        <dsp:cNvPr id="0" name=""/>
        <dsp:cNvSpPr/>
      </dsp:nvSpPr>
      <dsp:spPr>
        <a:xfrm>
          <a:off x="131399" y="720079"/>
          <a:ext cx="2569383" cy="410445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Zmiany demograficzne obserwowane obecnie </a:t>
          </a:r>
          <a:r>
            <a:rPr lang="pl-PL" sz="1600" kern="1200" dirty="0" smtClean="0"/>
            <a:t/>
          </a:r>
          <a:br>
            <a:rPr lang="pl-PL" sz="1600" kern="1200" dirty="0" smtClean="0"/>
          </a:br>
          <a:r>
            <a:rPr lang="pl-PL" sz="1600" kern="1200" dirty="0" smtClean="0"/>
            <a:t>w </a:t>
          </a:r>
          <a:r>
            <a:rPr lang="pl-PL" sz="1600" kern="1200" dirty="0" smtClean="0"/>
            <a:t>wielu w krajach wyraźnie wskazują na starzenie się populacji, tj. spadek urodzeń przy jednoczesnym wydłużaniu się życia osób starszych. Prognozuje się, iż w perspektywie najbliższych dziesięcioleci tendencja ta jeszcze się nasili, doprowadzając do istotnych przeobrażeń </a:t>
          </a:r>
          <a:r>
            <a:rPr lang="pl-PL" sz="1600" kern="1200" dirty="0" smtClean="0"/>
            <a:t/>
          </a:r>
          <a:br>
            <a:rPr lang="pl-PL" sz="1600" kern="1200" dirty="0" smtClean="0"/>
          </a:br>
          <a:r>
            <a:rPr lang="pl-PL" sz="1600" kern="1200" dirty="0" smtClean="0"/>
            <a:t>w </a:t>
          </a:r>
          <a:r>
            <a:rPr lang="pl-PL" sz="1600" kern="1200" dirty="0" smtClean="0"/>
            <a:t>proporcjach pomiędzy osobami starszymi </a:t>
          </a:r>
          <a:r>
            <a:rPr lang="pl-PL" sz="1600" kern="1200" dirty="0" smtClean="0"/>
            <a:t/>
          </a:r>
          <a:br>
            <a:rPr lang="pl-PL" sz="1600" kern="1200" dirty="0" smtClean="0"/>
          </a:br>
          <a:r>
            <a:rPr lang="pl-PL" sz="1600" kern="1200" dirty="0" smtClean="0"/>
            <a:t>i </a:t>
          </a:r>
          <a:r>
            <a:rPr lang="pl-PL" sz="1600" kern="1200" dirty="0" smtClean="0"/>
            <a:t>młodymi.</a:t>
          </a:r>
          <a:endParaRPr lang="en-US" sz="1600" kern="1200" dirty="0"/>
        </a:p>
      </dsp:txBody>
      <dsp:txXfrm>
        <a:off x="131399" y="720079"/>
        <a:ext cx="2569383" cy="4104457"/>
      </dsp:txXfrm>
    </dsp:sp>
    <dsp:sp modelId="{3F735B76-3AA0-40A8-9319-A4AADF807C33}">
      <dsp:nvSpPr>
        <dsp:cNvPr id="0" name=""/>
        <dsp:cNvSpPr/>
      </dsp:nvSpPr>
      <dsp:spPr>
        <a:xfrm>
          <a:off x="3035788" y="1008110"/>
          <a:ext cx="2569383" cy="352839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Proces starzenia się społeczeństwa jest zjawiskiem wieloaspektowym, na które wpływ ma między innymi demograficzny </a:t>
          </a:r>
          <a:r>
            <a:rPr lang="pl-PL" sz="1600" kern="1200" dirty="0" smtClean="0"/>
            <a:t/>
          </a:r>
          <a:br>
            <a:rPr lang="pl-PL" sz="1600" kern="1200" dirty="0" smtClean="0"/>
          </a:br>
          <a:r>
            <a:rPr lang="pl-PL" sz="1600" kern="1200" dirty="0" smtClean="0"/>
            <a:t>i </a:t>
          </a:r>
          <a:r>
            <a:rPr lang="pl-PL" sz="1600" kern="1200" dirty="0" smtClean="0"/>
            <a:t>przestrzenny charakter jednostek. Zastosowanie analizy przestrzennej do badania tego procesu pozwala na ustalenie istniejących relacji między badanymi regionami </a:t>
          </a:r>
          <a:r>
            <a:rPr lang="pl-PL" sz="1600" kern="1200" dirty="0" smtClean="0"/>
            <a:t/>
          </a:r>
          <a:br>
            <a:rPr lang="pl-PL" sz="1600" kern="1200" dirty="0" smtClean="0"/>
          </a:br>
          <a:r>
            <a:rPr lang="pl-PL" sz="1600" kern="1200" dirty="0" smtClean="0"/>
            <a:t>w </a:t>
          </a:r>
          <a:r>
            <a:rPr lang="pl-PL" sz="1600" kern="1200" dirty="0" smtClean="0"/>
            <a:t>odniesieniu do tego zjawiska.</a:t>
          </a:r>
          <a:endParaRPr lang="en-US" sz="1600" kern="1200" dirty="0"/>
        </a:p>
      </dsp:txBody>
      <dsp:txXfrm>
        <a:off x="3035788" y="1008110"/>
        <a:ext cx="2569383" cy="3528394"/>
      </dsp:txXfrm>
    </dsp:sp>
    <dsp:sp modelId="{746A4E6E-010B-442D-8CFF-44C933DC6AE3}">
      <dsp:nvSpPr>
        <dsp:cNvPr id="0" name=""/>
        <dsp:cNvSpPr/>
      </dsp:nvSpPr>
      <dsp:spPr>
        <a:xfrm>
          <a:off x="5940177" y="1296142"/>
          <a:ext cx="2569383" cy="29523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Analiza zjawiska starzenia się społeczeństwa </a:t>
          </a:r>
          <a:r>
            <a:rPr lang="pl-PL" sz="1600" kern="1200" dirty="0" smtClean="0"/>
            <a:t/>
          </a:r>
          <a:br>
            <a:rPr lang="pl-PL" sz="1600" kern="1200" dirty="0" smtClean="0"/>
          </a:br>
          <a:r>
            <a:rPr lang="pl-PL" sz="1600" kern="1200" dirty="0" smtClean="0"/>
            <a:t>w </a:t>
          </a:r>
          <a:r>
            <a:rPr lang="pl-PL" sz="1600" kern="1200" dirty="0" smtClean="0"/>
            <a:t>Polsce wiąże się </a:t>
          </a:r>
          <a:r>
            <a:rPr lang="pl-PL" sz="1600" kern="1200" dirty="0" smtClean="0"/>
            <a:t/>
          </a:r>
          <a:br>
            <a:rPr lang="pl-PL" sz="1600" kern="1200" dirty="0" smtClean="0"/>
          </a:br>
          <a:r>
            <a:rPr lang="pl-PL" sz="1600" kern="1200" dirty="0" smtClean="0"/>
            <a:t>z </a:t>
          </a:r>
          <a:r>
            <a:rPr lang="pl-PL" sz="1600" kern="1200" dirty="0" smtClean="0"/>
            <a:t>określeniem, w drodze modelowania regresyjnego, wpływu cech o charakterze demograficznym </a:t>
          </a:r>
          <a:r>
            <a:rPr lang="pl-PL" sz="1600" kern="1200" dirty="0" smtClean="0"/>
            <a:t/>
          </a:r>
          <a:br>
            <a:rPr lang="pl-PL" sz="1600" kern="1200" dirty="0" smtClean="0"/>
          </a:br>
          <a:r>
            <a:rPr lang="pl-PL" sz="1600" kern="1200" dirty="0" smtClean="0"/>
            <a:t>i </a:t>
          </a:r>
          <a:r>
            <a:rPr lang="pl-PL" sz="1600" kern="1200" dirty="0" smtClean="0"/>
            <a:t>społeczno-ekonomicznym na wzrost liczby osób w wieku poprodukcyjnym</a:t>
          </a:r>
          <a:endParaRPr lang="en-US" sz="1600" kern="1200" dirty="0"/>
        </a:p>
      </dsp:txBody>
      <dsp:txXfrm>
        <a:off x="5940177" y="1296142"/>
        <a:ext cx="2569383" cy="295233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2FBEFBD-C758-4748-9884-45DE8F326935}">
      <dsp:nvSpPr>
        <dsp:cNvPr id="0" name=""/>
        <dsp:cNvSpPr/>
      </dsp:nvSpPr>
      <dsp:spPr>
        <a:xfrm>
          <a:off x="0" y="684042"/>
          <a:ext cx="8229599" cy="115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85952C4-5AC8-4A61-95BE-B30D6A55FC3F}">
      <dsp:nvSpPr>
        <dsp:cNvPr id="0" name=""/>
        <dsp:cNvSpPr/>
      </dsp:nvSpPr>
      <dsp:spPr>
        <a:xfrm>
          <a:off x="411479" y="5082"/>
          <a:ext cx="5760720" cy="13579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zastosowanie wybranych metod ekonometrii przestrzennej w badaniach procesu starzenia się społeczeństwa; </a:t>
          </a:r>
          <a:endParaRPr lang="pl-PL" sz="20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411479" y="5082"/>
        <a:ext cx="5760720" cy="1357920"/>
      </dsp:txXfrm>
    </dsp:sp>
    <dsp:sp modelId="{EA6F6DBC-9C69-4A03-9FEC-09260E806C4F}">
      <dsp:nvSpPr>
        <dsp:cNvPr id="0" name=""/>
        <dsp:cNvSpPr/>
      </dsp:nvSpPr>
      <dsp:spPr>
        <a:xfrm>
          <a:off x="0" y="3041005"/>
          <a:ext cx="8229599" cy="115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767074E-A4B3-44C9-9E5D-DC68B660CEB1}">
      <dsp:nvSpPr>
        <dsp:cNvPr id="0" name=""/>
        <dsp:cNvSpPr/>
      </dsp:nvSpPr>
      <dsp:spPr>
        <a:xfrm>
          <a:off x="451656" y="2115963"/>
          <a:ext cx="7079348" cy="162832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włączenie do badań modeli regresji przestrzennej, które w sytuacji danych przestrzennie zlokalizowanych, cechuje większa precyzja </a:t>
          </a:r>
          <a:r>
            <a:rPr lang="pl-PL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/>
          </a:r>
          <a:br>
            <a:rPr lang="pl-PL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</a:br>
          <a:r>
            <a:rPr lang="pl-PL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w </a:t>
          </a:r>
          <a:r>
            <a:rPr lang="pl-PL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zakresie szacowania powiązań pomiędzy badanymi zmiennymi.</a:t>
          </a:r>
          <a:endParaRPr lang="pl-PL" sz="20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451656" y="2115963"/>
        <a:ext cx="7079348" cy="162832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9B3F32A-8AF9-428B-ACA5-7BDE305B816C}">
      <dsp:nvSpPr>
        <dsp:cNvPr id="0" name=""/>
        <dsp:cNvSpPr/>
      </dsp:nvSpPr>
      <dsp:spPr>
        <a:xfrm>
          <a:off x="71975" y="216023"/>
          <a:ext cx="8173402" cy="171468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Starzenie się ludności jest współcześnie zjawiskiem globalnym, dotyczącym wszystkich regionów i niemal wszystkich państw świata</a:t>
          </a:r>
          <a:r>
            <a:rPr lang="pl-PL" sz="2000" b="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. </a:t>
          </a:r>
          <a:r>
            <a:rPr lang="pl-PL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Proces ten przebiega jednak bardzo nierównomiernie - najgłębiej zaznaczył się w Europie.</a:t>
          </a:r>
          <a:r>
            <a:rPr lang="pl-PL" sz="2000" b="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 </a:t>
          </a:r>
        </a:p>
      </dsp:txBody>
      <dsp:txXfrm>
        <a:off x="71975" y="216023"/>
        <a:ext cx="8173402" cy="1714689"/>
      </dsp:txXfrm>
    </dsp:sp>
    <dsp:sp modelId="{2E720075-D66E-45AD-BC59-93D49F76D461}">
      <dsp:nvSpPr>
        <dsp:cNvPr id="0" name=""/>
        <dsp:cNvSpPr/>
      </dsp:nvSpPr>
      <dsp:spPr>
        <a:xfrm>
          <a:off x="71975" y="2016224"/>
          <a:ext cx="8173402" cy="171468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W perspektywie najbliższych dziesięcioleci tendencja ta jeszcze się nasili, doprowadzając do istotnych przeobrażeń </a:t>
          </a:r>
          <a:r>
            <a:rPr lang="pl-PL" sz="2000" b="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/>
          </a:r>
          <a:br>
            <a:rPr lang="pl-PL" sz="2000" b="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</a:br>
          <a:r>
            <a:rPr lang="pl-PL" sz="2000" b="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w </a:t>
          </a:r>
          <a:r>
            <a:rPr lang="pl-PL" sz="2000" b="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proporcjach pomiędzy osobami starszymi i młodymi. </a:t>
          </a:r>
        </a:p>
      </dsp:txBody>
      <dsp:txXfrm>
        <a:off x="71975" y="2016224"/>
        <a:ext cx="8173402" cy="1714689"/>
      </dsp:txXfrm>
    </dsp:sp>
    <dsp:sp modelId="{5E8F4E30-3902-4C97-B7AA-53B61A4E2CB9}">
      <dsp:nvSpPr>
        <dsp:cNvPr id="0" name=""/>
        <dsp:cNvSpPr/>
      </dsp:nvSpPr>
      <dsp:spPr>
        <a:xfrm>
          <a:off x="71975" y="3816425"/>
          <a:ext cx="8173402" cy="171468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W Polsce, zmiana zachodząca w strukturze wieku będzie szczególnie dotkliwa, gdyż zgodnie z prognozami Głównego Urzędu Statystycznego, z jednego z najmłodszych państw Unii Europejskiej w 2060 roku stanie się jednym </a:t>
          </a:r>
          <a:r>
            <a:rPr lang="pl-PL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/>
          </a:r>
          <a:br>
            <a:rPr lang="pl-PL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</a:br>
          <a:r>
            <a:rPr lang="pl-PL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z </a:t>
          </a:r>
          <a:r>
            <a:rPr lang="pl-PL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najstarszych.</a:t>
          </a:r>
          <a:endParaRPr lang="pl-PL" sz="2000" b="0" kern="1200" dirty="0" smtClean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71975" y="3816425"/>
        <a:ext cx="8173402" cy="1714689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227F519-447E-4EE9-AAE4-6C1A0CC64F18}">
      <dsp:nvSpPr>
        <dsp:cNvPr id="0" name=""/>
        <dsp:cNvSpPr/>
      </dsp:nvSpPr>
      <dsp:spPr>
        <a:xfrm rot="5400000">
          <a:off x="4578701" y="-1770389"/>
          <a:ext cx="2020057" cy="556083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należy do grupy modeli, w których badana jest przestrzenna zależność reszt. Pojawienie się autokorelacji przestrzennej w błędzie modelu może być skutkiem pominięcia nieobserwowanych zmiennych (np. pogoda, czynniki kulturowe itp.), które mogą być przestrzennie skorelowane </a:t>
          </a:r>
          <a:endParaRPr lang="pl-PL" sz="18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 rot="5400000">
        <a:off x="4578701" y="-1770389"/>
        <a:ext cx="2020057" cy="5560837"/>
      </dsp:txXfrm>
    </dsp:sp>
    <dsp:sp modelId="{BA1B43A1-EFA1-4AF8-9705-571F890C397D}">
      <dsp:nvSpPr>
        <dsp:cNvPr id="0" name=""/>
        <dsp:cNvSpPr/>
      </dsp:nvSpPr>
      <dsp:spPr>
        <a:xfrm>
          <a:off x="351513" y="267252"/>
          <a:ext cx="2392154" cy="148917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kern="1200" dirty="0" smtClean="0">
              <a:latin typeface="Times New Roman" pitchFamily="18" charset="0"/>
              <a:cs typeface="Times New Roman" pitchFamily="18" charset="0"/>
            </a:rPr>
            <a:t>Model błędu przestrzennego</a:t>
          </a:r>
          <a:endParaRPr lang="pl-PL" sz="2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51513" y="267252"/>
        <a:ext cx="2392154" cy="1489173"/>
      </dsp:txXfrm>
    </dsp:sp>
    <dsp:sp modelId="{8B18FBEE-5BF6-4862-97AA-051B72A97113}">
      <dsp:nvSpPr>
        <dsp:cNvPr id="0" name=""/>
        <dsp:cNvSpPr/>
      </dsp:nvSpPr>
      <dsp:spPr>
        <a:xfrm rot="5400000">
          <a:off x="3861643" y="1042994"/>
          <a:ext cx="3518487" cy="562515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jest modelem typu autoregresyjnego, tzn. zawiera opóźnioną przestrzennie zmienną endogeniczną, która interpretowana jest jako poziom zmiennej zależnej  w obszarach sąsiedzkich. </a:t>
          </a:r>
          <a:endParaRPr lang="pl-PL" sz="18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W przypadku, gdy to opóźnienie jest istotne, poziom zmiennej zależnej </a:t>
          </a:r>
          <a:r>
            <a:rPr lang="pl-PL" sz="18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/>
          </a:r>
          <a:br>
            <a:rPr lang="pl-PL" sz="18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</a:br>
          <a:r>
            <a:rPr lang="pl-PL" sz="18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w </a:t>
          </a:r>
          <a:r>
            <a:rPr lang="pl-PL" sz="1800" i="1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i</a:t>
          </a:r>
          <a:r>
            <a:rPr lang="pl-PL" sz="18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 –tym regionie można wyjaśnić przez poziom zjawiska w jednostkach sąsiedzkich </a:t>
          </a:r>
          <a:r>
            <a:rPr lang="pl-PL" sz="1800" i="1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j</a:t>
          </a:r>
          <a:r>
            <a:rPr lang="pl-PL" sz="18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 oraz inne czynniki reprezentowane przez pozostałe zmienne objaśniające.</a:t>
          </a:r>
          <a:endParaRPr lang="pl-PL" sz="18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 rot="5400000">
        <a:off x="3861643" y="1042994"/>
        <a:ext cx="3518487" cy="5625150"/>
      </dsp:txXfrm>
    </dsp:sp>
    <dsp:sp modelId="{8E7D6C61-F799-45E5-AD8A-4C322C785AE7}">
      <dsp:nvSpPr>
        <dsp:cNvPr id="0" name=""/>
        <dsp:cNvSpPr/>
      </dsp:nvSpPr>
      <dsp:spPr>
        <a:xfrm>
          <a:off x="288042" y="3096344"/>
          <a:ext cx="2456797" cy="148917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kern="1200" dirty="0" smtClean="0">
              <a:latin typeface="Times New Roman" pitchFamily="18" charset="0"/>
              <a:cs typeface="Times New Roman" pitchFamily="18" charset="0"/>
            </a:rPr>
            <a:t>Model opóźnienia przestrzennego</a:t>
          </a:r>
          <a:endParaRPr lang="pl-PL" sz="2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8042" y="3096344"/>
        <a:ext cx="2456797" cy="1489173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E55B9EA-046A-47DC-BA5A-402ED36514C8}">
      <dsp:nvSpPr>
        <dsp:cNvPr id="0" name=""/>
        <dsp:cNvSpPr/>
      </dsp:nvSpPr>
      <dsp:spPr>
        <a:xfrm>
          <a:off x="1" y="1"/>
          <a:ext cx="4071440" cy="1036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b="1" kern="1200" dirty="0" smtClean="0"/>
            <a:t>Dane</a:t>
          </a:r>
          <a:endParaRPr lang="en-US" sz="2800" b="1" kern="1200" dirty="0"/>
        </a:p>
      </dsp:txBody>
      <dsp:txXfrm>
        <a:off x="1" y="1"/>
        <a:ext cx="4071440" cy="1036800"/>
      </dsp:txXfrm>
    </dsp:sp>
    <dsp:sp modelId="{C3DEB4BC-61BA-4301-842E-6FA522752A26}">
      <dsp:nvSpPr>
        <dsp:cNvPr id="0" name=""/>
        <dsp:cNvSpPr/>
      </dsp:nvSpPr>
      <dsp:spPr>
        <a:xfrm>
          <a:off x="42" y="1058065"/>
          <a:ext cx="4071440" cy="42492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Analizę statystyczną wpływu demograficznych </a:t>
          </a:r>
          <a:r>
            <a:rPr lang="pl-PL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/>
          </a:r>
          <a:br>
            <a:rPr lang="pl-PL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</a:br>
          <a:r>
            <a:rPr lang="pl-PL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i </a:t>
          </a:r>
          <a:r>
            <a:rPr lang="pl-PL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społeczno-ekonomicznych czynników na proces starzenia się społeczeństwa przeprowadzono dla 73 podregionów Polski (wg klasyfikacji UE- NUTS 3).</a:t>
          </a:r>
          <a:endParaRPr lang="en-US" sz="20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W badaniu wykorzystano dane pozyskane </a:t>
          </a:r>
          <a:r>
            <a:rPr lang="pl-PL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/>
          </a:r>
          <a:br>
            <a:rPr lang="pl-PL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</a:br>
          <a:r>
            <a:rPr lang="pl-PL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z </a:t>
          </a:r>
          <a:r>
            <a:rPr lang="pl-PL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Głównego Urzędu Statystycznego i </a:t>
          </a:r>
          <a:r>
            <a:rPr lang="pl-PL" sz="2000" kern="1200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Eurostatu</a:t>
          </a:r>
          <a:r>
            <a:rPr lang="pl-PL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 za lata 2011, 2014 </a:t>
          </a:r>
          <a:br>
            <a:rPr lang="pl-PL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</a:br>
          <a:r>
            <a:rPr lang="pl-PL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i 2016.</a:t>
          </a:r>
          <a:endParaRPr lang="en-US" sz="20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42" y="1058065"/>
        <a:ext cx="4071440" cy="4249259"/>
      </dsp:txXfrm>
    </dsp:sp>
    <dsp:sp modelId="{F2256640-9A48-448B-B144-8E4D2ABFA931}">
      <dsp:nvSpPr>
        <dsp:cNvPr id="0" name=""/>
        <dsp:cNvSpPr/>
      </dsp:nvSpPr>
      <dsp:spPr>
        <a:xfrm>
          <a:off x="4641484" y="21265"/>
          <a:ext cx="4071440" cy="1036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b="1" kern="1200" dirty="0" smtClean="0"/>
            <a:t>Badanie</a:t>
          </a:r>
          <a:endParaRPr lang="en-US" sz="2800" b="1" kern="1200" dirty="0"/>
        </a:p>
      </dsp:txBody>
      <dsp:txXfrm>
        <a:off x="4641484" y="21265"/>
        <a:ext cx="4071440" cy="1036800"/>
      </dsp:txXfrm>
    </dsp:sp>
    <dsp:sp modelId="{CFEC4E28-766B-4F3C-914F-88EF458722F4}">
      <dsp:nvSpPr>
        <dsp:cNvPr id="0" name=""/>
        <dsp:cNvSpPr/>
      </dsp:nvSpPr>
      <dsp:spPr>
        <a:xfrm>
          <a:off x="4641484" y="1058065"/>
          <a:ext cx="4071440" cy="42492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Badanie rozpoczęto od wyboru zmiennych, na podstawie których oszacowane zostaną trzy modele regresji. </a:t>
          </a:r>
          <a:endParaRPr lang="en-US" sz="20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Zmienną zależną charakteryzującą starzejącą się populację była ogólna liczba osób w wieku poprodukcyjnym (LPT65+). Do zbioru potencjalnych zmiennych objaśniających wybrano 11 wskaźników.</a:t>
          </a:r>
          <a:endParaRPr lang="en-US" sz="20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4641484" y="1058065"/>
        <a:ext cx="4071440" cy="4249259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6C2957F-0BF4-474A-94B3-979FBAE92CB7}">
      <dsp:nvSpPr>
        <dsp:cNvPr id="0" name=""/>
        <dsp:cNvSpPr/>
      </dsp:nvSpPr>
      <dsp:spPr>
        <a:xfrm rot="5400000">
          <a:off x="4461637" y="-3731579"/>
          <a:ext cx="385524" cy="797269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zgony osób w wieku do 65 lat na 1000 ludności w tej grupie wiekowej (Z65)</a:t>
          </a:r>
          <a:endParaRPr lang="en-US" sz="16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 rot="5400000">
        <a:off x="4461637" y="-3731579"/>
        <a:ext cx="385524" cy="7972691"/>
      </dsp:txXfrm>
    </dsp:sp>
    <dsp:sp modelId="{98A0FAF7-D6D6-4985-8574-2B24A46B4D30}">
      <dsp:nvSpPr>
        <dsp:cNvPr id="0" name=""/>
        <dsp:cNvSpPr/>
      </dsp:nvSpPr>
      <dsp:spPr>
        <a:xfrm flipH="1">
          <a:off x="0" y="1353"/>
          <a:ext cx="668050" cy="4819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X</a:t>
          </a:r>
          <a:r>
            <a:rPr lang="pl-PL" sz="2400" kern="1200" baseline="-25000" dirty="0" smtClean="0"/>
            <a:t>1</a:t>
          </a:r>
          <a:endParaRPr lang="en-US" sz="2400" kern="1200" baseline="-25000" dirty="0"/>
        </a:p>
      </dsp:txBody>
      <dsp:txXfrm flipH="1">
        <a:off x="0" y="1353"/>
        <a:ext cx="668050" cy="481905"/>
      </dsp:txXfrm>
    </dsp:sp>
    <dsp:sp modelId="{B299E7D2-9172-44F7-8C03-835EC462416A}">
      <dsp:nvSpPr>
        <dsp:cNvPr id="0" name=""/>
        <dsp:cNvSpPr/>
      </dsp:nvSpPr>
      <dsp:spPr>
        <a:xfrm rot="5400000">
          <a:off x="4465255" y="-3214118"/>
          <a:ext cx="385524" cy="79658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przyrost naturalny na 1000 ludności (PN)</a:t>
          </a:r>
          <a:endParaRPr lang="en-US" sz="16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 rot="5400000">
        <a:off x="4465255" y="-3214118"/>
        <a:ext cx="385524" cy="7965884"/>
      </dsp:txXfrm>
    </dsp:sp>
    <dsp:sp modelId="{3EDFC7C4-C2DD-4670-B34F-E8DC44F6DFE7}">
      <dsp:nvSpPr>
        <dsp:cNvPr id="0" name=""/>
        <dsp:cNvSpPr/>
      </dsp:nvSpPr>
      <dsp:spPr>
        <a:xfrm flipH="1">
          <a:off x="0" y="507354"/>
          <a:ext cx="669946" cy="4819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X</a:t>
          </a:r>
          <a:r>
            <a:rPr lang="pl-PL" sz="2400" kern="1200" baseline="-25000" dirty="0" smtClean="0"/>
            <a:t>2</a:t>
          </a:r>
          <a:endParaRPr lang="en-US" sz="2400" kern="1200" baseline="-25000" dirty="0"/>
        </a:p>
      </dsp:txBody>
      <dsp:txXfrm flipH="1">
        <a:off x="0" y="507354"/>
        <a:ext cx="669946" cy="481905"/>
      </dsp:txXfrm>
    </dsp:sp>
    <dsp:sp modelId="{0107B7D4-F4E3-4224-8B08-DCFF56CB58C7}">
      <dsp:nvSpPr>
        <dsp:cNvPr id="0" name=""/>
        <dsp:cNvSpPr/>
      </dsp:nvSpPr>
      <dsp:spPr>
        <a:xfrm rot="5400000">
          <a:off x="4458950" y="-2734940"/>
          <a:ext cx="385524" cy="797849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  <a:tabLst/>
          </a:pPr>
          <a:r>
            <a:rPr lang="pl-PL" sz="16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produkt krajowy brutto (PKB)</a:t>
          </a:r>
          <a:endParaRPr lang="en-US" sz="16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 rot="5400000">
        <a:off x="4458950" y="-2734940"/>
        <a:ext cx="385524" cy="7978495"/>
      </dsp:txXfrm>
    </dsp:sp>
    <dsp:sp modelId="{FE518E03-7FE7-4034-B900-E6F35E963E8A}">
      <dsp:nvSpPr>
        <dsp:cNvPr id="0" name=""/>
        <dsp:cNvSpPr/>
      </dsp:nvSpPr>
      <dsp:spPr>
        <a:xfrm>
          <a:off x="0" y="1020129"/>
          <a:ext cx="662464" cy="4819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X</a:t>
          </a:r>
          <a:r>
            <a:rPr lang="pl-PL" sz="2400" kern="1200" baseline="-25000" dirty="0" smtClean="0"/>
            <a:t>3</a:t>
          </a:r>
          <a:endParaRPr lang="en-US" sz="2400" kern="1200" baseline="-25000" dirty="0"/>
        </a:p>
      </dsp:txBody>
      <dsp:txXfrm>
        <a:off x="0" y="1020129"/>
        <a:ext cx="662464" cy="481905"/>
      </dsp:txXfrm>
    </dsp:sp>
    <dsp:sp modelId="{8F321043-D394-483B-9798-8E47533B9676}">
      <dsp:nvSpPr>
        <dsp:cNvPr id="0" name=""/>
        <dsp:cNvSpPr/>
      </dsp:nvSpPr>
      <dsp:spPr>
        <a:xfrm rot="5400000">
          <a:off x="4444646" y="-2230427"/>
          <a:ext cx="385524" cy="800638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lekarze na 1000 ludności (L)</a:t>
          </a:r>
          <a:endParaRPr lang="en-US" sz="16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 rot="5400000">
        <a:off x="4444646" y="-2230427"/>
        <a:ext cx="385524" cy="8006389"/>
      </dsp:txXfrm>
    </dsp:sp>
    <dsp:sp modelId="{5081FA98-2BC6-42E6-9274-1C5ED9C39C2C}">
      <dsp:nvSpPr>
        <dsp:cNvPr id="0" name=""/>
        <dsp:cNvSpPr/>
      </dsp:nvSpPr>
      <dsp:spPr>
        <a:xfrm>
          <a:off x="0" y="1519354"/>
          <a:ext cx="634211" cy="4819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X</a:t>
          </a:r>
          <a:r>
            <a:rPr lang="pl-PL" sz="2400" kern="1200" baseline="-25000" dirty="0" smtClean="0"/>
            <a:t>4</a:t>
          </a:r>
          <a:endParaRPr lang="en-US" sz="2400" kern="1200" baseline="-25000" dirty="0"/>
        </a:p>
      </dsp:txBody>
      <dsp:txXfrm>
        <a:off x="0" y="1519354"/>
        <a:ext cx="634211" cy="481905"/>
      </dsp:txXfrm>
    </dsp:sp>
    <dsp:sp modelId="{4F064CAF-6623-4A87-A438-E58A8C4D9EE0}">
      <dsp:nvSpPr>
        <dsp:cNvPr id="0" name=""/>
        <dsp:cNvSpPr/>
      </dsp:nvSpPr>
      <dsp:spPr>
        <a:xfrm rot="5400000">
          <a:off x="4444646" y="-1724426"/>
          <a:ext cx="385524" cy="800638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liczba łóżek w szpitalach ogólnych (LŁ)</a:t>
          </a:r>
          <a:endParaRPr lang="en-US" sz="16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 rot="5400000">
        <a:off x="4444646" y="-1724426"/>
        <a:ext cx="385524" cy="8006389"/>
      </dsp:txXfrm>
    </dsp:sp>
    <dsp:sp modelId="{8CDAE0A8-10E4-47DD-BC22-A21B9C43A2FA}">
      <dsp:nvSpPr>
        <dsp:cNvPr id="0" name=""/>
        <dsp:cNvSpPr/>
      </dsp:nvSpPr>
      <dsp:spPr>
        <a:xfrm>
          <a:off x="0" y="2025355"/>
          <a:ext cx="634211" cy="4819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X</a:t>
          </a:r>
          <a:r>
            <a:rPr lang="pl-PL" sz="2400" kern="1200" baseline="-25000" dirty="0" smtClean="0"/>
            <a:t>5</a:t>
          </a:r>
          <a:endParaRPr lang="en-US" sz="2400" kern="1200" baseline="-25000" dirty="0"/>
        </a:p>
      </dsp:txBody>
      <dsp:txXfrm>
        <a:off x="0" y="2025355"/>
        <a:ext cx="634211" cy="481905"/>
      </dsp:txXfrm>
    </dsp:sp>
    <dsp:sp modelId="{0310B68F-5522-4AC6-84B9-88CFEA0B83E6}">
      <dsp:nvSpPr>
        <dsp:cNvPr id="0" name=""/>
        <dsp:cNvSpPr/>
      </dsp:nvSpPr>
      <dsp:spPr>
        <a:xfrm rot="5400000">
          <a:off x="4444646" y="-1218426"/>
          <a:ext cx="385524" cy="800638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liczba aptek ogólnodostępnych (LA)</a:t>
          </a:r>
          <a:endParaRPr lang="en-US" sz="16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 rot="5400000">
        <a:off x="4444646" y="-1218426"/>
        <a:ext cx="385524" cy="8006389"/>
      </dsp:txXfrm>
    </dsp:sp>
    <dsp:sp modelId="{EE0FC90C-492D-496D-B1D2-7FA64EEA5B16}">
      <dsp:nvSpPr>
        <dsp:cNvPr id="0" name=""/>
        <dsp:cNvSpPr/>
      </dsp:nvSpPr>
      <dsp:spPr>
        <a:xfrm>
          <a:off x="0" y="2531355"/>
          <a:ext cx="634211" cy="4819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X</a:t>
          </a:r>
          <a:r>
            <a:rPr lang="pl-PL" sz="2400" kern="1200" baseline="-25000" dirty="0" smtClean="0"/>
            <a:t>6</a:t>
          </a:r>
          <a:endParaRPr lang="en-US" sz="2400" kern="1200" baseline="-25000" dirty="0"/>
        </a:p>
      </dsp:txBody>
      <dsp:txXfrm>
        <a:off x="0" y="2531355"/>
        <a:ext cx="634211" cy="481905"/>
      </dsp:txXfrm>
    </dsp:sp>
    <dsp:sp modelId="{0E9F93E9-5F88-4A38-A0D6-6FD3042F06A8}">
      <dsp:nvSpPr>
        <dsp:cNvPr id="0" name=""/>
        <dsp:cNvSpPr/>
      </dsp:nvSpPr>
      <dsp:spPr>
        <a:xfrm rot="5400000">
          <a:off x="4444644" y="-724886"/>
          <a:ext cx="385524" cy="800638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smtClean="0">
              <a:latin typeface="Verdana" pitchFamily="34" charset="0"/>
              <a:ea typeface="Verdana" pitchFamily="34" charset="0"/>
              <a:cs typeface="Verdana" pitchFamily="34" charset="0"/>
            </a:rPr>
            <a:t>pielęgniarki i położne na 1000 ludności (PP)</a:t>
          </a:r>
          <a:endParaRPr lang="en-US" sz="1600" kern="120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 rot="5400000">
        <a:off x="4444644" y="-724886"/>
        <a:ext cx="385524" cy="8006389"/>
      </dsp:txXfrm>
    </dsp:sp>
    <dsp:sp modelId="{F9E01817-5B58-4457-8D01-D1B70244F44C}">
      <dsp:nvSpPr>
        <dsp:cNvPr id="0" name=""/>
        <dsp:cNvSpPr/>
      </dsp:nvSpPr>
      <dsp:spPr>
        <a:xfrm>
          <a:off x="0" y="3037355"/>
          <a:ext cx="634211" cy="4819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X</a:t>
          </a:r>
          <a:r>
            <a:rPr lang="pl-PL" sz="2400" kern="1200" baseline="-25000" dirty="0" smtClean="0"/>
            <a:t>7</a:t>
          </a:r>
          <a:endParaRPr lang="en-US" sz="2400" kern="1200" baseline="-25000" dirty="0"/>
        </a:p>
      </dsp:txBody>
      <dsp:txXfrm>
        <a:off x="0" y="3037355"/>
        <a:ext cx="634211" cy="481905"/>
      </dsp:txXfrm>
    </dsp:sp>
    <dsp:sp modelId="{7AE02CA3-5F13-4072-AAA3-927EE7175546}">
      <dsp:nvSpPr>
        <dsp:cNvPr id="0" name=""/>
        <dsp:cNvSpPr/>
      </dsp:nvSpPr>
      <dsp:spPr>
        <a:xfrm rot="5400000">
          <a:off x="4444646" y="-206425"/>
          <a:ext cx="385524" cy="800638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smtClean="0">
              <a:latin typeface="Verdana" pitchFamily="34" charset="0"/>
              <a:ea typeface="Verdana" pitchFamily="34" charset="0"/>
              <a:cs typeface="Verdana" pitchFamily="34" charset="0"/>
            </a:rPr>
            <a:t>liczba osób starszych w placówkach pomocy społecznej (LPPS)</a:t>
          </a:r>
          <a:endParaRPr lang="en-US" sz="1600" kern="120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 rot="5400000">
        <a:off x="4444646" y="-206425"/>
        <a:ext cx="385524" cy="8006389"/>
      </dsp:txXfrm>
    </dsp:sp>
    <dsp:sp modelId="{492A54C7-CABF-421D-AACC-A93C7D94E953}">
      <dsp:nvSpPr>
        <dsp:cNvPr id="0" name=""/>
        <dsp:cNvSpPr/>
      </dsp:nvSpPr>
      <dsp:spPr>
        <a:xfrm>
          <a:off x="0" y="3543356"/>
          <a:ext cx="634211" cy="4819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X</a:t>
          </a:r>
          <a:r>
            <a:rPr lang="pl-PL" sz="2400" kern="1200" baseline="-25000" dirty="0" smtClean="0"/>
            <a:t>8</a:t>
          </a:r>
          <a:endParaRPr lang="en-US" sz="2400" kern="1200" baseline="-25000" dirty="0"/>
        </a:p>
      </dsp:txBody>
      <dsp:txXfrm>
        <a:off x="0" y="3543356"/>
        <a:ext cx="634211" cy="481905"/>
      </dsp:txXfrm>
    </dsp:sp>
    <dsp:sp modelId="{CEFDDC17-9F35-4996-9F62-67663847D7E3}">
      <dsp:nvSpPr>
        <dsp:cNvPr id="0" name=""/>
        <dsp:cNvSpPr/>
      </dsp:nvSpPr>
      <dsp:spPr>
        <a:xfrm rot="5400000">
          <a:off x="4451899" y="319826"/>
          <a:ext cx="385524" cy="79658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smtClean="0">
              <a:latin typeface="Verdana" pitchFamily="34" charset="0"/>
              <a:ea typeface="Verdana" pitchFamily="34" charset="0"/>
              <a:cs typeface="Verdana" pitchFamily="34" charset="0"/>
            </a:rPr>
            <a:t>bezrobotni zarejestrowani (BZ)</a:t>
          </a:r>
          <a:endParaRPr lang="en-US" sz="1600" kern="120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 rot="5400000">
        <a:off x="4451899" y="319826"/>
        <a:ext cx="385524" cy="7965884"/>
      </dsp:txXfrm>
    </dsp:sp>
    <dsp:sp modelId="{E03922AC-9EAE-4A69-8132-620C93E2F60B}">
      <dsp:nvSpPr>
        <dsp:cNvPr id="0" name=""/>
        <dsp:cNvSpPr/>
      </dsp:nvSpPr>
      <dsp:spPr>
        <a:xfrm>
          <a:off x="0" y="4049356"/>
          <a:ext cx="661717" cy="4819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X</a:t>
          </a:r>
          <a:r>
            <a:rPr lang="pl-PL" sz="2400" kern="1200" baseline="-25000" dirty="0" smtClean="0"/>
            <a:t>9</a:t>
          </a:r>
          <a:endParaRPr lang="en-US" sz="2400" kern="1200" baseline="-25000" dirty="0"/>
        </a:p>
      </dsp:txBody>
      <dsp:txXfrm>
        <a:off x="0" y="4049356"/>
        <a:ext cx="661717" cy="481905"/>
      </dsp:txXfrm>
    </dsp:sp>
    <dsp:sp modelId="{221ADBCE-DDDF-4AC5-8579-2367B606C010}">
      <dsp:nvSpPr>
        <dsp:cNvPr id="0" name=""/>
        <dsp:cNvSpPr/>
      </dsp:nvSpPr>
      <dsp:spPr>
        <a:xfrm rot="5400000">
          <a:off x="4451897" y="825827"/>
          <a:ext cx="385524" cy="79658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przeciętne miesięczne wynagrodzenie brutto (PMW)</a:t>
          </a:r>
          <a:endParaRPr lang="en-US" sz="16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 rot="5400000">
        <a:off x="4451897" y="825827"/>
        <a:ext cx="385524" cy="7965884"/>
      </dsp:txXfrm>
    </dsp:sp>
    <dsp:sp modelId="{2EF40872-5DD6-438B-9D9E-DC3E08D3DE67}">
      <dsp:nvSpPr>
        <dsp:cNvPr id="0" name=""/>
        <dsp:cNvSpPr/>
      </dsp:nvSpPr>
      <dsp:spPr>
        <a:xfrm>
          <a:off x="0" y="4555356"/>
          <a:ext cx="661714" cy="4819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X</a:t>
          </a:r>
          <a:r>
            <a:rPr lang="pl-PL" sz="2400" kern="1200" baseline="-25000" dirty="0" smtClean="0"/>
            <a:t>10</a:t>
          </a:r>
          <a:endParaRPr lang="en-US" sz="2400" kern="1200" baseline="-25000" dirty="0"/>
        </a:p>
      </dsp:txBody>
      <dsp:txXfrm>
        <a:off x="0" y="4555356"/>
        <a:ext cx="661714" cy="481905"/>
      </dsp:txXfrm>
    </dsp:sp>
    <dsp:sp modelId="{31AFE454-0320-4125-AC30-D28AFEE3A758}">
      <dsp:nvSpPr>
        <dsp:cNvPr id="0" name=""/>
        <dsp:cNvSpPr/>
      </dsp:nvSpPr>
      <dsp:spPr>
        <a:xfrm rot="5400000">
          <a:off x="4444644" y="1299115"/>
          <a:ext cx="385524" cy="800638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pracujący na 1000 ludności (LP)</a:t>
          </a:r>
          <a:endParaRPr lang="en-US" sz="16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 rot="5400000">
        <a:off x="4444644" y="1299115"/>
        <a:ext cx="385524" cy="8006389"/>
      </dsp:txXfrm>
    </dsp:sp>
    <dsp:sp modelId="{B202FC4E-1EF4-4322-8BE8-AEB2C1D6EB23}">
      <dsp:nvSpPr>
        <dsp:cNvPr id="0" name=""/>
        <dsp:cNvSpPr/>
      </dsp:nvSpPr>
      <dsp:spPr>
        <a:xfrm>
          <a:off x="0" y="5061357"/>
          <a:ext cx="634211" cy="4819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X</a:t>
          </a:r>
          <a:r>
            <a:rPr lang="pl-PL" sz="2400" kern="1200" baseline="-25000" dirty="0" smtClean="0"/>
            <a:t>11</a:t>
          </a:r>
          <a:endParaRPr lang="en-US" sz="2400" kern="1200" baseline="-25000" dirty="0"/>
        </a:p>
      </dsp:txBody>
      <dsp:txXfrm>
        <a:off x="0" y="5061357"/>
        <a:ext cx="634211" cy="481905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0AD2676-03AB-4FAE-BC3C-6D045A878347}">
      <dsp:nvSpPr>
        <dsp:cNvPr id="0" name=""/>
        <dsp:cNvSpPr/>
      </dsp:nvSpPr>
      <dsp:spPr>
        <a:xfrm>
          <a:off x="0" y="3173"/>
          <a:ext cx="8229599" cy="1211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Wartości kryteriów informacyjnych dla modeli (2014 i 2016) wyraźnie wskazują model błędu przestrzennego, natomiast wyniki uzyskane dla modelu(2011) nie są jednoznaczne</a:t>
          </a:r>
          <a:endParaRPr lang="en-US" sz="20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0" y="3173"/>
        <a:ext cx="8229599" cy="1211366"/>
      </dsp:txXfrm>
    </dsp:sp>
    <dsp:sp modelId="{A066105E-1EAA-4684-9F90-CAD5B4142550}">
      <dsp:nvSpPr>
        <dsp:cNvPr id="0" name=""/>
        <dsp:cNvSpPr/>
      </dsp:nvSpPr>
      <dsp:spPr>
        <a:xfrm rot="5400000">
          <a:off x="3887668" y="1244824"/>
          <a:ext cx="454262" cy="5451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 rot="5400000">
        <a:off x="3887668" y="1244824"/>
        <a:ext cx="454262" cy="545114"/>
      </dsp:txXfrm>
    </dsp:sp>
    <dsp:sp modelId="{65CCB524-B239-44E3-9BA1-0924701DBD8B}">
      <dsp:nvSpPr>
        <dsp:cNvPr id="0" name=""/>
        <dsp:cNvSpPr/>
      </dsp:nvSpPr>
      <dsp:spPr>
        <a:xfrm>
          <a:off x="0" y="1820223"/>
          <a:ext cx="8229599" cy="1211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W obu przypadkach (modeli 2014 i 2016) współczynniki modelu oraz współczynniki autokorelacji okazały się statystycznie istotne</a:t>
          </a:r>
          <a:endParaRPr lang="en-US" sz="20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0" y="1820223"/>
        <a:ext cx="8229599" cy="1211366"/>
      </dsp:txXfrm>
    </dsp:sp>
    <dsp:sp modelId="{BCC4B230-AD85-4393-A1F5-635881E44B24}">
      <dsp:nvSpPr>
        <dsp:cNvPr id="0" name=""/>
        <dsp:cNvSpPr/>
      </dsp:nvSpPr>
      <dsp:spPr>
        <a:xfrm rot="5400000">
          <a:off x="3887668" y="3061874"/>
          <a:ext cx="454262" cy="5451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 rot="5400000">
        <a:off x="3887668" y="3061874"/>
        <a:ext cx="454262" cy="545114"/>
      </dsp:txXfrm>
    </dsp:sp>
    <dsp:sp modelId="{4AD8F513-C47C-4757-A27D-0237A8FCB2D3}">
      <dsp:nvSpPr>
        <dsp:cNvPr id="0" name=""/>
        <dsp:cNvSpPr/>
      </dsp:nvSpPr>
      <dsp:spPr>
        <a:xfrm>
          <a:off x="0" y="3637273"/>
          <a:ext cx="8229599" cy="23362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W celu potwierdzenia odpowiedniej specyfikacji modelu określono dodatkowe wartości statystyczne wybranych testów diagnostycznych i sprawdzono zależność: </a:t>
          </a:r>
          <a:endParaRPr lang="pl-PL" sz="2000" kern="1200" dirty="0" smtClean="0"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Wald</a:t>
          </a:r>
          <a:r>
            <a:rPr lang="pl-PL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(</a:t>
          </a:r>
          <a:r>
            <a:rPr lang="pl-PL" sz="2000" i="1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μ</a:t>
          </a:r>
          <a:r>
            <a:rPr lang="pl-PL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) </a:t>
          </a:r>
          <a:r>
            <a:rPr lang="pl-PL" sz="2000" kern="1200" dirty="0" smtClean="0">
              <a:latin typeface="Verdana" pitchFamily="34" charset="0"/>
              <a:ea typeface="Verdana" pitchFamily="34" charset="0"/>
              <a:cs typeface="Verdana" pitchFamily="34" charset="0"/>
              <a:sym typeface="Symbol"/>
            </a:rPr>
            <a:t></a:t>
          </a:r>
          <a:r>
            <a:rPr lang="pl-PL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 </a:t>
          </a:r>
          <a:r>
            <a:rPr lang="pl-PL" sz="2000" kern="1200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LR</a:t>
          </a:r>
          <a:r>
            <a:rPr lang="pl-PL" sz="2000" i="1" kern="1200" baseline="-25000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error</a:t>
          </a:r>
          <a:r>
            <a:rPr lang="pl-PL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 </a:t>
          </a:r>
          <a:r>
            <a:rPr lang="pl-PL" sz="2000" kern="1200" dirty="0" smtClean="0">
              <a:latin typeface="Verdana" pitchFamily="34" charset="0"/>
              <a:ea typeface="Verdana" pitchFamily="34" charset="0"/>
              <a:cs typeface="Verdana" pitchFamily="34" charset="0"/>
              <a:sym typeface="Symbol"/>
            </a:rPr>
            <a:t></a:t>
          </a:r>
          <a:r>
            <a:rPr lang="pl-PL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 </a:t>
          </a:r>
          <a:r>
            <a:rPr lang="pl-PL" sz="2000" kern="1200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LM</a:t>
          </a:r>
          <a:r>
            <a:rPr lang="pl-PL" sz="2000" i="1" kern="1200" baseline="-25000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terror</a:t>
          </a:r>
          <a:r>
            <a:rPr lang="pl-PL" sz="2000" i="1" kern="1200" baseline="-25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 </a:t>
          </a:r>
          <a:endParaRPr lang="pl-PL" sz="2000" i="1" kern="1200" baseline="-25000" dirty="0" smtClean="0"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(</a:t>
          </a:r>
          <a:r>
            <a:rPr lang="pl-PL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dla modelu błędu przestrzennego). Uzyskane rezultaty spełniały powyższą zależność, potwierdzając jednocześnie ważność wyboru modelu.</a:t>
          </a:r>
          <a:endParaRPr lang="en-US" sz="20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0" y="3637273"/>
        <a:ext cx="8229599" cy="23362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98EAED01-87C4-4A11-B094-9D797BD01A9B}" type="datetimeFigureOut">
              <a:rPr lang="pl-PL"/>
              <a:pPr>
                <a:defRPr/>
              </a:pPr>
              <a:t>2019-09-19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 smtClean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440E356E-220A-479A-8BB3-9328332735D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9952046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0E356E-220A-479A-8BB3-9328332735D3}" type="slidenum">
              <a:rPr lang="pl-PL" smtClean="0"/>
              <a:pPr>
                <a:defRPr/>
              </a:pPr>
              <a:t>5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3140968"/>
            <a:ext cx="7772400" cy="1872208"/>
          </a:xfrm>
        </p:spPr>
        <p:txBody>
          <a:bodyPr>
            <a:normAutofit/>
          </a:bodyPr>
          <a:lstStyle>
            <a:lvl1pPr algn="r">
              <a:defRPr sz="4000" b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3568" y="5085184"/>
            <a:ext cx="7776864" cy="576064"/>
          </a:xfrm>
        </p:spPr>
        <p:txBody>
          <a:bodyPr anchor="ctr"/>
          <a:lstStyle>
            <a:lvl1pPr marL="0" indent="0" algn="r">
              <a:buNone/>
              <a:defRPr sz="2400" b="1">
                <a:solidFill>
                  <a:schemeClr val="tx1">
                    <a:tint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ońcowy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B364A-646E-4AA1-A303-64396DE51008}" type="datetime1">
              <a:rPr lang="pl-PL" smtClean="0"/>
              <a:pPr>
                <a:defRPr/>
              </a:pPr>
              <a:t>2019-09-19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59838-3DE7-47C3-90DF-26B1794AEA9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B3632-245D-49D5-9634-FB6DDA3C2E9C}" type="datetime1">
              <a:rPr lang="pl-PL" smtClean="0"/>
              <a:pPr>
                <a:defRPr/>
              </a:pPr>
              <a:t>2019-09-19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4EF2F-065C-4677-886A-C88EFEDA031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772E8-61D9-46EA-9717-858A0BD5CD1A}" type="datetime1">
              <a:rPr lang="pl-PL" smtClean="0"/>
              <a:pPr>
                <a:defRPr/>
              </a:pPr>
              <a:t>2019-09-19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DFA65-9997-498D-8582-F9D5CFF7933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9F9D8-2FC9-422B-BD03-336DC46BE366}" type="datetime1">
              <a:rPr lang="pl-PL" smtClean="0"/>
              <a:pPr>
                <a:defRPr/>
              </a:pPr>
              <a:t>2019-09-19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662AB-05AE-4192-A345-06F19F306FB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ECBE4-DCD8-48B7-8F89-0B9BFE8CF4EF}" type="datetime1">
              <a:rPr lang="pl-PL" smtClean="0"/>
              <a:pPr>
                <a:defRPr/>
              </a:pPr>
              <a:t>2019-09-19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1CD9B-344E-461A-971F-F9B016AC48A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293096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186209"/>
            <a:ext cx="5486400" cy="4106887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4869160"/>
            <a:ext cx="5486400" cy="10081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6CD8F-29FE-4194-AF67-F534FEE93D19}" type="datetime1">
              <a:rPr lang="pl-PL" smtClean="0"/>
              <a:pPr>
                <a:defRPr/>
              </a:pPr>
              <a:t>2019-09-19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C2C04-5957-4246-A81D-19CC6494629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7CBDF-FC9E-4A22-BF9F-9EFF02A00990}" type="datetime1">
              <a:rPr lang="pl-PL" smtClean="0"/>
              <a:pPr>
                <a:defRPr/>
              </a:pPr>
              <a:t>2019-09-19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E1802-DCB4-4687-997D-0EEAF25992E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530626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5306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14F20-061A-4E91-B9D2-7F2AFC418E0A}" type="datetime1">
              <a:rPr lang="pl-PL" smtClean="0"/>
              <a:pPr>
                <a:defRPr/>
              </a:pPr>
              <a:t>2019-09-19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DA0E9-052A-41B0-83CF-5DAC0ABAE16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Tytuł slajdu</a:t>
            </a:r>
          </a:p>
        </p:txBody>
      </p:sp>
      <p:sp>
        <p:nvSpPr>
          <p:cNvPr id="5123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20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5940425" y="59499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2D5AD2A2-94D7-4076-B0A6-0BBF33C558EE}" type="datetime1">
              <a:rPr lang="pl-PL" smtClean="0"/>
              <a:pPr>
                <a:defRPr/>
              </a:pPr>
              <a:t>2019-09-19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68313" y="5949950"/>
            <a:ext cx="53990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101013" y="5949950"/>
            <a:ext cx="6207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DDBAC6C0-372F-47CF-B50F-F80682EF712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9" r:id="rId10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0072B7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72B7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72B7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72B7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72B7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0072B7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0072B7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0072B7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0072B7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 kern="1200">
          <a:solidFill>
            <a:srgbClr val="002060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 kern="1200">
          <a:solidFill>
            <a:srgbClr val="002060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600" kern="1200">
          <a:solidFill>
            <a:srgbClr val="002060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 kern="1200">
          <a:solidFill>
            <a:srgbClr val="002060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200" kern="1200">
          <a:solidFill>
            <a:srgbClr val="002060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ytuł 1"/>
          <p:cNvSpPr>
            <a:spLocks noGrp="1"/>
          </p:cNvSpPr>
          <p:nvPr>
            <p:ph type="ctrTitle"/>
          </p:nvPr>
        </p:nvSpPr>
        <p:spPr>
          <a:xfrm>
            <a:off x="683568" y="2996952"/>
            <a:ext cx="7918450" cy="1871662"/>
          </a:xfrm>
        </p:spPr>
        <p:txBody>
          <a:bodyPr>
            <a:normAutofit/>
          </a:bodyPr>
          <a:lstStyle/>
          <a:p>
            <a:r>
              <a:rPr lang="pl-PL" sz="2800" cap="all" dirty="0" smtClean="0"/>
              <a:t>Zastosowanie MODELI PRZESTRZENNYCH </a:t>
            </a:r>
            <a:br>
              <a:rPr lang="pl-PL" sz="2800" cap="all" dirty="0" smtClean="0"/>
            </a:br>
            <a:r>
              <a:rPr lang="pl-PL" sz="2800" cap="all" dirty="0" smtClean="0"/>
              <a:t>W ANALIZIE ZJAWISKA STARZENIA SIĘ POPULACJI</a:t>
            </a:r>
            <a:endParaRPr lang="en-US" sz="2800" cap="all" dirty="0"/>
          </a:p>
        </p:txBody>
      </p:sp>
      <p:sp>
        <p:nvSpPr>
          <p:cNvPr id="8195" name="Podtytuł 2"/>
          <p:cNvSpPr>
            <a:spLocks noGrp="1"/>
          </p:cNvSpPr>
          <p:nvPr>
            <p:ph type="subTitle" idx="1"/>
          </p:nvPr>
        </p:nvSpPr>
        <p:spPr>
          <a:xfrm>
            <a:off x="899593" y="4869160"/>
            <a:ext cx="7704856" cy="5762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l-PL" sz="1700" dirty="0" smtClean="0">
                <a:solidFill>
                  <a:srgbClr val="898989"/>
                </a:solidFill>
              </a:rPr>
              <a:t> Katarzyna Zeug-Żebro</a:t>
            </a:r>
          </a:p>
          <a:p>
            <a:pPr eaLnBrk="1" hangingPunct="1">
              <a:lnSpc>
                <a:spcPct val="80000"/>
              </a:lnSpc>
            </a:pPr>
            <a:r>
              <a:rPr lang="pl-PL" sz="1700" dirty="0" smtClean="0">
                <a:solidFill>
                  <a:srgbClr val="898989"/>
                </a:solidFill>
              </a:rPr>
              <a:t>Katedra Statystyki, Ekonometrii i Matematyki</a:t>
            </a:r>
          </a:p>
        </p:txBody>
      </p:sp>
      <p:sp>
        <p:nvSpPr>
          <p:cNvPr id="8196" name="pole tekstowe 3"/>
          <p:cNvSpPr txBox="1">
            <a:spLocks noChangeArrowheads="1"/>
          </p:cNvSpPr>
          <p:nvPr/>
        </p:nvSpPr>
        <p:spPr bwMode="auto">
          <a:xfrm>
            <a:off x="755576" y="6381328"/>
            <a:ext cx="79914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l-PL" sz="1600" dirty="0" smtClean="0">
                <a:solidFill>
                  <a:srgbClr val="A6A6A6"/>
                </a:solidFill>
                <a:latin typeface="Verdana" pitchFamily="34" charset="0"/>
              </a:rPr>
              <a:t>POZNAŃ, 19-20.09.2019</a:t>
            </a:r>
            <a:endParaRPr lang="pl-PL" sz="1600" dirty="0">
              <a:solidFill>
                <a:srgbClr val="A6A6A6"/>
              </a:solidFill>
              <a:latin typeface="Verdana" pitchFamily="34" charset="0"/>
            </a:endParaRPr>
          </a:p>
        </p:txBody>
      </p:sp>
      <p:sp>
        <p:nvSpPr>
          <p:cNvPr id="5" name="pole tekstowe 3"/>
          <p:cNvSpPr txBox="1">
            <a:spLocks noChangeArrowheads="1"/>
          </p:cNvSpPr>
          <p:nvPr/>
        </p:nvSpPr>
        <p:spPr bwMode="auto">
          <a:xfrm>
            <a:off x="251520" y="5589240"/>
            <a:ext cx="856753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pl-PL" sz="1600" dirty="0" smtClean="0">
                <a:solidFill>
                  <a:schemeClr val="bg1"/>
                </a:solidFill>
                <a:latin typeface="Verdana" pitchFamily="34" charset="0"/>
              </a:rPr>
              <a:t>VI MIĘDZYNARODOWA KONFERENCJA NAUKOWA </a:t>
            </a:r>
            <a:r>
              <a:rPr lang="pl-PL" sz="16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SYSTEMY ZABEZPIECZENIA SPOŁECZNEGO WOBEC WYZWAŃ DEMOGRAFICZNYCH, </a:t>
            </a:r>
            <a:br>
              <a:rPr lang="pl-PL" sz="16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pl-PL" sz="16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EKONOMICZNYCH I </a:t>
            </a:r>
            <a:r>
              <a:rPr lang="pl-PL" sz="16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TECHNOLOGICZNYCH</a:t>
            </a:r>
            <a:endParaRPr lang="pl-PL" sz="16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ytuł 1"/>
          <p:cNvSpPr>
            <a:spLocks noGrp="1"/>
          </p:cNvSpPr>
          <p:nvPr>
            <p:ph type="title"/>
          </p:nvPr>
        </p:nvSpPr>
        <p:spPr>
          <a:xfrm>
            <a:off x="323528" y="0"/>
            <a:ext cx="8589640" cy="1143000"/>
          </a:xfrm>
        </p:spPr>
        <p:txBody>
          <a:bodyPr/>
          <a:lstStyle/>
          <a:p>
            <a:r>
              <a:rPr lang="pl-PL" sz="3600" dirty="0" smtClean="0"/>
              <a:t>Modele przestrzenne</a:t>
            </a:r>
            <a:r>
              <a:rPr lang="pl-PL" sz="2600" dirty="0" smtClean="0"/>
              <a:t/>
            </a:r>
            <a:br>
              <a:rPr lang="pl-PL" sz="2600" dirty="0" smtClean="0"/>
            </a:br>
            <a:endParaRPr lang="pl-PL" sz="2600" dirty="0" smtClean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79512" y="764704"/>
          <a:ext cx="8784976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059838-3DE7-47C3-90DF-26B1794AEA98}" type="slidenum">
              <a:rPr lang="pl-PL" smtClean="0"/>
              <a:pPr>
                <a:defRPr/>
              </a:pPr>
              <a:t>10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A1B43A1-EFA1-4AF8-9705-571F890C39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BA1B43A1-EFA1-4AF8-9705-571F890C39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BA1B43A1-EFA1-4AF8-9705-571F890C39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227F519-447E-4EE9-AAE4-6C1A0CC64F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F227F519-447E-4EE9-AAE4-6C1A0CC64F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F227F519-447E-4EE9-AAE4-6C1A0CC64F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E7D6C61-F799-45E5-AD8A-4C322C785A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8E7D6C61-F799-45E5-AD8A-4C322C785A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8E7D6C61-F799-45E5-AD8A-4C322C785A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B18FBEE-5BF6-4862-97AA-051B72A971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8B18FBEE-5BF6-4862-97AA-051B72A971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8B18FBEE-5BF6-4862-97AA-051B72A971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634082"/>
          </a:xfrm>
        </p:spPr>
        <p:txBody>
          <a:bodyPr/>
          <a:lstStyle/>
          <a:p>
            <a:r>
              <a:rPr lang="pl-PL" sz="3600" dirty="0" smtClean="0"/>
              <a:t>Postać modelu</a:t>
            </a:r>
            <a:endParaRPr lang="en-US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4968776"/>
          </a:xfrm>
        </p:spPr>
        <p:txBody>
          <a:bodyPr/>
          <a:lstStyle/>
          <a:p>
            <a:pPr lvl="0"/>
            <a:r>
              <a:rPr lang="pl-PL" sz="2400" b="1" dirty="0" smtClean="0"/>
              <a:t>Model błędu przestrzennego</a:t>
            </a:r>
          </a:p>
          <a:p>
            <a:pPr lvl="0" algn="ctr">
              <a:buNone/>
            </a:pPr>
            <a:r>
              <a:rPr lang="pl-PL" b="1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X + 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0" algn="ctr">
              <a:buNone/>
            </a:pPr>
            <a:endParaRPr lang="pl-PL" sz="10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buNone/>
            </a:pP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pl-PL" b="1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pl-PL" b="1" i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ε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ε</a:t>
            </a:r>
            <a:r>
              <a:rPr lang="pl-PL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~</a:t>
            </a:r>
            <a:r>
              <a:rPr lang="pl-PL" b="1" i="1" dirty="0" smtClean="0"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( 0, 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pl-PL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I)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0" algn="ctr">
              <a:buNone/>
            </a:pPr>
            <a:endParaRPr lang="pl-PL" sz="1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pl-PL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sz="2400" dirty="0" smtClean="0">
                <a:sym typeface="Symbol"/>
              </a:rPr>
              <a:t> </a:t>
            </a:r>
            <a:r>
              <a:rPr lang="pl-PL" sz="2400" dirty="0" smtClean="0"/>
              <a:t> </a:t>
            </a:r>
            <a:r>
              <a:rPr lang="pl-PL" sz="2000" dirty="0" smtClean="0">
                <a:sym typeface="Symbol"/>
              </a:rPr>
              <a:t></a:t>
            </a:r>
            <a:r>
              <a:rPr lang="pl-PL" sz="2000" dirty="0" smtClean="0"/>
              <a:t> wektor współczynników modelu,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pl-PL" sz="2000" dirty="0" smtClean="0"/>
              <a:t> </a:t>
            </a:r>
            <a:r>
              <a:rPr lang="pl-PL" sz="2000" dirty="0" smtClean="0">
                <a:sym typeface="Symbol"/>
              </a:rPr>
              <a:t></a:t>
            </a:r>
            <a:r>
              <a:rPr lang="pl-PL" sz="2000" dirty="0" smtClean="0"/>
              <a:t> macierz zmiennych niezależnych,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W </a:t>
            </a:r>
            <a:r>
              <a:rPr lang="pl-PL" sz="2400" dirty="0" smtClean="0">
                <a:sym typeface="Symbol"/>
              </a:rPr>
              <a:t> </a:t>
            </a:r>
            <a:r>
              <a:rPr lang="pl-PL" sz="2000" dirty="0" smtClean="0"/>
              <a:t>macierz wag przestrzennych,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400" i="1" dirty="0" smtClean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smtClean="0"/>
              <a:t>– współczynnik autokorelacji przestrzennej, </a:t>
            </a:r>
            <a:r>
              <a:rPr lang="pl-PL" sz="2400" i="1" dirty="0" smtClean="0">
                <a:latin typeface="Times New Roman" pitchFamily="18" charset="0"/>
                <a:cs typeface="Times New Roman" pitchFamily="18" charset="0"/>
              </a:rPr>
              <a:t>ε</a:t>
            </a:r>
            <a:r>
              <a:rPr lang="pl-PL" sz="2400" i="1" dirty="0" smtClean="0"/>
              <a:t> </a:t>
            </a:r>
            <a:r>
              <a:rPr lang="pl-PL" sz="2000" dirty="0" smtClean="0"/>
              <a:t>– niezależny błąd modelu,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pl-PL" sz="2400" dirty="0" smtClean="0"/>
              <a:t> </a:t>
            </a:r>
            <a:r>
              <a:rPr lang="pl-PL" sz="2000" dirty="0" smtClean="0"/>
              <a:t>– przestrzennie opóźniony błąd;</a:t>
            </a:r>
          </a:p>
          <a:p>
            <a:pPr lvl="0">
              <a:buNone/>
            </a:pPr>
            <a:endParaRPr lang="pl-PL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400" b="1" dirty="0" smtClean="0"/>
              <a:t>Model opóźnienia przestrzennego</a:t>
            </a:r>
          </a:p>
          <a:p>
            <a:pPr>
              <a:buNone/>
            </a:pPr>
            <a:endParaRPr lang="pl-PL" sz="1000" b="1" dirty="0" smtClean="0"/>
          </a:p>
          <a:p>
            <a:pPr lvl="0" algn="ctr">
              <a:buNone/>
            </a:pPr>
            <a:r>
              <a:rPr lang="pl-PL" b="1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X + 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pl-PL" b="1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ε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ε</a:t>
            </a:r>
            <a:r>
              <a:rPr lang="pl-PL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~</a:t>
            </a:r>
            <a:r>
              <a:rPr lang="pl-PL" b="1" i="1" dirty="0" smtClean="0"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( 0, 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pl-PL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I)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0" algn="ctr">
              <a:buNone/>
            </a:pPr>
            <a:endParaRPr lang="pl-PL" sz="1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sz="2400" dirty="0" smtClean="0"/>
              <a:t>	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pl-PL" sz="2400" i="1" dirty="0" smtClean="0">
                <a:latin typeface="Times New Roman" pitchFamily="18" charset="0"/>
                <a:cs typeface="Times New Roman" pitchFamily="18" charset="0"/>
              </a:rPr>
              <a:t>y -</a:t>
            </a:r>
            <a:r>
              <a:rPr lang="pl-PL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smtClean="0"/>
              <a:t>opóźniona przestrzenne zmienna endogeniczna</a:t>
            </a:r>
            <a:r>
              <a:rPr lang="pl-PL" sz="2400" dirty="0" smtClean="0"/>
              <a:t>,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i="1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pl-PL" sz="2400" dirty="0" smtClean="0"/>
              <a:t> </a:t>
            </a:r>
            <a:r>
              <a:rPr lang="pl-PL" sz="2400" dirty="0" smtClean="0">
                <a:sym typeface="Symbol"/>
              </a:rPr>
              <a:t></a:t>
            </a:r>
            <a:r>
              <a:rPr lang="pl-PL" sz="2400" dirty="0" smtClean="0"/>
              <a:t> </a:t>
            </a:r>
            <a:r>
              <a:rPr lang="pl-PL" sz="2000" dirty="0" smtClean="0"/>
              <a:t>współczynnik autokorelacji przestrzennej. 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059838-3DE7-47C3-90DF-26B1794AEA98}" type="slidenum">
              <a:rPr lang="pl-PL" smtClean="0"/>
              <a:pPr>
                <a:defRPr/>
              </a:pPr>
              <a:t>11</a:t>
            </a:fld>
            <a:endParaRPr lang="pl-PL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692696"/>
            <a:ext cx="8712968" cy="4205288"/>
          </a:xfrm>
        </p:spPr>
        <p:txBody>
          <a:bodyPr/>
          <a:lstStyle/>
          <a:p>
            <a:pPr lvl="0"/>
            <a:r>
              <a:rPr lang="pl-PL" sz="2400" dirty="0" smtClean="0"/>
              <a:t>Estymacja modelu liniowego metodą najmniejszych kwadratów (MNK).</a:t>
            </a:r>
            <a:endParaRPr lang="en-US" sz="2400" dirty="0" smtClean="0"/>
          </a:p>
          <a:p>
            <a:r>
              <a:rPr lang="pl-PL" sz="2400" dirty="0" smtClean="0"/>
              <a:t>Badanie autokorelacji przestrzennej reszt w liniowym modelu MNK </a:t>
            </a:r>
          </a:p>
          <a:p>
            <a:pPr>
              <a:buNone/>
            </a:pPr>
            <a:r>
              <a:rPr lang="pl-PL" sz="2400" dirty="0" smtClean="0"/>
              <a:t>	</a:t>
            </a:r>
            <a:r>
              <a:rPr lang="pl-PL" sz="2400" b="1" dirty="0" smtClean="0"/>
              <a:t>Test </a:t>
            </a:r>
            <a:r>
              <a:rPr lang="pl-PL" sz="2400" b="1" i="1" dirty="0" smtClean="0"/>
              <a:t>I</a:t>
            </a:r>
            <a:r>
              <a:rPr lang="pl-PL" sz="2400" b="1" dirty="0" smtClean="0"/>
              <a:t> </a:t>
            </a:r>
            <a:r>
              <a:rPr lang="pl-PL" sz="2400" b="1" dirty="0" err="1" smtClean="0"/>
              <a:t>Morana</a:t>
            </a:r>
            <a:r>
              <a:rPr lang="pl-PL" sz="2400" b="1" dirty="0" smtClean="0"/>
              <a:t> dla reszt</a:t>
            </a:r>
          </a:p>
          <a:p>
            <a:pPr>
              <a:buNone/>
            </a:pPr>
            <a:endParaRPr lang="pl-PL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l-PL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pl-PL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pl-PL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 /S</a:t>
            </a:r>
            <a:r>
              <a:rPr lang="pl-PL" sz="3200" b="1" baseline="-25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pl-PL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)∙(</a:t>
            </a:r>
            <a:r>
              <a:rPr lang="pl-PL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pl-PL" sz="3200" b="1" i="1" baseline="300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pl-PL" sz="3200" b="1" i="1" baseline="30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Wu)/</a:t>
            </a:r>
            <a:r>
              <a:rPr lang="pl-PL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(u</a:t>
            </a:r>
            <a:r>
              <a:rPr lang="pl-PL" sz="3200" b="1" i="1" baseline="300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pl-PL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u),</a:t>
            </a:r>
          </a:p>
          <a:p>
            <a:pPr algn="ctr">
              <a:buNone/>
            </a:pPr>
            <a:endParaRPr lang="pl-PL" sz="1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smtClean="0">
                <a:sym typeface="Symbol"/>
              </a:rPr>
              <a:t></a:t>
            </a:r>
            <a:r>
              <a:rPr lang="pl-PL" sz="2000" dirty="0" smtClean="0"/>
              <a:t> liczba regionów,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smtClean="0">
                <a:sym typeface="Symbol"/>
              </a:rPr>
              <a:t></a:t>
            </a:r>
            <a:r>
              <a:rPr lang="pl-PL" sz="2000" dirty="0" smtClean="0"/>
              <a:t> wektor kolumnowy reszt modelu MNK, </a:t>
            </a:r>
            <a:r>
              <a:rPr lang="pl-PL" sz="24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pl-PL" sz="2400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smtClean="0">
                <a:sym typeface="Symbol"/>
              </a:rPr>
              <a:t></a:t>
            </a:r>
            <a:r>
              <a:rPr lang="pl-PL" sz="2000" dirty="0" smtClean="0"/>
              <a:t> suma elementów macierzy wag.</a:t>
            </a:r>
            <a:endParaRPr lang="pl-PL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pl-PL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sz="2400" i="1" dirty="0" smtClean="0"/>
              <a:t> 	</a:t>
            </a:r>
            <a:r>
              <a:rPr lang="pl-PL" sz="2400" b="1" i="1" dirty="0" smtClean="0"/>
              <a:t>H</a:t>
            </a:r>
            <a:r>
              <a:rPr lang="pl-PL" sz="2400" b="1" baseline="-25000" dirty="0" smtClean="0"/>
              <a:t>0</a:t>
            </a:r>
            <a:r>
              <a:rPr lang="pl-PL" sz="2400" dirty="0" smtClean="0"/>
              <a:t>: brak autokorelacji reszt modelu,</a:t>
            </a:r>
          </a:p>
          <a:p>
            <a:pPr algn="just">
              <a:buNone/>
            </a:pPr>
            <a:r>
              <a:rPr lang="pl-PL" sz="2400" b="1" i="1" dirty="0" smtClean="0"/>
              <a:t> 	H</a:t>
            </a:r>
            <a:r>
              <a:rPr lang="pl-PL" sz="2400" b="1" baseline="-25000" dirty="0" smtClean="0"/>
              <a:t>1</a:t>
            </a:r>
            <a:r>
              <a:rPr lang="pl-PL" sz="2400" dirty="0" smtClean="0"/>
              <a:t>: występowanie autokorelacji reszt modelu.</a:t>
            </a:r>
            <a:endParaRPr lang="pl-PL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059838-3DE7-47C3-90DF-26B1794AEA98}" type="slidenum">
              <a:rPr lang="pl-PL" smtClean="0"/>
              <a:pPr>
                <a:defRPr/>
              </a:pPr>
              <a:t>12</a:t>
            </a:fld>
            <a:endParaRPr lang="pl-PL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pole tekstowe 6"/>
          <p:cNvSpPr txBox="1"/>
          <p:nvPr/>
        </p:nvSpPr>
        <p:spPr>
          <a:xfrm>
            <a:off x="251520" y="0"/>
            <a:ext cx="89561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pl-PL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Etapy wyboru modelu przestrzennego</a:t>
            </a:r>
            <a:endParaRPr lang="pl-PL" sz="3600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836712"/>
            <a:ext cx="8712968" cy="5472832"/>
          </a:xfrm>
        </p:spPr>
        <p:txBody>
          <a:bodyPr/>
          <a:lstStyle/>
          <a:p>
            <a:pPr lvl="0"/>
            <a:r>
              <a:rPr lang="pl-PL" sz="2400" dirty="0" smtClean="0"/>
              <a:t>Badanie istnienia zależności przestrzennej w modelach liniowych testem LM (mnożnik </a:t>
            </a:r>
            <a:r>
              <a:rPr lang="pl-PL" sz="2400" dirty="0" err="1" smtClean="0"/>
              <a:t>Lagrange</a:t>
            </a:r>
            <a:r>
              <a:rPr lang="pl-PL" sz="2400" dirty="0" smtClean="0"/>
              <a:t>). </a:t>
            </a:r>
          </a:p>
          <a:p>
            <a:pPr lvl="0">
              <a:buNone/>
            </a:pPr>
            <a:endParaRPr lang="pl-PL" sz="2400" dirty="0" smtClean="0"/>
          </a:p>
          <a:p>
            <a:pPr lvl="1">
              <a:buFont typeface="Arial" pitchFamily="34" charset="0"/>
              <a:buChar char="•"/>
            </a:pPr>
            <a:r>
              <a:rPr lang="pl-PL" sz="2400" dirty="0" smtClean="0"/>
              <a:t>Test </a:t>
            </a:r>
            <a:r>
              <a:rPr lang="pl-PL" sz="2400" dirty="0" err="1" smtClean="0"/>
              <a:t>LM</a:t>
            </a:r>
            <a:r>
              <a:rPr lang="pl-PL" sz="2400" i="1" baseline="-25000" dirty="0" err="1" smtClean="0"/>
              <a:t>error</a:t>
            </a:r>
            <a:r>
              <a:rPr lang="pl-PL" sz="2400" dirty="0" smtClean="0"/>
              <a:t> sprawdza zależność przestrzenną błędu, </a:t>
            </a:r>
          </a:p>
          <a:p>
            <a:pPr lvl="1" algn="ctr">
              <a:buNone/>
            </a:pPr>
            <a:r>
              <a:rPr lang="pl-PL" sz="3200" b="1" dirty="0" err="1" smtClean="0">
                <a:solidFill>
                  <a:schemeClr val="accent1">
                    <a:lumMod val="50000"/>
                  </a:schemeClr>
                </a:solidFill>
              </a:rPr>
              <a:t>LM</a:t>
            </a:r>
            <a:r>
              <a:rPr lang="pl-PL" sz="3200" b="1" i="1" baseline="-25000" dirty="0" err="1" smtClean="0">
                <a:solidFill>
                  <a:schemeClr val="accent1">
                    <a:lumMod val="50000"/>
                  </a:schemeClr>
                </a:solidFill>
              </a:rPr>
              <a:t>error</a:t>
            </a:r>
            <a:r>
              <a:rPr lang="pl-PL" sz="3200" b="1" dirty="0" smtClean="0">
                <a:solidFill>
                  <a:schemeClr val="accent1">
                    <a:lumMod val="50000"/>
                  </a:schemeClr>
                </a:solidFill>
              </a:rPr>
              <a:t> =</a:t>
            </a:r>
            <a:r>
              <a:rPr lang="pl-PL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(1</a:t>
            </a:r>
            <a:r>
              <a:rPr lang="pl-PL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/T</a:t>
            </a:r>
            <a:r>
              <a:rPr lang="pl-PL" sz="3200" b="1" baseline="-25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pl-PL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)∙[(</a:t>
            </a:r>
            <a:r>
              <a:rPr lang="pl-PL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pl-PL" sz="3200" b="1" i="1" baseline="300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pl-PL" sz="3200" b="1" i="1" baseline="30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Wu)/σ</a:t>
            </a:r>
            <a:r>
              <a:rPr lang="pl-PL" sz="3200" b="1" baseline="-25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pl-PL" sz="3200" b="1" baseline="30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pl-PL" sz="3200" b="1" baseline="30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1" algn="just">
              <a:buNone/>
            </a:pPr>
            <a:endParaRPr lang="pl-PL" sz="11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 algn="just">
              <a:buNone/>
            </a:pPr>
            <a:r>
              <a:rPr lang="pl-PL" sz="2400" dirty="0" smtClean="0">
                <a:solidFill>
                  <a:schemeClr val="accent1">
                    <a:lumMod val="50000"/>
                  </a:schemeClr>
                </a:solidFill>
              </a:rPr>
              <a:t>	gdzie</a:t>
            </a:r>
            <a:r>
              <a:rPr lang="pl-PL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σ</a:t>
            </a:r>
            <a:r>
              <a:rPr lang="pl-PL" sz="2400" b="1" baseline="-25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pl-PL" sz="2400" b="1" baseline="30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pl-PL" sz="2400" dirty="0" smtClean="0">
                <a:sym typeface="Symbol"/>
              </a:rPr>
              <a:t></a:t>
            </a:r>
            <a:r>
              <a:rPr lang="pl-PL" sz="2400" dirty="0" smtClean="0"/>
              <a:t> oszacowany błąd standardowy,</a:t>
            </a:r>
          </a:p>
          <a:p>
            <a:pPr lvl="1" algn="just">
              <a:buNone/>
            </a:pPr>
            <a:endParaRPr lang="pl-PL" sz="9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ctr">
              <a:buNone/>
            </a:pPr>
            <a:r>
              <a:rPr lang="pl-PL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pl-PL" sz="2400" b="1" baseline="-25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pl-PL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pl-PL" sz="24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pl-PL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[(</a:t>
            </a:r>
            <a:r>
              <a:rPr lang="pl-PL" sz="24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pl-PL" sz="2400" b="1" i="1" baseline="300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pl-PL" sz="24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+W</a:t>
            </a:r>
            <a:r>
              <a:rPr lang="pl-PL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)W],</a:t>
            </a:r>
          </a:p>
          <a:p>
            <a:pPr lvl="1" algn="ctr">
              <a:buNone/>
            </a:pPr>
            <a:endParaRPr lang="pl-PL" sz="9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None/>
            </a:pPr>
            <a:r>
              <a:rPr lang="pl-PL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sz="2400" i="1" dirty="0" err="1" smtClean="0"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pl-PL" sz="2400" dirty="0" smtClean="0"/>
              <a:t> jest operatorem śladu macierzy.</a:t>
            </a:r>
          </a:p>
          <a:p>
            <a:pPr lvl="1" algn="just">
              <a:buNone/>
            </a:pPr>
            <a:endParaRPr lang="pl-PL" sz="1200" dirty="0" smtClean="0"/>
          </a:p>
          <a:p>
            <a:pPr lvl="1" algn="ctr">
              <a:buNone/>
            </a:pPr>
            <a:r>
              <a:rPr lang="pl-PL" sz="2400" b="1" dirty="0" smtClean="0"/>
              <a:t>H</a:t>
            </a:r>
            <a:r>
              <a:rPr lang="pl-PL" sz="2400" b="1" baseline="-25000" dirty="0" smtClean="0"/>
              <a:t>0</a:t>
            </a:r>
            <a:r>
              <a:rPr lang="pl-PL" sz="2400" dirty="0" smtClean="0"/>
              <a:t>: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pl-PL" sz="2400" dirty="0" smtClean="0"/>
              <a:t> = 0,          </a:t>
            </a:r>
            <a:r>
              <a:rPr lang="pl-PL" sz="2400" b="1" dirty="0" smtClean="0"/>
              <a:t>H</a:t>
            </a:r>
            <a:r>
              <a:rPr lang="pl-PL" sz="2400" b="1" baseline="-25000" dirty="0" smtClean="0"/>
              <a:t>1</a:t>
            </a:r>
            <a:r>
              <a:rPr lang="pl-PL" sz="2400" dirty="0" smtClean="0"/>
              <a:t>: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pl-PL" sz="2400" dirty="0" smtClean="0"/>
              <a:t> ≠ 0</a:t>
            </a:r>
            <a:endParaRPr lang="pl-PL" sz="24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ctr">
              <a:buNone/>
            </a:pPr>
            <a:endParaRPr lang="pl-PL" sz="3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None/>
            </a:pPr>
            <a:endParaRPr lang="pl-PL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059838-3DE7-47C3-90DF-26B1794AEA98}" type="slidenum">
              <a:rPr lang="pl-PL" smtClean="0"/>
              <a:pPr>
                <a:defRPr/>
              </a:pPr>
              <a:t>13</a:t>
            </a:fld>
            <a:endParaRPr lang="pl-PL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pole tekstowe 11"/>
          <p:cNvSpPr txBox="1"/>
          <p:nvPr/>
        </p:nvSpPr>
        <p:spPr>
          <a:xfrm>
            <a:off x="187830" y="188640"/>
            <a:ext cx="89561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pl-PL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Etapy wyboru modelu przestrzennego</a:t>
            </a:r>
            <a:endParaRPr lang="pl-PL" sz="3600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47283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pl-PL" sz="2400" dirty="0" smtClean="0"/>
              <a:t>test </a:t>
            </a:r>
            <a:r>
              <a:rPr lang="pl-PL" sz="2400" dirty="0" err="1" smtClean="0"/>
              <a:t>LM</a:t>
            </a:r>
            <a:r>
              <a:rPr lang="pl-PL" sz="2400" i="1" baseline="-25000" dirty="0" err="1" smtClean="0"/>
              <a:t>lag</a:t>
            </a:r>
            <a:r>
              <a:rPr lang="pl-PL" sz="2400" dirty="0" smtClean="0"/>
              <a:t> bada istotność przestrzennie opóźnionej zmiennej zależnej</a:t>
            </a:r>
          </a:p>
          <a:p>
            <a:endParaRPr lang="pl-PL" sz="2400" dirty="0" smtClean="0"/>
          </a:p>
          <a:p>
            <a:pPr marL="342900" lvl="1" indent="-342900" algn="ctr">
              <a:buNone/>
            </a:pPr>
            <a:r>
              <a:rPr lang="pl-PL" sz="3200" b="1" dirty="0" err="1" smtClean="0">
                <a:solidFill>
                  <a:schemeClr val="accent1">
                    <a:lumMod val="50000"/>
                  </a:schemeClr>
                </a:solidFill>
              </a:rPr>
              <a:t>LM</a:t>
            </a:r>
            <a:r>
              <a:rPr lang="pl-PL" sz="3200" b="1" i="1" baseline="-25000" dirty="0" err="1" smtClean="0">
                <a:solidFill>
                  <a:schemeClr val="accent1">
                    <a:lumMod val="50000"/>
                  </a:schemeClr>
                </a:solidFill>
              </a:rPr>
              <a:t>lag</a:t>
            </a:r>
            <a:r>
              <a:rPr lang="pl-PL" sz="3200" b="1" dirty="0" smtClean="0">
                <a:solidFill>
                  <a:schemeClr val="accent1">
                    <a:lumMod val="50000"/>
                  </a:schemeClr>
                </a:solidFill>
              </a:rPr>
              <a:t> =</a:t>
            </a:r>
            <a:r>
              <a:rPr lang="pl-PL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(1</a:t>
            </a:r>
            <a:r>
              <a:rPr lang="pl-PL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/T</a:t>
            </a:r>
            <a:r>
              <a:rPr lang="pl-PL" sz="3200" b="1" baseline="-25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pl-PL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)∙[(</a:t>
            </a:r>
            <a:r>
              <a:rPr lang="pl-PL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pl-PL" sz="3200" b="1" i="1" baseline="300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pl-PL" sz="3200" b="1" i="1" baseline="30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pl-PL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pl-PL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)/σ</a:t>
            </a:r>
            <a:r>
              <a:rPr lang="pl-PL" sz="3200" b="1" baseline="-25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pl-PL" sz="3200" b="1" baseline="30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pl-PL" sz="3200" b="1" baseline="30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342900" lvl="1" indent="-342900" algn="ctr">
              <a:buNone/>
            </a:pPr>
            <a:endParaRPr lang="pl-PL" sz="32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1" indent="-342900" algn="ctr">
              <a:buNone/>
            </a:pPr>
            <a:r>
              <a:rPr lang="pl-PL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pl-PL" sz="2400" b="1" baseline="-25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pl-PL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pl-PL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pl-PL" sz="2400" b="1" baseline="-25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+[(WX</a:t>
            </a:r>
            <a:r>
              <a:rPr lang="el-GR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pl-PL" sz="2400" b="1" baseline="30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^</a:t>
            </a:r>
            <a:r>
              <a:rPr lang="pl-PL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l-PL" sz="2400" b="1" baseline="30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M(WX</a:t>
            </a:r>
            <a:r>
              <a:rPr lang="el-GR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pl-PL" sz="2400" b="1" baseline="30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^</a:t>
            </a:r>
            <a:r>
              <a:rPr lang="pl-PL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)]/σ</a:t>
            </a:r>
            <a:r>
              <a:rPr lang="pl-PL" sz="2400" b="1" baseline="-25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pl-PL" sz="2400" b="1" baseline="30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342900" lvl="1" indent="-342900" algn="ctr">
              <a:buNone/>
            </a:pPr>
            <a:endParaRPr lang="pl-PL" sz="10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1" indent="-342900" algn="ctr">
              <a:buNone/>
            </a:pPr>
            <a:r>
              <a:rPr lang="pl-PL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 = I – X(X</a:t>
            </a:r>
            <a:r>
              <a:rPr lang="pl-PL" sz="2400" b="1" i="1" baseline="30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pl-PL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X)</a:t>
            </a:r>
            <a:r>
              <a:rPr lang="pl-PL" sz="2400" b="1" baseline="30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pl-PL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pl-PL" sz="2400" b="1" i="1" baseline="30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pl-PL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pl-PL" sz="2400" dirty="0" smtClean="0"/>
              <a:t>	</a:t>
            </a:r>
            <a:r>
              <a:rPr lang="el-GR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pl-PL" sz="2400" b="1" baseline="30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^ </a:t>
            </a:r>
            <a:r>
              <a:rPr lang="pl-PL" sz="2400" dirty="0" smtClean="0">
                <a:sym typeface="Symbol"/>
              </a:rPr>
              <a:t></a:t>
            </a:r>
            <a:r>
              <a:rPr lang="pl-PL" sz="2400" dirty="0" smtClean="0"/>
              <a:t> wektor oszacowanych współczynników MNK</a:t>
            </a:r>
          </a:p>
          <a:p>
            <a:pPr>
              <a:buNone/>
            </a:pPr>
            <a:endParaRPr lang="pl-PL" sz="2400" dirty="0" smtClean="0"/>
          </a:p>
          <a:p>
            <a:pPr algn="ctr">
              <a:buNone/>
            </a:pPr>
            <a:r>
              <a:rPr lang="pl-PL" sz="2400" dirty="0" smtClean="0"/>
              <a:t>	</a:t>
            </a:r>
            <a:r>
              <a:rPr lang="pl-PL" sz="2400" b="1" dirty="0" smtClean="0"/>
              <a:t>H</a:t>
            </a:r>
            <a:r>
              <a:rPr lang="pl-PL" sz="2400" b="1" baseline="-25000" dirty="0" smtClean="0"/>
              <a:t>0</a:t>
            </a:r>
            <a:r>
              <a:rPr lang="pl-PL" sz="2400" dirty="0" smtClean="0"/>
              <a:t>: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pl-PL" sz="2400" dirty="0" smtClean="0"/>
              <a:t> = 0,         </a:t>
            </a:r>
            <a:r>
              <a:rPr lang="pl-PL" sz="2400" b="1" dirty="0" smtClean="0"/>
              <a:t>H</a:t>
            </a:r>
            <a:r>
              <a:rPr lang="pl-PL" sz="2400" b="1" baseline="-25000" dirty="0" smtClean="0"/>
              <a:t>1</a:t>
            </a:r>
            <a:r>
              <a:rPr lang="pl-PL" sz="2400" dirty="0" smtClean="0"/>
              <a:t>: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pl-PL" sz="2400" dirty="0" smtClean="0"/>
              <a:t> ≠ 0</a:t>
            </a:r>
          </a:p>
          <a:p>
            <a:endParaRPr lang="pl-PL" sz="2400" dirty="0" smtClean="0"/>
          </a:p>
          <a:p>
            <a:endParaRPr lang="en-US" sz="24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059838-3DE7-47C3-90DF-26B1794AEA98}" type="slidenum">
              <a:rPr lang="pl-PL" smtClean="0"/>
              <a:pPr>
                <a:defRPr/>
              </a:pPr>
              <a:t>14</a:t>
            </a:fld>
            <a:endParaRPr lang="pl-PL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314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pole tekstowe 12"/>
          <p:cNvSpPr txBox="1"/>
          <p:nvPr/>
        </p:nvSpPr>
        <p:spPr>
          <a:xfrm>
            <a:off x="187830" y="116632"/>
            <a:ext cx="89561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pl-PL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Etapy wyboru modelu przestrzennego</a:t>
            </a:r>
            <a:endParaRPr lang="pl-PL" sz="3600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196752"/>
            <a:ext cx="8424936" cy="4205288"/>
          </a:xfrm>
        </p:spPr>
        <p:txBody>
          <a:bodyPr/>
          <a:lstStyle/>
          <a:p>
            <a:pPr>
              <a:buNone/>
            </a:pPr>
            <a:r>
              <a:rPr lang="pl-PL" sz="2400" dirty="0" smtClean="0"/>
              <a:t>Wybór modelu przestrzennego jest determinowany</a:t>
            </a:r>
          </a:p>
          <a:p>
            <a:pPr>
              <a:buNone/>
            </a:pPr>
            <a:r>
              <a:rPr lang="pl-PL" sz="2400" dirty="0" smtClean="0"/>
              <a:t>wyższą (istotną) wartością statystyki LM </a:t>
            </a:r>
          </a:p>
          <a:p>
            <a:endParaRPr lang="pl-PL" sz="2400" dirty="0" smtClean="0"/>
          </a:p>
          <a:p>
            <a:pPr lvl="1"/>
            <a:r>
              <a:rPr lang="pl-PL" sz="2400" dirty="0" smtClean="0"/>
              <a:t>jeśli </a:t>
            </a:r>
            <a:r>
              <a:rPr lang="pl-PL" sz="2400" dirty="0" err="1" smtClean="0"/>
              <a:t>LM</a:t>
            </a:r>
            <a:r>
              <a:rPr lang="pl-PL" sz="2400" i="1" baseline="-25000" dirty="0" err="1" smtClean="0"/>
              <a:t>lag</a:t>
            </a:r>
            <a:r>
              <a:rPr lang="pl-PL" sz="2400" dirty="0" smtClean="0"/>
              <a:t>&gt; </a:t>
            </a:r>
            <a:r>
              <a:rPr lang="pl-PL" sz="2400" dirty="0" err="1" smtClean="0"/>
              <a:t>LM</a:t>
            </a:r>
            <a:r>
              <a:rPr lang="pl-PL" sz="2400" i="1" baseline="-25000" dirty="0" err="1" smtClean="0"/>
              <a:t>error</a:t>
            </a:r>
            <a:r>
              <a:rPr lang="pl-PL" sz="2400" dirty="0" smtClean="0"/>
              <a:t>, to należy wybrać model opóźnienia przestrzennego, </a:t>
            </a:r>
          </a:p>
          <a:p>
            <a:pPr lvl="1">
              <a:buNone/>
            </a:pPr>
            <a:endParaRPr lang="pl-PL" sz="2400" dirty="0" smtClean="0"/>
          </a:p>
          <a:p>
            <a:pPr lvl="1"/>
            <a:r>
              <a:rPr lang="pl-PL" sz="2400" dirty="0" smtClean="0"/>
              <a:t>w przeciwnym razie w badaniach zostaje zastosowany model błędu przestrzennego. </a:t>
            </a:r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059838-3DE7-47C3-90DF-26B1794AEA98}" type="slidenum">
              <a:rPr lang="pl-PL" smtClean="0"/>
              <a:pPr>
                <a:defRPr/>
              </a:pPr>
              <a:t>15</a:t>
            </a:fld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187830" y="332656"/>
            <a:ext cx="89561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pl-PL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Etapy wyboru modelu przestrzennego</a:t>
            </a:r>
            <a:endParaRPr lang="pl-PL" sz="3600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764704"/>
            <a:ext cx="8640960" cy="5544840"/>
          </a:xfrm>
        </p:spPr>
        <p:txBody>
          <a:bodyPr/>
          <a:lstStyle/>
          <a:p>
            <a:r>
              <a:rPr lang="pl-PL" sz="2400" dirty="0" smtClean="0"/>
              <a:t>Ostatnim etapem w identyfikacji i specyfikacji modelu przestrzennego jest przeprowadzenie dodatkowych testów diagnostycznych (test LR i test </a:t>
            </a:r>
            <a:r>
              <a:rPr lang="pl-PL" sz="2400" dirty="0" err="1" smtClean="0"/>
              <a:t>Wald'a</a:t>
            </a:r>
            <a:r>
              <a:rPr lang="pl-PL" sz="2400" dirty="0" smtClean="0"/>
              <a:t>) oraz porównanie wartości statystycznych tych testów z wartościami testu LM.</a:t>
            </a:r>
          </a:p>
          <a:p>
            <a:pPr>
              <a:buNone/>
            </a:pPr>
            <a:endParaRPr lang="pl-PL" sz="1200" dirty="0" smtClean="0"/>
          </a:p>
          <a:p>
            <a:r>
              <a:rPr lang="pl-PL" sz="2400" dirty="0" smtClean="0"/>
              <a:t>Następujące współzależności wskazują właściwą specyfikację modelu:</a:t>
            </a:r>
          </a:p>
          <a:p>
            <a:pPr lvl="2"/>
            <a:r>
              <a:rPr lang="pl-PL" sz="2200" dirty="0" smtClean="0"/>
              <a:t> dla modelu błędu przestrzennego: </a:t>
            </a:r>
          </a:p>
          <a:p>
            <a:pPr lvl="2"/>
            <a:endParaRPr lang="pl-PL" sz="1100" dirty="0" smtClean="0"/>
          </a:p>
          <a:p>
            <a:pPr lvl="2" algn="ctr">
              <a:buNone/>
            </a:pPr>
            <a:r>
              <a:rPr lang="pl-PL" sz="2200" dirty="0" err="1" smtClean="0"/>
              <a:t>Wald</a:t>
            </a:r>
            <a:r>
              <a:rPr lang="pl-PL" sz="2200" dirty="0" smtClean="0"/>
              <a:t>(</a:t>
            </a:r>
            <a:r>
              <a:rPr lang="pl-PL" sz="2200" i="1" dirty="0" smtClean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pl-PL" sz="2200" dirty="0" smtClean="0"/>
              <a:t>) </a:t>
            </a:r>
            <a:r>
              <a:rPr lang="pl-PL" sz="2200" dirty="0" smtClean="0">
                <a:sym typeface="Symbol"/>
              </a:rPr>
              <a:t></a:t>
            </a:r>
            <a:r>
              <a:rPr lang="pl-PL" sz="2200" dirty="0" smtClean="0"/>
              <a:t> </a:t>
            </a:r>
            <a:r>
              <a:rPr lang="pl-PL" sz="2200" dirty="0" err="1" smtClean="0"/>
              <a:t>LR</a:t>
            </a:r>
            <a:r>
              <a:rPr lang="pl-PL" sz="2200" i="1" baseline="-25000" dirty="0" err="1" smtClean="0"/>
              <a:t>error</a:t>
            </a:r>
            <a:r>
              <a:rPr lang="pl-PL" sz="2200" dirty="0" smtClean="0"/>
              <a:t> </a:t>
            </a:r>
            <a:r>
              <a:rPr lang="pl-PL" sz="2200" dirty="0" smtClean="0">
                <a:sym typeface="Symbol"/>
              </a:rPr>
              <a:t></a:t>
            </a:r>
            <a:r>
              <a:rPr lang="pl-PL" sz="2200" dirty="0" smtClean="0"/>
              <a:t> </a:t>
            </a:r>
            <a:r>
              <a:rPr lang="pl-PL" sz="2200" dirty="0" err="1" smtClean="0"/>
              <a:t>LM</a:t>
            </a:r>
            <a:r>
              <a:rPr lang="pl-PL" sz="2200" i="1" baseline="-25000" dirty="0" err="1" smtClean="0"/>
              <a:t>error</a:t>
            </a:r>
            <a:r>
              <a:rPr lang="pl-PL" sz="2200" dirty="0" smtClean="0"/>
              <a:t>,</a:t>
            </a:r>
          </a:p>
          <a:p>
            <a:pPr lvl="2">
              <a:buNone/>
            </a:pPr>
            <a:endParaRPr lang="pl-PL" sz="1100" dirty="0" smtClean="0"/>
          </a:p>
          <a:p>
            <a:pPr lvl="2"/>
            <a:r>
              <a:rPr lang="pl-PL" sz="2200" dirty="0" smtClean="0"/>
              <a:t>dla modelu opóźnienia przestrzennego: </a:t>
            </a:r>
          </a:p>
          <a:p>
            <a:pPr lvl="2">
              <a:buNone/>
            </a:pPr>
            <a:endParaRPr lang="pl-PL" sz="1100" dirty="0" smtClean="0"/>
          </a:p>
          <a:p>
            <a:pPr lvl="2" algn="ctr">
              <a:buNone/>
            </a:pPr>
            <a:r>
              <a:rPr lang="pl-PL" sz="2200" dirty="0" err="1" smtClean="0"/>
              <a:t>Wald</a:t>
            </a:r>
            <a:r>
              <a:rPr lang="pl-PL" sz="2200" dirty="0" smtClean="0"/>
              <a:t>(</a:t>
            </a:r>
            <a:r>
              <a:rPr lang="pl-PL" sz="2200" i="1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pl-PL" sz="2200" dirty="0" smtClean="0"/>
              <a:t>) </a:t>
            </a:r>
            <a:r>
              <a:rPr lang="pl-PL" sz="2200" dirty="0" smtClean="0">
                <a:sym typeface="Symbol"/>
              </a:rPr>
              <a:t></a:t>
            </a:r>
            <a:r>
              <a:rPr lang="pl-PL" sz="2200" dirty="0" smtClean="0"/>
              <a:t> </a:t>
            </a:r>
            <a:r>
              <a:rPr lang="pl-PL" sz="2200" dirty="0" err="1" smtClean="0"/>
              <a:t>LR</a:t>
            </a:r>
            <a:r>
              <a:rPr lang="pl-PL" sz="2200" i="1" baseline="-25000" dirty="0" err="1" smtClean="0"/>
              <a:t>lag</a:t>
            </a:r>
            <a:r>
              <a:rPr lang="pl-PL" sz="2200" dirty="0" smtClean="0"/>
              <a:t> </a:t>
            </a:r>
            <a:r>
              <a:rPr lang="pl-PL" sz="2200" dirty="0" smtClean="0">
                <a:sym typeface="Symbol"/>
              </a:rPr>
              <a:t></a:t>
            </a:r>
            <a:r>
              <a:rPr lang="pl-PL" sz="2200" dirty="0" smtClean="0"/>
              <a:t> </a:t>
            </a:r>
            <a:r>
              <a:rPr lang="pl-PL" sz="2200" dirty="0" err="1" smtClean="0"/>
              <a:t>LM</a:t>
            </a:r>
            <a:r>
              <a:rPr lang="pl-PL" sz="2200" i="1" baseline="-25000" dirty="0" err="1" smtClean="0"/>
              <a:t>lag</a:t>
            </a:r>
            <a:r>
              <a:rPr lang="pl-PL" sz="2200" dirty="0" smtClean="0"/>
              <a:t>.</a:t>
            </a:r>
            <a:endParaRPr lang="en-US" sz="2200" dirty="0" smtClean="0"/>
          </a:p>
          <a:p>
            <a:endParaRPr lang="en-US" sz="24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059838-3DE7-47C3-90DF-26B1794AEA98}" type="slidenum">
              <a:rPr lang="pl-PL" smtClean="0"/>
              <a:pPr>
                <a:defRPr/>
              </a:pPr>
              <a:t>16</a:t>
            </a:fld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251520" y="0"/>
            <a:ext cx="89561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pl-PL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Etapy wyboru modelu przestrzennego</a:t>
            </a:r>
            <a:endParaRPr lang="pl-PL" sz="3600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pl-PL" sz="3600" dirty="0" smtClean="0"/>
              <a:t>Analiza empiryczna</a:t>
            </a:r>
            <a:endParaRPr lang="en-US" sz="36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251520" y="980728"/>
          <a:ext cx="8712968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059838-3DE7-47C3-90DF-26B1794AEA98}" type="slidenum">
              <a:rPr lang="pl-PL" smtClean="0"/>
              <a:pPr>
                <a:defRPr/>
              </a:pPr>
              <a:t>17</a:t>
            </a:fld>
            <a:endParaRPr lang="pl-PL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634082"/>
          </a:xfrm>
        </p:spPr>
        <p:txBody>
          <a:bodyPr/>
          <a:lstStyle/>
          <a:p>
            <a:r>
              <a:rPr lang="pl-PL" sz="3600" dirty="0" smtClean="0"/>
              <a:t>Zmienne objaśniające</a:t>
            </a:r>
            <a:endParaRPr lang="en-US" sz="36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323528" y="764704"/>
          <a:ext cx="864096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059838-3DE7-47C3-90DF-26B1794AEA98}" type="slidenum">
              <a:rPr lang="pl-PL" smtClean="0"/>
              <a:pPr>
                <a:defRPr/>
              </a:pPr>
              <a:t>18</a:t>
            </a:fld>
            <a:endParaRPr lang="pl-PL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706090"/>
          </a:xfrm>
        </p:spPr>
        <p:txBody>
          <a:bodyPr/>
          <a:lstStyle/>
          <a:p>
            <a:r>
              <a:rPr lang="pl-PL" sz="3200" dirty="0" smtClean="0"/>
              <a:t>Wyniki estymacji liniowych modeli ekonometrycznych</a:t>
            </a:r>
            <a:endParaRPr lang="en-US" sz="32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467544" y="1196752"/>
          <a:ext cx="8208912" cy="4831082"/>
        </p:xfrm>
        <a:graphic>
          <a:graphicData uri="http://schemas.openxmlformats.org/drawingml/2006/table">
            <a:tbl>
              <a:tblPr/>
              <a:tblGrid>
                <a:gridCol w="1789416"/>
                <a:gridCol w="2283445"/>
                <a:gridCol w="2283445"/>
                <a:gridCol w="1852606"/>
              </a:tblGrid>
              <a:tr h="248755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Zmienne</a:t>
                      </a:r>
                      <a:endParaRPr lang="en-US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Wartości współczynników</a:t>
                      </a:r>
                      <a:endParaRPr lang="en-US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75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Model (2011)</a:t>
                      </a:r>
                      <a:endParaRPr lang="en-US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Model (2014)</a:t>
                      </a:r>
                      <a:endParaRPr lang="en-US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Model (2016)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5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LPT65+</a:t>
                      </a:r>
                      <a:endParaRPr lang="en-US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LPT65+</a:t>
                      </a:r>
                      <a:endParaRPr lang="en-US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LPT65+</a:t>
                      </a:r>
                      <a:endParaRPr lang="en-US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Z65</a:t>
                      </a:r>
                      <a:endParaRPr lang="en-US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</a:t>
                      </a:r>
                      <a:endParaRPr lang="en-US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</a:t>
                      </a:r>
                      <a:endParaRPr lang="en-US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5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PN</a:t>
                      </a:r>
                      <a:endParaRPr lang="en-US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-1975,000</a:t>
                      </a:r>
                      <a:endParaRPr lang="en-US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-2131,000</a:t>
                      </a:r>
                      <a:endParaRPr lang="en-US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-2268,000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PKB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0,581</a:t>
                      </a:r>
                      <a:endParaRPr lang="en-US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0,310</a:t>
                      </a:r>
                      <a:endParaRPr lang="en-US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0,355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</a:t>
                      </a:r>
                      <a:endParaRPr lang="en-US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</a:t>
                      </a:r>
                      <a:endParaRPr lang="en-US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LŁ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5,491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8,010</a:t>
                      </a:r>
                      <a:endParaRPr lang="en-US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7,663</a:t>
                      </a:r>
                      <a:endParaRPr lang="en-US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1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LA</a:t>
                      </a:r>
                      <a:endParaRPr lang="en-US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266,700</a:t>
                      </a:r>
                      <a:endParaRPr lang="en-US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345,000</a:t>
                      </a:r>
                      <a:endParaRPr lang="en-US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362,400</a:t>
                      </a:r>
                      <a:endParaRPr lang="en-US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PP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-276,300</a:t>
                      </a:r>
                      <a:endParaRPr lang="en-US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-349,700</a:t>
                      </a:r>
                      <a:endParaRPr lang="en-US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-268,600</a:t>
                      </a:r>
                      <a:endParaRPr lang="en-US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LPPS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31,670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</a:t>
                      </a:r>
                      <a:endParaRPr lang="en-US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</a:t>
                      </a:r>
                      <a:endParaRPr lang="en-US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BZ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0,390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0,533</a:t>
                      </a:r>
                      <a:endParaRPr lang="en-US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0,529</a:t>
                      </a:r>
                      <a:endParaRPr lang="en-US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PMW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5,605</a:t>
                      </a:r>
                      <a:endParaRPr lang="en-US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</a:t>
                      </a:r>
                      <a:endParaRPr lang="en-US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LP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</a:t>
                      </a:r>
                      <a:endParaRPr lang="en-US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4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 b="1" i="1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</a:t>
                      </a:r>
                      <a:r>
                        <a:rPr lang="pl-PL" sz="1800" b="1" baseline="300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en-US" sz="18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0,9755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0,9803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0,9737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059838-3DE7-47C3-90DF-26B1794AEA98}" type="slidenum">
              <a:rPr lang="pl-PL" smtClean="0"/>
              <a:pPr>
                <a:defRPr/>
              </a:pPr>
              <a:t>19</a:t>
            </a:fld>
            <a:endParaRPr lang="pl-P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3200" smtClean="0"/>
              <a:t>Plan prezentacji: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611560" y="1052736"/>
          <a:ext cx="8229600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059838-3DE7-47C3-90DF-26B1794AEA98}" type="slidenum">
              <a:rPr lang="pl-PL" smtClean="0"/>
              <a:pPr>
                <a:defRPr/>
              </a:pPr>
              <a:t>2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B25BC54-07D9-4843-A3EB-0CF8E66FD2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FB25BC54-07D9-4843-A3EB-0CF8E66FD2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FB25BC54-07D9-4843-A3EB-0CF8E66FD2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2258CD1-E056-4500-A131-D308121BC8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A2258CD1-E056-4500-A131-D308121BC8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A2258CD1-E056-4500-A131-D308121BC8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AB21C68-7B13-4B6F-9AC8-9E5ACB3807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8AB21C68-7B13-4B6F-9AC8-9E5ACB3807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8AB21C68-7B13-4B6F-9AC8-9E5ACB3807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3BBD492-BB00-4369-8A79-F195BADD2D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63BBD492-BB00-4369-8A79-F195BADD2D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63BBD492-BB00-4369-8A79-F195BADD2D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31A7553-A48D-45CF-BF8E-74078B3E48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B31A7553-A48D-45CF-BF8E-74078B3E48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B31A7553-A48D-45CF-BF8E-74078B3E48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2F0AD0B-F032-4D38-9B0F-9FCD3ED8A6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82F0AD0B-F032-4D38-9B0F-9FCD3ED8A6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82F0AD0B-F032-4D38-9B0F-9FCD3ED8A6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1C14D7B-2D12-47B7-8C56-47998A7474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graphicEl>
                                              <a:dgm id="{11C14D7B-2D12-47B7-8C56-47998A7474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graphicEl>
                                              <a:dgm id="{11C14D7B-2D12-47B7-8C56-47998A7474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31BD0F4-02A2-4429-B00D-EA4BB5C665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graphicEl>
                                              <a:dgm id="{F31BD0F4-02A2-4429-B00D-EA4BB5C665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graphicEl>
                                              <a:dgm id="{F31BD0F4-02A2-4429-B00D-EA4BB5C665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D2B35D5-2D87-42AB-A98D-5881CDC8ED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graphicEl>
                                              <a:dgm id="{ED2B35D5-2D87-42AB-A98D-5881CDC8ED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graphicEl>
                                              <a:dgm id="{ED2B35D5-2D87-42AB-A98D-5881CDC8ED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229600" cy="1143000"/>
          </a:xfrm>
        </p:spPr>
        <p:txBody>
          <a:bodyPr/>
          <a:lstStyle/>
          <a:p>
            <a:r>
              <a:rPr lang="pl-PL" sz="3200" dirty="0" smtClean="0"/>
              <a:t>Przestrzenna autokorelacja błędów  - statystyki Moran I dla reszt modelu </a:t>
            </a:r>
            <a:endParaRPr lang="en-US" sz="32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323528" y="2276872"/>
          <a:ext cx="8568954" cy="1466708"/>
        </p:xfrm>
        <a:graphic>
          <a:graphicData uri="http://schemas.openxmlformats.org/drawingml/2006/table">
            <a:tbl>
              <a:tblPr/>
              <a:tblGrid>
                <a:gridCol w="1428159"/>
                <a:gridCol w="1428159"/>
                <a:gridCol w="1428159"/>
                <a:gridCol w="1428159"/>
                <a:gridCol w="1428159"/>
                <a:gridCol w="1428159"/>
              </a:tblGrid>
              <a:tr h="360041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Model (2011)</a:t>
                      </a:r>
                      <a:endParaRPr lang="en-US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Model (2014)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Model (2016)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 i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</a:t>
                      </a:r>
                      <a:endParaRPr lang="en-US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 i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wartość p</a:t>
                      </a:r>
                      <a:endParaRPr lang="en-US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 i="1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 i="1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wartość p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 i="1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 i="1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wartość p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8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en-US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0,02453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en-US" sz="18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0,254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en-US" sz="1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0,25389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1,3</a:t>
                      </a:r>
                      <a:r>
                        <a:rPr lang="pl-PL" sz="18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×10</a:t>
                      </a:r>
                      <a:r>
                        <a:rPr lang="pl-PL" sz="1800" baseline="300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-4</a:t>
                      </a:r>
                      <a:endParaRPr lang="en-US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en-US" sz="18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0,35202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4,57</a:t>
                      </a:r>
                      <a:r>
                        <a:rPr lang="pl-PL" sz="18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×10</a:t>
                      </a:r>
                      <a:r>
                        <a:rPr lang="pl-PL" sz="1800" baseline="300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-7</a:t>
                      </a:r>
                      <a:endParaRPr lang="en-US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059838-3DE7-47C3-90DF-26B1794AEA98}" type="slidenum">
              <a:rPr lang="pl-PL" smtClean="0"/>
              <a:pPr>
                <a:defRPr/>
              </a:pPr>
              <a:t>20</a:t>
            </a:fld>
            <a:endParaRPr lang="pl-PL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1143000"/>
          </a:xfrm>
        </p:spPr>
        <p:txBody>
          <a:bodyPr/>
          <a:lstStyle/>
          <a:p>
            <a:r>
              <a:rPr lang="pl-PL" sz="3000" dirty="0" smtClean="0"/>
              <a:t>Wykres reszt modelu (2011, 2014 i 2016) </a:t>
            </a:r>
            <a:br>
              <a:rPr lang="pl-PL" sz="3000" dirty="0" smtClean="0"/>
            </a:br>
            <a:r>
              <a:rPr lang="pl-PL" sz="3000" dirty="0" smtClean="0"/>
              <a:t>w podziale na reszty dodatnie i ujemne </a:t>
            </a:r>
            <a:endParaRPr lang="en-US" sz="30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059838-3DE7-47C3-90DF-26B1794AEA98}" type="slidenum">
              <a:rPr lang="pl-PL" smtClean="0"/>
              <a:pPr>
                <a:defRPr/>
              </a:pPr>
              <a:t>21</a:t>
            </a:fld>
            <a:endParaRPr lang="pl-PL"/>
          </a:p>
        </p:txBody>
      </p:sp>
      <p:pic>
        <p:nvPicPr>
          <p:cNvPr id="41987" name="Obraz 2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268760"/>
            <a:ext cx="2960737" cy="2744097"/>
          </a:xfrm>
          <a:prstGeom prst="rect">
            <a:avLst/>
          </a:prstGeom>
          <a:noFill/>
        </p:spPr>
      </p:pic>
      <p:pic>
        <p:nvPicPr>
          <p:cNvPr id="41986" name="Obraz 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1340768"/>
            <a:ext cx="3108945" cy="2744045"/>
          </a:xfrm>
          <a:prstGeom prst="rect">
            <a:avLst/>
          </a:prstGeom>
          <a:noFill/>
        </p:spPr>
      </p:pic>
      <p:pic>
        <p:nvPicPr>
          <p:cNvPr id="41985" name="Obraz 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6" y="3501008"/>
            <a:ext cx="3024336" cy="2760074"/>
          </a:xfrm>
          <a:prstGeom prst="rect">
            <a:avLst/>
          </a:prstGeom>
          <a:noFill/>
        </p:spPr>
      </p:pic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0" y="4057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0" y="5848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/>
          <a:lstStyle/>
          <a:p>
            <a:r>
              <a:rPr lang="pl-PL" sz="3000" dirty="0" smtClean="0"/>
              <a:t>Wybór modelu przestrzennego – test LM</a:t>
            </a:r>
            <a:endParaRPr lang="en-US" sz="30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395538" y="1268761"/>
          <a:ext cx="8496942" cy="4055909"/>
        </p:xfrm>
        <a:graphic>
          <a:graphicData uri="http://schemas.openxmlformats.org/drawingml/2006/table">
            <a:tbl>
              <a:tblPr/>
              <a:tblGrid>
                <a:gridCol w="1152126"/>
                <a:gridCol w="1224136"/>
                <a:gridCol w="1368152"/>
                <a:gridCol w="1296144"/>
                <a:gridCol w="1440160"/>
                <a:gridCol w="2016224"/>
              </a:tblGrid>
              <a:tr h="43204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Model</a:t>
                      </a:r>
                      <a:endParaRPr lang="en-US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Test LM 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Typ modelu przestrzennego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8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LM</a:t>
                      </a:r>
                      <a:r>
                        <a:rPr lang="pl-PL" sz="1800" i="1" baseline="-250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error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 i="1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wartość p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LM</a:t>
                      </a:r>
                      <a:r>
                        <a:rPr lang="pl-PL" sz="1800" i="1" baseline="-250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lag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 i="1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wartość p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390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Model (2011)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en-US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0,0904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en-US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7,64</a:t>
                      </a:r>
                      <a:r>
                        <a:rPr lang="pl-PL" sz="18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×10</a:t>
                      </a:r>
                      <a:r>
                        <a:rPr lang="pl-PL" sz="1800" baseline="300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-1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en-US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1,0003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en-US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3,17</a:t>
                      </a:r>
                      <a:r>
                        <a:rPr lang="pl-PL" sz="18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×10</a:t>
                      </a:r>
                      <a:r>
                        <a:rPr lang="pl-PL" sz="1800" baseline="300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-1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en-US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44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Model (2014)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en-US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9,684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en-US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1,86</a:t>
                      </a:r>
                      <a:r>
                        <a:rPr lang="pl-PL" sz="18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×10</a:t>
                      </a:r>
                      <a:r>
                        <a:rPr lang="pl-PL" sz="1800" baseline="300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-3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en-US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0,017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en-US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8,96</a:t>
                      </a:r>
                      <a:r>
                        <a:rPr lang="pl-PL" sz="18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×10</a:t>
                      </a:r>
                      <a:r>
                        <a:rPr lang="pl-PL" sz="1800" baseline="300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-1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en-US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Model błędu przestrzennego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44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Model (2016)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en-US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18,617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en-US" sz="18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1,</a:t>
                      </a:r>
                      <a:r>
                        <a:rPr lang="pl-PL" sz="18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60</a:t>
                      </a:r>
                      <a:r>
                        <a:rPr lang="pl-PL" sz="18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×10</a:t>
                      </a:r>
                      <a:r>
                        <a:rPr lang="pl-PL" sz="1800" baseline="300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-5</a:t>
                      </a:r>
                      <a:endParaRPr lang="en-US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en-US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0,275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6,01</a:t>
                      </a:r>
                      <a:r>
                        <a:rPr lang="pl-PL" sz="18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×10</a:t>
                      </a:r>
                      <a:r>
                        <a:rPr lang="pl-PL" sz="1800" baseline="300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-1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Model błędu przestrzennego</a:t>
                      </a:r>
                      <a:endParaRPr lang="pl-PL" sz="1800" noProof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059838-3DE7-47C3-90DF-26B1794AEA98}" type="slidenum">
              <a:rPr lang="pl-PL" smtClean="0"/>
              <a:pPr>
                <a:defRPr/>
              </a:pPr>
              <a:t>22</a:t>
            </a:fld>
            <a:endParaRPr lang="pl-PL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78098"/>
          </a:xfrm>
        </p:spPr>
        <p:txBody>
          <a:bodyPr/>
          <a:lstStyle/>
          <a:p>
            <a:r>
              <a:rPr lang="pl-PL" sz="3200" dirty="0" smtClean="0"/>
              <a:t>Wartości kryteriów informacyjnych</a:t>
            </a:r>
            <a:endParaRPr lang="en-US" sz="32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611560" y="1124744"/>
          <a:ext cx="8064895" cy="4696299"/>
        </p:xfrm>
        <a:graphic>
          <a:graphicData uri="http://schemas.openxmlformats.org/drawingml/2006/table">
            <a:tbl>
              <a:tblPr/>
              <a:tblGrid>
                <a:gridCol w="1008112"/>
                <a:gridCol w="1152128"/>
                <a:gridCol w="2088232"/>
                <a:gridCol w="1944216"/>
                <a:gridCol w="1872207"/>
              </a:tblGrid>
              <a:tr h="230426"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Model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Wartości kryteriów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0426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AIC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BIC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logLik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851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2011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SLM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1517,025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1539,929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-748,512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8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SEM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1517,650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1540,555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-748,825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8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MNK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1515,935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1536,549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-748,967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851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2014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SLM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1513,017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1535,922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-746,509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8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SEM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1502,807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1525,711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-741,403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8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MNK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1511,033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1531,648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-746,517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851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2016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SLM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1538,907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1559,521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-760,453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8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SEM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1517,671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1538,286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-749,836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8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MNK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1537,162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1555,485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-760,581</a:t>
                      </a:r>
                      <a:endParaRPr lang="en-US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059838-3DE7-47C3-90DF-26B1794AEA98}" type="slidenum">
              <a:rPr lang="pl-PL" smtClean="0"/>
              <a:pPr>
                <a:defRPr/>
              </a:pPr>
              <a:t>23</a:t>
            </a:fld>
            <a:endParaRPr lang="pl-PL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dirty="0" smtClean="0"/>
              <a:t>Rezultaty estymacji modelu błędu przestrzennego</a:t>
            </a:r>
            <a:endParaRPr lang="en-US" sz="32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059838-3DE7-47C3-90DF-26B1794AEA98}" type="slidenum">
              <a:rPr lang="pl-PL" smtClean="0"/>
              <a:pPr>
                <a:defRPr/>
              </a:pPr>
              <a:t>24</a:t>
            </a:fld>
            <a:endParaRPr lang="pl-PL"/>
          </a:p>
        </p:txBody>
      </p:sp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</p:nvPr>
        </p:nvGraphicFramePr>
        <p:xfrm>
          <a:off x="1331637" y="1484781"/>
          <a:ext cx="6840762" cy="4176470"/>
        </p:xfrm>
        <a:graphic>
          <a:graphicData uri="http://schemas.openxmlformats.org/drawingml/2006/table">
            <a:tbl>
              <a:tblPr/>
              <a:tblGrid>
                <a:gridCol w="1656187"/>
                <a:gridCol w="2664296"/>
                <a:gridCol w="2520279"/>
              </a:tblGrid>
              <a:tr h="279987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Zmienne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Wartości współczynników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99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Model (2014)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Model (2016)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9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LPT65+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LPT65+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99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PN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-2246,9000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-2094,5000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6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PKB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0,3390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0,3320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6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LŁ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7,1840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6,1631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6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LA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355,4600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396,8200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6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PP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-333,0400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-245,7300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6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BZ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0,5416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0,6529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6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PMW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5,3402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6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pl-PL" sz="1800" b="1" i="1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μ</a:t>
                      </a:r>
                      <a:endParaRPr lang="en-US" sz="18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0,4953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0,6653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539750" y="260648"/>
          <a:ext cx="8229600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059838-3DE7-47C3-90DF-26B1794AEA98}" type="slidenum">
              <a:rPr lang="pl-PL" smtClean="0"/>
              <a:pPr>
                <a:defRPr/>
              </a:pPr>
              <a:t>25</a:t>
            </a:fld>
            <a:endParaRPr lang="pl-PL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34082"/>
          </a:xfrm>
        </p:spPr>
        <p:txBody>
          <a:bodyPr/>
          <a:lstStyle/>
          <a:p>
            <a:r>
              <a:rPr lang="pl-PL" sz="3200" dirty="0" smtClean="0"/>
              <a:t>Podsumowanie </a:t>
            </a:r>
            <a:endParaRPr lang="en-US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616624"/>
          </a:xfrm>
        </p:spPr>
        <p:txBody>
          <a:bodyPr/>
          <a:lstStyle/>
          <a:p>
            <a:r>
              <a:rPr lang="pl-PL" sz="2000" dirty="0" smtClean="0"/>
              <a:t>W wyniku zastosowania metody najmniejszych kwadratów powstały trzy modele liniowe opisujące zjawisko starzenia się populacji. </a:t>
            </a:r>
          </a:p>
          <a:p>
            <a:r>
              <a:rPr lang="pl-PL" sz="2000" dirty="0" smtClean="0"/>
              <a:t>Zmienną endogeniczną w tych modelach była liczba </a:t>
            </a:r>
            <a:r>
              <a:rPr lang="pl-PL" sz="2000" smtClean="0"/>
              <a:t>osób </a:t>
            </a:r>
            <a:r>
              <a:rPr lang="pl-PL" sz="2000" smtClean="0"/>
              <a:t/>
            </a:r>
            <a:br>
              <a:rPr lang="pl-PL" sz="2000" smtClean="0"/>
            </a:br>
            <a:r>
              <a:rPr lang="pl-PL" sz="2000" smtClean="0"/>
              <a:t>w </a:t>
            </a:r>
            <a:r>
              <a:rPr lang="pl-PL" sz="2000" dirty="0" smtClean="0"/>
              <a:t>wieku poprodukcyjnym (w latach 2011, 2014 i 2016). </a:t>
            </a:r>
          </a:p>
          <a:p>
            <a:r>
              <a:rPr lang="pl-PL" sz="2000" dirty="0" smtClean="0"/>
              <a:t>Modele (2014 i 2016) charakteryzowały się autokorelacją przestrzenną. Sytuacja ta skłoniła do zbadania możliwości oszacowania modeli przestrzennych za pomocą testów LM. </a:t>
            </a:r>
          </a:p>
          <a:p>
            <a:r>
              <a:rPr lang="pl-PL" sz="2000" dirty="0" smtClean="0"/>
              <a:t>Dla modeli (2014 i 2016) wybrano modele błędów przestrzennych. Dobrą specyfikację modeli przestrzennych potwierdzają wartości odpowiednich statystyk. </a:t>
            </a:r>
          </a:p>
          <a:p>
            <a:r>
              <a:rPr lang="pl-PL" sz="2000" dirty="0" smtClean="0"/>
              <a:t>Badania wykazały, że modelowanie przestrzenne dla omawianych zagadnień jest uzasadnione. Konieczne jest jednak pogłębienie badań poprzez dokładniejszą identyfikację modeli i uwzględnienie innych macierzy sąsiedztwa. </a:t>
            </a:r>
            <a:endParaRPr lang="en-US" sz="20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059838-3DE7-47C3-90DF-26B1794AEA98}" type="slidenum">
              <a:rPr lang="pl-PL" smtClean="0"/>
              <a:pPr>
                <a:defRPr/>
              </a:pPr>
              <a:t>26</a:t>
            </a:fld>
            <a:endParaRPr lang="pl-PL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ytuł 1"/>
          <p:cNvSpPr>
            <a:spLocks noGrp="1"/>
          </p:cNvSpPr>
          <p:nvPr>
            <p:ph type="title"/>
          </p:nvPr>
        </p:nvSpPr>
        <p:spPr>
          <a:xfrm>
            <a:off x="323850" y="1"/>
            <a:ext cx="8229600" cy="332655"/>
          </a:xfrm>
        </p:spPr>
        <p:txBody>
          <a:bodyPr/>
          <a:lstStyle/>
          <a:p>
            <a:r>
              <a:rPr lang="pl-PL" sz="2000" dirty="0" smtClean="0"/>
              <a:t>Literatura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179512" y="260648"/>
            <a:ext cx="8964488" cy="5976664"/>
          </a:xfrm>
        </p:spPr>
        <p:txBody>
          <a:bodyPr/>
          <a:lstStyle/>
          <a:p>
            <a:r>
              <a:rPr lang="en-US" sz="1300" dirty="0" err="1" smtClean="0"/>
              <a:t>Anselin</a:t>
            </a:r>
            <a:r>
              <a:rPr lang="en-US" sz="1300" dirty="0" smtClean="0"/>
              <a:t>, L. (2006).</a:t>
            </a:r>
            <a:r>
              <a:rPr lang="en-US" sz="1300" i="1" dirty="0" smtClean="0"/>
              <a:t> Spatial Analysis with </a:t>
            </a:r>
            <a:r>
              <a:rPr lang="en-US" sz="1300" i="1" dirty="0" err="1" smtClean="0"/>
              <a:t>GeoDa</a:t>
            </a:r>
            <a:r>
              <a:rPr lang="en-US" sz="1300" i="1" dirty="0" smtClean="0"/>
              <a:t>. 4. Spatial Regression</a:t>
            </a:r>
            <a:r>
              <a:rPr lang="en-US" sz="1300" dirty="0" smtClean="0"/>
              <a:t>, University of Illinois, Urbana-Champaign.</a:t>
            </a:r>
          </a:p>
          <a:p>
            <a:r>
              <a:rPr lang="en-US" sz="1300" dirty="0" err="1" smtClean="0"/>
              <a:t>Anselin</a:t>
            </a:r>
            <a:r>
              <a:rPr lang="en-US" sz="1300" dirty="0" smtClean="0"/>
              <a:t>, L., </a:t>
            </a:r>
            <a:r>
              <a:rPr lang="en-US" sz="1300" dirty="0" err="1" smtClean="0"/>
              <a:t>Bera</a:t>
            </a:r>
            <a:r>
              <a:rPr lang="en-US" sz="1300" dirty="0" smtClean="0"/>
              <a:t>, A. K., </a:t>
            </a:r>
            <a:r>
              <a:rPr lang="en-US" sz="1300" dirty="0" err="1" smtClean="0"/>
              <a:t>Florax</a:t>
            </a:r>
            <a:r>
              <a:rPr lang="en-US" sz="1300" dirty="0" smtClean="0"/>
              <a:t>, R., Yoon, M. J. (1996). Simple diagnostic tests for spatial dependence. </a:t>
            </a:r>
            <a:r>
              <a:rPr lang="en-US" sz="1300" i="1" dirty="0" smtClean="0"/>
              <a:t>Regional science and urban economics</a:t>
            </a:r>
            <a:r>
              <a:rPr lang="en-US" sz="1300" dirty="0" smtClean="0"/>
              <a:t>, 26, 77-104.</a:t>
            </a:r>
          </a:p>
          <a:p>
            <a:r>
              <a:rPr lang="en-US" sz="1300" dirty="0" err="1" smtClean="0"/>
              <a:t>Anselin</a:t>
            </a:r>
            <a:r>
              <a:rPr lang="en-US" sz="1300" dirty="0" smtClean="0"/>
              <a:t>, L. and Rey, S. J. (1991). Properties of tests for spatial dependence in linear-regression models. </a:t>
            </a:r>
            <a:r>
              <a:rPr lang="en-US" sz="1300" i="1" dirty="0" smtClean="0"/>
              <a:t>Geographical Analysis</a:t>
            </a:r>
            <a:r>
              <a:rPr lang="en-US" sz="1300" dirty="0" smtClean="0"/>
              <a:t>, No. 23, 112-131. </a:t>
            </a:r>
          </a:p>
          <a:p>
            <a:r>
              <a:rPr lang="en-US" sz="1300" dirty="0" err="1" smtClean="0"/>
              <a:t>Anselin</a:t>
            </a:r>
            <a:r>
              <a:rPr lang="en-US" sz="1300" dirty="0" smtClean="0"/>
              <a:t> L. (1988). </a:t>
            </a:r>
            <a:r>
              <a:rPr lang="en-US" sz="1300" i="1" dirty="0" smtClean="0"/>
              <a:t>Spatial Econometrics: Methods and Models</a:t>
            </a:r>
            <a:r>
              <a:rPr lang="en-US" sz="1300" dirty="0" smtClean="0"/>
              <a:t>, </a:t>
            </a:r>
            <a:r>
              <a:rPr lang="en-US" sz="1300" dirty="0" err="1" smtClean="0"/>
              <a:t>Kluwer</a:t>
            </a:r>
            <a:r>
              <a:rPr lang="en-US" sz="1300" dirty="0" smtClean="0"/>
              <a:t> Academic Publishers, Dordrecht.</a:t>
            </a:r>
          </a:p>
          <a:p>
            <a:r>
              <a:rPr lang="en-US" sz="1300" dirty="0" smtClean="0"/>
              <a:t>Cliff, A. and </a:t>
            </a:r>
            <a:r>
              <a:rPr lang="en-US" sz="1300" dirty="0" err="1" smtClean="0"/>
              <a:t>Ord</a:t>
            </a:r>
            <a:r>
              <a:rPr lang="en-US" sz="1300" dirty="0" smtClean="0"/>
              <a:t>, J.K. (1970). Spatial Autocorrelation: A Review of Existing and New Measures with Applications, </a:t>
            </a:r>
            <a:r>
              <a:rPr lang="en-US" sz="1300" i="1" dirty="0" smtClean="0"/>
              <a:t>Economic Geography</a:t>
            </a:r>
            <a:r>
              <a:rPr lang="en-US" sz="1300" dirty="0" smtClean="0"/>
              <a:t>, Vol. 46, 269-292.</a:t>
            </a:r>
            <a:endParaRPr lang="pl-PL" sz="1300" dirty="0" smtClean="0"/>
          </a:p>
          <a:p>
            <a:r>
              <a:rPr lang="en-US" sz="1300" dirty="0" smtClean="0"/>
              <a:t>GUS: </a:t>
            </a:r>
            <a:r>
              <a:rPr lang="en-US" sz="1300" dirty="0" err="1" smtClean="0"/>
              <a:t>Prognoza</a:t>
            </a:r>
            <a:r>
              <a:rPr lang="en-US" sz="1300" dirty="0" smtClean="0"/>
              <a:t> </a:t>
            </a:r>
            <a:r>
              <a:rPr lang="en-US" sz="1300" dirty="0" err="1" smtClean="0"/>
              <a:t>ludności</a:t>
            </a:r>
            <a:r>
              <a:rPr lang="en-US" sz="1300" dirty="0" smtClean="0"/>
              <a:t> </a:t>
            </a:r>
            <a:r>
              <a:rPr lang="en-US" sz="1300" dirty="0" err="1" smtClean="0"/>
              <a:t>na</a:t>
            </a:r>
            <a:r>
              <a:rPr lang="en-US" sz="1300" dirty="0" smtClean="0"/>
              <a:t> </a:t>
            </a:r>
            <a:r>
              <a:rPr lang="en-US" sz="1300" dirty="0" err="1" smtClean="0"/>
              <a:t>lata</a:t>
            </a:r>
            <a:r>
              <a:rPr lang="en-US" sz="1300" dirty="0" smtClean="0"/>
              <a:t> 2014-2015, http://</a:t>
            </a:r>
            <a:r>
              <a:rPr lang="en-US" sz="1300" dirty="0" smtClean="0"/>
              <a:t>demografia.stat.gov.pl/bazademografia/Prognoza.aspx; </a:t>
            </a:r>
            <a:endParaRPr lang="en-US" sz="1300" dirty="0" smtClean="0"/>
          </a:p>
          <a:p>
            <a:r>
              <a:rPr lang="pl-PL" sz="1300" dirty="0" err="1" smtClean="0"/>
              <a:t>Kopczewska</a:t>
            </a:r>
            <a:r>
              <a:rPr lang="pl-PL" sz="1300" dirty="0" smtClean="0"/>
              <a:t>, K. (2011). </a:t>
            </a:r>
            <a:r>
              <a:rPr lang="pl-PL" sz="1300" i="1" dirty="0" smtClean="0"/>
              <a:t>Ekonometria i statystyka przestrzenna z wykorzystaniem programu R </a:t>
            </a:r>
            <a:r>
              <a:rPr lang="pl-PL" sz="1300" i="1" dirty="0" err="1" smtClean="0"/>
              <a:t>Cran</a:t>
            </a:r>
            <a:r>
              <a:rPr lang="pl-PL" sz="1300" dirty="0" smtClean="0"/>
              <a:t>,  </a:t>
            </a:r>
            <a:r>
              <a:rPr lang="pl-PL" sz="1300" dirty="0" err="1" smtClean="0"/>
              <a:t>CeDeWu</a:t>
            </a:r>
            <a:r>
              <a:rPr lang="pl-PL" sz="1300" dirty="0" smtClean="0"/>
              <a:t>, Warszawa.</a:t>
            </a:r>
            <a:endParaRPr lang="en-US" sz="1300" dirty="0" smtClean="0"/>
          </a:p>
          <a:p>
            <a:r>
              <a:rPr lang="pl-PL" sz="1300" dirty="0" err="1" smtClean="0"/>
              <a:t>Mastalerz-Kodzis</a:t>
            </a:r>
            <a:r>
              <a:rPr lang="pl-PL" sz="1300" dirty="0" smtClean="0"/>
              <a:t>, A. and Pośpiech, E.(2016). </a:t>
            </a:r>
            <a:r>
              <a:rPr lang="en-US" sz="1300" dirty="0" smtClean="0"/>
              <a:t>Socio-economic consequences of globalization - spatial analysis of economic characteristics in European Union countries. [in]: </a:t>
            </a:r>
            <a:r>
              <a:rPr lang="en-US" sz="1300" dirty="0" err="1" smtClean="0"/>
              <a:t>Kliestik</a:t>
            </a:r>
            <a:r>
              <a:rPr lang="en-US" sz="1300" dirty="0" smtClean="0"/>
              <a:t>, T. (ed.)  </a:t>
            </a:r>
            <a:r>
              <a:rPr lang="en-US" sz="1300" i="1" dirty="0" smtClean="0"/>
              <a:t>Globalization and its socio-economic consequences, 16th International Scientific Conference Proceedings</a:t>
            </a:r>
            <a:r>
              <a:rPr lang="en-US" sz="1300" dirty="0" smtClean="0"/>
              <a:t>, PTS I-V, </a:t>
            </a:r>
            <a:r>
              <a:rPr lang="en-US" sz="1300" dirty="0" err="1" smtClean="0"/>
              <a:t>Rajecke</a:t>
            </a:r>
            <a:r>
              <a:rPr lang="en-US" sz="1300" dirty="0" smtClean="0"/>
              <a:t> Teplice, Slovakia, 1313-1321.</a:t>
            </a:r>
          </a:p>
          <a:p>
            <a:r>
              <a:rPr lang="en-US" sz="1300" dirty="0" smtClean="0"/>
              <a:t>Moran, P. A. P. (1950). </a:t>
            </a:r>
            <a:r>
              <a:rPr lang="en-US" sz="1300" i="1" dirty="0" smtClean="0"/>
              <a:t>Notes on Continuous Stochastic Phenomena</a:t>
            </a:r>
            <a:r>
              <a:rPr lang="en-US" sz="1300" dirty="0" smtClean="0"/>
              <a:t>. </a:t>
            </a:r>
            <a:r>
              <a:rPr lang="pl-PL" sz="1300" dirty="0" err="1" smtClean="0"/>
              <a:t>Biometrika</a:t>
            </a:r>
            <a:r>
              <a:rPr lang="pl-PL" sz="1300" dirty="0" smtClean="0"/>
              <a:t> 37 (1), 17–23.</a:t>
            </a:r>
            <a:endParaRPr lang="en-US" sz="1300" dirty="0" smtClean="0"/>
          </a:p>
          <a:p>
            <a:r>
              <a:rPr lang="pl-PL" sz="1300" dirty="0" smtClean="0"/>
              <a:t>Suchecki, B. (ed.) (2010). </a:t>
            </a:r>
            <a:r>
              <a:rPr lang="pl-PL" sz="1300" i="1" dirty="0" smtClean="0"/>
              <a:t>Ekonometria przestrzenna. Metody i modele analizy danych przestrzennych</a:t>
            </a:r>
            <a:r>
              <a:rPr lang="pl-PL" sz="1300" dirty="0" smtClean="0"/>
              <a:t>, C.H. Beck, Warszawa.</a:t>
            </a:r>
            <a:endParaRPr lang="en-US" sz="1300" dirty="0" smtClean="0"/>
          </a:p>
          <a:p>
            <a:r>
              <a:rPr lang="pl-PL" sz="1300" dirty="0" smtClean="0"/>
              <a:t>Wolny-Dominiak, A. and Zeug-Żebro, K.(2012). </a:t>
            </a:r>
            <a:r>
              <a:rPr lang="en-US" sz="1300" dirty="0" smtClean="0"/>
              <a:t>Spatial statistics in the analysis of county budget incomes in Poland with the R CRAN,  [in]: </a:t>
            </a:r>
            <a:r>
              <a:rPr lang="en-US" sz="1300" dirty="0" err="1" smtClean="0"/>
              <a:t>Ramik</a:t>
            </a:r>
            <a:r>
              <a:rPr lang="en-US" sz="1300" dirty="0" smtClean="0"/>
              <a:t> J., </a:t>
            </a:r>
            <a:r>
              <a:rPr lang="en-US" sz="1300" dirty="0" err="1" smtClean="0"/>
              <a:t>Stavárek</a:t>
            </a:r>
            <a:r>
              <a:rPr lang="en-US" sz="1300" dirty="0" smtClean="0"/>
              <a:t> D. (eds.) </a:t>
            </a:r>
            <a:r>
              <a:rPr lang="en-US" sz="1300" i="1" dirty="0" smtClean="0"/>
              <a:t>Proceedings of 30</a:t>
            </a:r>
            <a:r>
              <a:rPr lang="en-US" sz="1300" i="1" baseline="30000" dirty="0" smtClean="0"/>
              <a:t>th </a:t>
            </a:r>
            <a:r>
              <a:rPr lang="en-US" sz="1300" i="1" dirty="0" smtClean="0"/>
              <a:t>International Conference Mathematical Methods in Economics</a:t>
            </a:r>
            <a:r>
              <a:rPr lang="en-US" sz="1300" dirty="0" smtClean="0"/>
              <a:t>. </a:t>
            </a:r>
            <a:r>
              <a:rPr lang="en-US" sz="1300" dirty="0" err="1" smtClean="0"/>
              <a:t>Karviná</a:t>
            </a:r>
            <a:r>
              <a:rPr lang="en-US" sz="1300" dirty="0" smtClean="0"/>
              <a:t>, Czech Republic, 992-998.</a:t>
            </a:r>
          </a:p>
          <a:p>
            <a:r>
              <a:rPr lang="en-US" sz="1300" dirty="0" err="1" smtClean="0"/>
              <a:t>Tobler</a:t>
            </a:r>
            <a:r>
              <a:rPr lang="en-US" sz="1300" dirty="0" smtClean="0"/>
              <a:t>, W. (1970). A Computer Movie Simulating Urban Growth in Detroit Region, </a:t>
            </a:r>
            <a:r>
              <a:rPr lang="en-US" sz="1300" i="1" dirty="0" smtClean="0"/>
              <a:t>Economic Geography</a:t>
            </a:r>
            <a:r>
              <a:rPr lang="en-US" sz="1300" dirty="0" smtClean="0"/>
              <a:t>, 46(2),  234–240.</a:t>
            </a:r>
            <a:endParaRPr lang="pl-PL" sz="1300" dirty="0" smtClean="0"/>
          </a:p>
          <a:p>
            <a:r>
              <a:rPr lang="pl-PL" sz="1300" dirty="0" smtClean="0"/>
              <a:t>Zeug – Żebro K. Miśkiewicz-Nawrocka M. (2017). </a:t>
            </a:r>
            <a:r>
              <a:rPr lang="en-US" sz="1300" dirty="0" smtClean="0"/>
              <a:t>Global analysis of the problem of aging society,.  </a:t>
            </a:r>
            <a:r>
              <a:rPr lang="en-US" sz="1300" dirty="0" err="1" smtClean="0"/>
              <a:t>Zilina</a:t>
            </a:r>
            <a:r>
              <a:rPr lang="en-US" sz="1300" dirty="0" smtClean="0"/>
              <a:t> : University of </a:t>
            </a:r>
            <a:r>
              <a:rPr lang="en-US" sz="1300" dirty="0" err="1" smtClean="0"/>
              <a:t>Zilina</a:t>
            </a:r>
            <a:r>
              <a:rPr lang="en-US" sz="1300" dirty="0" smtClean="0"/>
              <a:t>, Part VI</a:t>
            </a:r>
            <a:r>
              <a:rPr lang="en-GB" sz="1300" dirty="0" smtClean="0"/>
              <a:t>, </a:t>
            </a:r>
            <a:r>
              <a:rPr lang="en-US" sz="1300" dirty="0" smtClean="0"/>
              <a:t>3076-3083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059838-3DE7-47C3-90DF-26B1794AEA98}" type="slidenum">
              <a:rPr lang="pl-PL" smtClean="0"/>
              <a:pPr>
                <a:defRPr/>
              </a:pPr>
              <a:t>27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Dziękuję za uwagę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059838-3DE7-47C3-90DF-26B1794AEA98}" type="slidenum">
              <a:rPr lang="pl-PL" smtClean="0"/>
              <a:pPr>
                <a:defRPr/>
              </a:pPr>
              <a:t>28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eaLnBrk="1" hangingPunct="1"/>
            <a:r>
              <a:rPr lang="pl-PL" sz="3200" dirty="0" smtClean="0"/>
              <a:t>Uzasadnienie wyboru tematu</a:t>
            </a:r>
            <a:br>
              <a:rPr lang="pl-PL" sz="3200" dirty="0" smtClean="0"/>
            </a:br>
            <a:endParaRPr lang="pl-PL" sz="3200" dirty="0" smtClean="0"/>
          </a:p>
        </p:txBody>
      </p:sp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</p:nvPr>
        </p:nvGraphicFramePr>
        <p:xfrm>
          <a:off x="251520" y="692696"/>
          <a:ext cx="864096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059838-3DE7-47C3-90DF-26B1794AEA98}" type="slidenum">
              <a:rPr lang="pl-PL" smtClean="0"/>
              <a:pPr>
                <a:defRPr/>
              </a:pPr>
              <a:t>3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B607A8E-2905-4DF4-8138-032E6B884B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graphicEl>
                                              <a:dgm id="{2B607A8E-2905-4DF4-8138-032E6B884B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graphicEl>
                                              <a:dgm id="{2B607A8E-2905-4DF4-8138-032E6B884B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8846C21-AC69-435D-8833-8F2F561534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graphicEl>
                                              <a:dgm id="{98846C21-AC69-435D-8833-8F2F561534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graphicEl>
                                              <a:dgm id="{98846C21-AC69-435D-8833-8F2F561534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F735B76-3AA0-40A8-9319-A4AADF807C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graphicEl>
                                              <a:dgm id="{3F735B76-3AA0-40A8-9319-A4AADF807C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graphicEl>
                                              <a:dgm id="{3F735B76-3AA0-40A8-9319-A4AADF807C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46A4E6E-010B-442D-8CFF-44C933DC6A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graphicEl>
                                              <a:dgm id="{746A4E6E-010B-442D-8CFF-44C933DC6A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graphicEl>
                                              <a:dgm id="{746A4E6E-010B-442D-8CFF-44C933DC6A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Cel badań: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05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059838-3DE7-47C3-90DF-26B1794AEA98}" type="slidenum">
              <a:rPr lang="pl-PL" smtClean="0"/>
              <a:pPr>
                <a:defRPr/>
              </a:pPr>
              <a:t>4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85952C4-5AC8-4A61-95BE-B30D6A55FC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A85952C4-5AC8-4A61-95BE-B30D6A55FC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A85952C4-5AC8-4A61-95BE-B30D6A55FC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2FBEFBD-C758-4748-9884-45DE8F3269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graphicEl>
                                              <a:dgm id="{C2FBEFBD-C758-4748-9884-45DE8F3269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graphicEl>
                                              <a:dgm id="{C2FBEFBD-C758-4748-9884-45DE8F3269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767074E-A4B3-44C9-9E5D-DC68B660CE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graphicEl>
                                              <a:dgm id="{A767074E-A4B3-44C9-9E5D-DC68B660CE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graphicEl>
                                              <a:dgm id="{A767074E-A4B3-44C9-9E5D-DC68B660CE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A6F6DBC-9C69-4A03-9FEC-09260E806C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graphicEl>
                                              <a:dgm id="{EA6F6DBC-9C69-4A03-9FEC-09260E806C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graphicEl>
                                              <a:dgm id="{EA6F6DBC-9C69-4A03-9FEC-09260E806C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ytuł 1"/>
          <p:cNvSpPr>
            <a:spLocks noGrp="1"/>
          </p:cNvSpPr>
          <p:nvPr>
            <p:ph type="title"/>
          </p:nvPr>
        </p:nvSpPr>
        <p:spPr>
          <a:xfrm>
            <a:off x="323528" y="-171400"/>
            <a:ext cx="8496944" cy="1143000"/>
          </a:xfrm>
        </p:spPr>
        <p:txBody>
          <a:bodyPr/>
          <a:lstStyle/>
          <a:p>
            <a:pPr eaLnBrk="1" hangingPunct="1"/>
            <a:r>
              <a:rPr lang="pl-PL" sz="2800" dirty="0" smtClean="0"/>
              <a:t>Zjawisko starzenia się społeczeństwa w Polsce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323528" y="764704"/>
          <a:ext cx="8820472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059838-3DE7-47C3-90DF-26B1794AEA98}" type="slidenum">
              <a:rPr lang="pl-PL" smtClean="0"/>
              <a:pPr>
                <a:defRPr/>
              </a:pPr>
              <a:t>5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9B3F32A-8AF9-428B-ACA5-7BDE305B81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79B3F32A-8AF9-428B-ACA5-7BDE305B81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79B3F32A-8AF9-428B-ACA5-7BDE305B81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E720075-D66E-45AD-BC59-93D49F76D4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2E720075-D66E-45AD-BC59-93D49F76D4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2E720075-D66E-45AD-BC59-93D49F76D4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E8F4E30-3902-4C97-B7AA-53B61A4E2C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5E8F4E30-3902-4C97-B7AA-53B61A4E2C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5E8F4E30-3902-4C97-B7AA-53B61A4E2C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059838-3DE7-47C3-90DF-26B1794AEA98}" type="slidenum">
              <a:rPr lang="pl-PL" smtClean="0"/>
              <a:pPr>
                <a:defRPr/>
              </a:pPr>
              <a:t>6</a:t>
            </a:fld>
            <a:endParaRPr lang="pl-PL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971600" y="2636912"/>
          <a:ext cx="7056784" cy="3717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9" name="Grupa 8"/>
          <p:cNvGrpSpPr/>
          <p:nvPr/>
        </p:nvGrpSpPr>
        <p:grpSpPr>
          <a:xfrm>
            <a:off x="323528" y="188640"/>
            <a:ext cx="8640960" cy="2304256"/>
            <a:chOff x="0" y="216023"/>
            <a:chExt cx="8173402" cy="1714689"/>
          </a:xfrm>
        </p:grpSpPr>
        <p:sp>
          <p:nvSpPr>
            <p:cNvPr id="10" name="Prostokąt zaokrąglony 9"/>
            <p:cNvSpPr/>
            <p:nvPr/>
          </p:nvSpPr>
          <p:spPr>
            <a:xfrm>
              <a:off x="0" y="216023"/>
              <a:ext cx="8173402" cy="1714689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Prostokąt 10"/>
            <p:cNvSpPr/>
            <p:nvPr/>
          </p:nvSpPr>
          <p:spPr>
            <a:xfrm>
              <a:off x="83704" y="299727"/>
              <a:ext cx="8005994" cy="15472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defTabSz="889000">
                <a:lnSpc>
                  <a:spcPct val="90000"/>
                </a:lnSpc>
                <a:spcAft>
                  <a:spcPct val="35000"/>
                </a:spcAft>
                <a:buFont typeface="Wingdings" pitchFamily="2" charset="2"/>
                <a:buChar char="§"/>
              </a:pPr>
              <a:r>
                <a:rPr lang="pl-PL" sz="2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  Największy wpływ na starzenie się ludności ma spadek liczby      </a:t>
              </a:r>
              <a:br>
                <a:rPr lang="pl-PL" sz="2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</a:br>
              <a:r>
                <a:rPr lang="pl-PL" sz="2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   urodzeń. Powoduje on najgłębsze zmiany w proporcji udziału </a:t>
              </a:r>
              <a:br>
                <a:rPr lang="pl-PL" sz="2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</a:br>
              <a:r>
                <a:rPr lang="pl-PL" sz="2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   w społeczeństwie osób najmłodszych i najstarszych. </a:t>
              </a:r>
            </a:p>
            <a:p>
              <a:pPr lvl="0" defTabSz="889000">
                <a:lnSpc>
                  <a:spcPct val="90000"/>
                </a:lnSpc>
                <a:spcAft>
                  <a:spcPct val="35000"/>
                </a:spcAft>
                <a:buFont typeface="Wingdings" pitchFamily="2" charset="2"/>
                <a:buChar char="§"/>
              </a:pPr>
              <a:r>
                <a:rPr lang="pl-PL" sz="2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  Podobnym czynnikiem ruchu naturalnego, skutkującym </a:t>
              </a:r>
              <a:br>
                <a:rPr lang="pl-PL" sz="2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</a:br>
              <a:r>
                <a:rPr lang="pl-PL" sz="2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   wydłużeniem się przeciętnej długości trwania życia, jest </a:t>
              </a:r>
              <a:br>
                <a:rPr lang="pl-PL" sz="2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</a:br>
              <a:r>
                <a:rPr lang="pl-PL" sz="2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   obniżenie się poziomu częstotliwości umierania, szczególnie </a:t>
              </a:r>
              <a:br>
                <a:rPr lang="pl-PL" sz="2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</a:br>
              <a:r>
                <a:rPr lang="pl-PL" sz="2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   w najstarszych grupach wieku</a:t>
              </a:r>
              <a:r>
                <a:rPr lang="pl-PL" sz="2000" b="0" kern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.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059838-3DE7-47C3-90DF-26B1794AEA98}" type="slidenum">
              <a:rPr lang="pl-PL" smtClean="0"/>
              <a:pPr>
                <a:defRPr/>
              </a:pPr>
              <a:t>7</a:t>
            </a:fld>
            <a:endParaRPr lang="pl-PL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467544" y="2564904"/>
          <a:ext cx="8219256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Prostokąt 11"/>
          <p:cNvSpPr/>
          <p:nvPr/>
        </p:nvSpPr>
        <p:spPr>
          <a:xfrm>
            <a:off x="1717878" y="3140968"/>
            <a:ext cx="7112938" cy="1105309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sz="2000" b="0" kern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323528" y="188640"/>
            <a:ext cx="8640960" cy="2304256"/>
            <a:chOff x="0" y="216023"/>
            <a:chExt cx="8173402" cy="1714689"/>
          </a:xfrm>
        </p:grpSpPr>
        <p:sp>
          <p:nvSpPr>
            <p:cNvPr id="15" name="Prostokąt zaokrąglony 14"/>
            <p:cNvSpPr/>
            <p:nvPr/>
          </p:nvSpPr>
          <p:spPr>
            <a:xfrm>
              <a:off x="0" y="216023"/>
              <a:ext cx="8173402" cy="1714689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Prostokąt 15"/>
            <p:cNvSpPr/>
            <p:nvPr/>
          </p:nvSpPr>
          <p:spPr>
            <a:xfrm>
              <a:off x="83704" y="299727"/>
              <a:ext cx="8005994" cy="15472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r>
                <a:rPr lang="pl-PL" sz="2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Starość demograficzna polega na zwiększaniu się udziału najstarszych grup wiekowych w całej populacji, przy czym najczęściej stosowanym jego miernikiem jest udział </a:t>
              </a:r>
              <a:r>
                <a:rPr lang="pl-PL" sz="2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/>
              </a:r>
              <a:br>
                <a:rPr lang="pl-PL" sz="2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</a:br>
              <a:r>
                <a:rPr lang="pl-PL" sz="2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w </a:t>
              </a:r>
              <a:r>
                <a:rPr lang="pl-PL" sz="2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społeczeństwie ludności w wieku poprodukcyjnym, z reguły 60 (65) lat. Na starość demograficzną wpływa nie tylko liczebność ludności starej, ale także rozmiary grupy najmłodszej </a:t>
              </a:r>
              <a:r>
                <a:rPr lang="pl-PL" sz="2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/>
              </a:r>
              <a:br>
                <a:rPr lang="pl-PL" sz="2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</a:br>
              <a:r>
                <a:rPr lang="pl-PL" sz="2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— </a:t>
              </a:r>
              <a:r>
                <a:rPr lang="pl-PL" sz="2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w wieku 9–14 lub 0–19 lat</a:t>
              </a:r>
              <a:endParaRPr lang="pl-PL" sz="2000" b="0" kern="1200" dirty="0" smtClean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059838-3DE7-47C3-90DF-26B1794AEA98}" type="slidenum">
              <a:rPr lang="pl-PL" smtClean="0"/>
              <a:pPr>
                <a:defRPr/>
              </a:pPr>
              <a:t>8</a:t>
            </a:fld>
            <a:endParaRPr lang="pl-PL"/>
          </a:p>
        </p:txBody>
      </p:sp>
      <p:pic>
        <p:nvPicPr>
          <p:cNvPr id="1027" name="Obraz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0"/>
            <a:ext cx="3347864" cy="3194292"/>
          </a:xfrm>
          <a:prstGeom prst="rect">
            <a:avLst/>
          </a:prstGeom>
          <a:noFill/>
        </p:spPr>
      </p:pic>
      <p:pic>
        <p:nvPicPr>
          <p:cNvPr id="1026" name="Obraz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3068960"/>
            <a:ext cx="3452117" cy="3178381"/>
          </a:xfrm>
          <a:prstGeom prst="rect">
            <a:avLst/>
          </a:prstGeom>
          <a:noFill/>
        </p:spPr>
      </p:pic>
      <p:pic>
        <p:nvPicPr>
          <p:cNvPr id="1025" name="Obraz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3140968"/>
            <a:ext cx="3398508" cy="3201252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6467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251520" y="836712"/>
            <a:ext cx="475444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200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Indeks starości </a:t>
            </a:r>
            <a:br>
              <a:rPr lang="pl-PL" sz="3200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pl-PL" sz="3200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demograficznej </a:t>
            </a:r>
          </a:p>
          <a:p>
            <a:r>
              <a:rPr lang="pl-PL" sz="3200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 podregionach Polski</a:t>
            </a:r>
            <a:endParaRPr lang="en-US" sz="3200" dirty="0">
              <a:solidFill>
                <a:schemeClr val="accent1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260648"/>
            <a:ext cx="8640960" cy="4205288"/>
          </a:xfrm>
        </p:spPr>
        <p:txBody>
          <a:bodyPr/>
          <a:lstStyle/>
          <a:p>
            <a:r>
              <a:rPr lang="pl-PL" sz="2400" dirty="0" smtClean="0"/>
              <a:t>Obserwowane zjawisko jest dość niepokojące, gdyż w przyszłości wzrost liczby osób w starszym wieku będzie powodować miedzy innymi zmniejszanie się podaży pracy i utrudnienia w systemie zabezpieczenia społecznego. </a:t>
            </a:r>
          </a:p>
          <a:p>
            <a:endParaRPr lang="pl-PL" sz="1000" dirty="0" smtClean="0"/>
          </a:p>
          <a:p>
            <a:r>
              <a:rPr lang="pl-PL" sz="2400" dirty="0" smtClean="0"/>
              <a:t>Jeśli pracujących będzie coraz mniej, to gospodarka w  Polsce zamiast przyspieszać zacznie zwalniać.  </a:t>
            </a:r>
          </a:p>
          <a:p>
            <a:endParaRPr lang="pl-PL" sz="1000" dirty="0" smtClean="0"/>
          </a:p>
          <a:p>
            <a:r>
              <a:rPr lang="pl-PL" sz="2400" dirty="0" smtClean="0"/>
              <a:t>Taka zmiana, to także znaczący wzrost kosztów dla systemu opieki zdrowotnej, którego kondycja już teraz jest dość napięta. </a:t>
            </a:r>
          </a:p>
          <a:p>
            <a:endParaRPr lang="pl-PL" sz="1000" dirty="0" smtClean="0"/>
          </a:p>
          <a:p>
            <a:r>
              <a:rPr lang="pl-PL" sz="2400" dirty="0" smtClean="0"/>
              <a:t>Wymienione skutki procesu starzenia się społeczeństwa są zaledwie początkiem problemów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z </a:t>
            </a:r>
            <a:r>
              <a:rPr lang="pl-PL" sz="2400" dirty="0" smtClean="0"/>
              <a:t>jakimi trzeba będzie się zmierzyć w najbliższej przyszłości.</a:t>
            </a:r>
            <a:endParaRPr lang="en-US" sz="24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059838-3DE7-47C3-90DF-26B1794AEA98}" type="slidenum">
              <a:rPr lang="pl-PL" smtClean="0"/>
              <a:pPr>
                <a:defRPr/>
              </a:pPr>
              <a:t>9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3666</TotalTime>
  <Words>1626</Words>
  <Application>Microsoft Office PowerPoint</Application>
  <PresentationFormat>Pokaz na ekranie (4:3)</PresentationFormat>
  <Paragraphs>373</Paragraphs>
  <Slides>29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29</vt:i4>
      </vt:variant>
    </vt:vector>
  </HeadingPairs>
  <TitlesOfParts>
    <vt:vector size="30" baseType="lpstr">
      <vt:lpstr>Motyw pakietu Office</vt:lpstr>
      <vt:lpstr>Zastosowanie MODELI PRZESTRZENNYCH  W ANALIZIE ZJAWISKA STARZENIA SIĘ POPULACJI</vt:lpstr>
      <vt:lpstr>Plan prezentacji:</vt:lpstr>
      <vt:lpstr>Uzasadnienie wyboru tematu </vt:lpstr>
      <vt:lpstr>Cel badań:</vt:lpstr>
      <vt:lpstr>Zjawisko starzenia się społeczeństwa w Polsce</vt:lpstr>
      <vt:lpstr>Slajd 6</vt:lpstr>
      <vt:lpstr>Slajd 7</vt:lpstr>
      <vt:lpstr>Slajd 8</vt:lpstr>
      <vt:lpstr>Slajd 9</vt:lpstr>
      <vt:lpstr>Modele przestrzenne </vt:lpstr>
      <vt:lpstr>Postać modelu</vt:lpstr>
      <vt:lpstr>Slajd 12</vt:lpstr>
      <vt:lpstr>Slajd 13</vt:lpstr>
      <vt:lpstr>Slajd 14</vt:lpstr>
      <vt:lpstr>Slajd 15</vt:lpstr>
      <vt:lpstr>Slajd 16</vt:lpstr>
      <vt:lpstr>Analiza empiryczna</vt:lpstr>
      <vt:lpstr>Zmienne objaśniające</vt:lpstr>
      <vt:lpstr>Wyniki estymacji liniowych modeli ekonometrycznych</vt:lpstr>
      <vt:lpstr>Przestrzenna autokorelacja błędów  - statystyki Moran I dla reszt modelu </vt:lpstr>
      <vt:lpstr>Wykres reszt modelu (2011, 2014 i 2016)  w podziale na reszty dodatnie i ujemne </vt:lpstr>
      <vt:lpstr>Wybór modelu przestrzennego – test LM</vt:lpstr>
      <vt:lpstr>Wartości kryteriów informacyjnych</vt:lpstr>
      <vt:lpstr>Rezultaty estymacji modelu błędu przestrzennego</vt:lpstr>
      <vt:lpstr>Slajd 25</vt:lpstr>
      <vt:lpstr>Podsumowanie </vt:lpstr>
      <vt:lpstr>Literatura</vt:lpstr>
      <vt:lpstr>Dziękuję za uwagę</vt:lpstr>
      <vt:lpstr>Slajd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Katarzyna</dc:creator>
  <cp:lastModifiedBy>UE</cp:lastModifiedBy>
  <cp:revision>156</cp:revision>
  <dcterms:created xsi:type="dcterms:W3CDTF">2014-01-10T14:27:03Z</dcterms:created>
  <dcterms:modified xsi:type="dcterms:W3CDTF">2019-09-19T08:19:30Z</dcterms:modified>
</cp:coreProperties>
</file>