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6" r:id="rId4"/>
    <p:sldId id="268" r:id="rId5"/>
    <p:sldId id="269" r:id="rId6"/>
    <p:sldId id="270" r:id="rId7"/>
    <p:sldId id="271" r:id="rId8"/>
    <p:sldId id="272" r:id="rId9"/>
    <p:sldId id="267" r:id="rId10"/>
    <p:sldId id="273" r:id="rId11"/>
    <p:sldId id="274"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B0E1C-0756-460E-8196-3D3393710614}" type="datetimeFigureOut">
              <a:rPr lang="en-US" smtClean="0"/>
              <a:t>9/14/2019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7E02F6-EBA1-4D75-A266-1783FA1C291A}" type="slidenum">
              <a:rPr lang="en-US" smtClean="0"/>
              <a:t>‹#›</a:t>
            </a:fld>
            <a:endParaRPr lang="en-US"/>
          </a:p>
        </p:txBody>
      </p:sp>
    </p:spTree>
    <p:extLst>
      <p:ext uri="{BB962C8B-B14F-4D97-AF65-F5344CB8AC3E}">
        <p14:creationId xmlns:p14="http://schemas.microsoft.com/office/powerpoint/2010/main" val="1849119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Hungary 1998, Poland 1999</a:t>
            </a:r>
            <a:endParaRPr lang="bg-BG" dirty="0" smtClean="0"/>
          </a:p>
          <a:p>
            <a:r>
              <a:rPr lang="en-US" dirty="0" smtClean="0"/>
              <a:t>Reasons</a:t>
            </a:r>
            <a:r>
              <a:rPr lang="en-US" baseline="0" dirty="0" smtClean="0"/>
              <a:t> for the reform – low pension amounts, aging of the population, deteriorated demographic structure</a:t>
            </a:r>
            <a:endParaRPr lang="en-US" dirty="0"/>
          </a:p>
        </p:txBody>
      </p:sp>
      <p:sp>
        <p:nvSpPr>
          <p:cNvPr id="4" name="Slide Number Placeholder 3"/>
          <p:cNvSpPr>
            <a:spLocks noGrp="1"/>
          </p:cNvSpPr>
          <p:nvPr>
            <p:ph type="sldNum" sz="quarter" idx="10"/>
          </p:nvPr>
        </p:nvSpPr>
        <p:spPr/>
        <p:txBody>
          <a:bodyPr/>
          <a:lstStyle/>
          <a:p>
            <a:fld id="{8C7E02F6-EBA1-4D75-A266-1783FA1C291A}" type="slidenum">
              <a:rPr lang="en-US" smtClean="0"/>
              <a:t>2</a:t>
            </a:fld>
            <a:endParaRPr lang="en-US"/>
          </a:p>
        </p:txBody>
      </p:sp>
    </p:spTree>
    <p:extLst>
      <p:ext uri="{BB962C8B-B14F-4D97-AF65-F5344CB8AC3E}">
        <p14:creationId xmlns:p14="http://schemas.microsoft.com/office/powerpoint/2010/main" val="2502013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E3A20B-FBE7-4A4A-A472-D357A1C3D726}"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1363019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E3A20B-FBE7-4A4A-A472-D357A1C3D726}"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226613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E3A20B-FBE7-4A4A-A472-D357A1C3D726}"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4002784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E3A20B-FBE7-4A4A-A472-D357A1C3D726}"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1656599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E3A20B-FBE7-4A4A-A472-D357A1C3D726}" type="datetimeFigureOut">
              <a:rPr lang="en-US" smtClean="0"/>
              <a:t>9/14/2019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4251544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E3A20B-FBE7-4A4A-A472-D357A1C3D726}" type="datetimeFigureOut">
              <a:rPr lang="en-US" smtClean="0"/>
              <a:t>9/14/2019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2020613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E3A20B-FBE7-4A4A-A472-D357A1C3D726}" type="datetimeFigureOut">
              <a:rPr lang="en-US" smtClean="0"/>
              <a:t>9/14/2019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3394271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E3A20B-FBE7-4A4A-A472-D357A1C3D726}" type="datetimeFigureOut">
              <a:rPr lang="en-US" smtClean="0"/>
              <a:t>9/14/2019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3167050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E3A20B-FBE7-4A4A-A472-D357A1C3D726}" type="datetimeFigureOut">
              <a:rPr lang="en-US" smtClean="0"/>
              <a:t>9/14/2019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1836210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E3A20B-FBE7-4A4A-A472-D357A1C3D726}" type="datetimeFigureOut">
              <a:rPr lang="en-US" smtClean="0"/>
              <a:t>9/14/2019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3186322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E3A20B-FBE7-4A4A-A472-D357A1C3D726}" type="datetimeFigureOut">
              <a:rPr lang="en-US" smtClean="0"/>
              <a:t>9/14/2019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9B7B91-FB9A-4EC8-8D7F-9843983EDB83}" type="slidenum">
              <a:rPr lang="en-US" smtClean="0"/>
              <a:t>‹#›</a:t>
            </a:fld>
            <a:endParaRPr lang="en-US"/>
          </a:p>
        </p:txBody>
      </p:sp>
    </p:spTree>
    <p:extLst>
      <p:ext uri="{BB962C8B-B14F-4D97-AF65-F5344CB8AC3E}">
        <p14:creationId xmlns:p14="http://schemas.microsoft.com/office/powerpoint/2010/main" val="2659876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3A20B-FBE7-4A4A-A472-D357A1C3D726}" type="datetimeFigureOut">
              <a:rPr lang="en-US" smtClean="0"/>
              <a:t>9/14/2019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9B7B91-FB9A-4EC8-8D7F-9843983EDB83}" type="slidenum">
              <a:rPr lang="en-US" smtClean="0"/>
              <a:t>‹#›</a:t>
            </a:fld>
            <a:endParaRPr lang="en-US"/>
          </a:p>
        </p:txBody>
      </p:sp>
    </p:spTree>
    <p:extLst>
      <p:ext uri="{BB962C8B-B14F-4D97-AF65-F5344CB8AC3E}">
        <p14:creationId xmlns:p14="http://schemas.microsoft.com/office/powerpoint/2010/main" val="66640544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4000" b="1" dirty="0" smtClean="0"/>
              <a:t>Bulgarian Pension System In The Light Of The Demographic And Economic Changes In the Country</a:t>
            </a:r>
            <a:r>
              <a:rPr lang="en-US" dirty="0"/>
              <a:t/>
            </a:r>
            <a:br>
              <a:rPr lang="en-US" dirty="0"/>
            </a:br>
            <a:endParaRPr lang="en-US" dirty="0"/>
          </a:p>
        </p:txBody>
      </p:sp>
      <p:sp>
        <p:nvSpPr>
          <p:cNvPr id="3" name="Subtitle 2"/>
          <p:cNvSpPr>
            <a:spLocks noGrp="1"/>
          </p:cNvSpPr>
          <p:nvPr>
            <p:ph type="subTitle" idx="1"/>
          </p:nvPr>
        </p:nvSpPr>
        <p:spPr/>
        <p:txBody>
          <a:bodyPr>
            <a:normAutofit/>
          </a:bodyPr>
          <a:lstStyle/>
          <a:p>
            <a:endParaRPr lang="en-US" dirty="0" smtClean="0"/>
          </a:p>
          <a:p>
            <a:r>
              <a:rPr lang="en-US" dirty="0" smtClean="0"/>
              <a:t>As. Prof. </a:t>
            </a:r>
            <a:r>
              <a:rPr lang="en-US" dirty="0" err="1" smtClean="0"/>
              <a:t>Jeko</a:t>
            </a:r>
            <a:r>
              <a:rPr lang="en-US" dirty="0" smtClean="0"/>
              <a:t> </a:t>
            </a:r>
            <a:r>
              <a:rPr lang="en-US" dirty="0" err="1" smtClean="0"/>
              <a:t>Milev</a:t>
            </a:r>
            <a:r>
              <a:rPr lang="en-US" dirty="0" smtClean="0"/>
              <a:t>, </a:t>
            </a:r>
          </a:p>
          <a:p>
            <a:r>
              <a:rPr lang="en-US" sz="1900" dirty="0" smtClean="0"/>
              <a:t>University of World And National Economy, Sofia, Bulgaria</a:t>
            </a:r>
            <a:endParaRPr lang="en-US" sz="1900" dirty="0"/>
          </a:p>
        </p:txBody>
      </p:sp>
    </p:spTree>
    <p:extLst>
      <p:ext uri="{BB962C8B-B14F-4D97-AF65-F5344CB8AC3E}">
        <p14:creationId xmlns:p14="http://schemas.microsoft.com/office/powerpoint/2010/main" val="3746863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Why is the underdeveloped stock market in the country an obstacle for the development of the fully funded pension system in Bulgaria?</a:t>
            </a:r>
            <a:endParaRPr lang="en-US" sz="2800" dirty="0"/>
          </a:p>
        </p:txBody>
      </p:sp>
      <p:sp>
        <p:nvSpPr>
          <p:cNvPr id="3" name="Content Placeholder 2"/>
          <p:cNvSpPr>
            <a:spLocks noGrp="1"/>
          </p:cNvSpPr>
          <p:nvPr>
            <p:ph idx="1"/>
          </p:nvPr>
        </p:nvSpPr>
        <p:spPr/>
        <p:txBody>
          <a:bodyPr/>
          <a:lstStyle/>
          <a:p>
            <a:r>
              <a:rPr lang="en-US" dirty="0" smtClean="0"/>
              <a:t>Shares of many public companies are not traded actively. </a:t>
            </a:r>
          </a:p>
          <a:p>
            <a:r>
              <a:rPr lang="en-US" dirty="0" smtClean="0"/>
              <a:t>Prices of many financial assets could easily be manipulated. </a:t>
            </a:r>
            <a:endParaRPr lang="en-US" dirty="0"/>
          </a:p>
          <a:p>
            <a:r>
              <a:rPr lang="en-US" dirty="0" smtClean="0"/>
              <a:t>The yield announced by pension funds could </a:t>
            </a:r>
            <a:r>
              <a:rPr lang="en-US" smtClean="0"/>
              <a:t>be </a:t>
            </a:r>
            <a:r>
              <a:rPr lang="en-US" smtClean="0"/>
              <a:t>overestimated</a:t>
            </a:r>
            <a:endParaRPr lang="en-US" dirty="0" smtClean="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910680"/>
            <a:ext cx="3744416" cy="16741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3794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will be the future of the pension system in Bulgaria?</a:t>
            </a:r>
            <a:endParaRPr lang="en-US" dirty="0"/>
          </a:p>
        </p:txBody>
      </p:sp>
      <p:sp>
        <p:nvSpPr>
          <p:cNvPr id="3" name="Content Placeholder 2"/>
          <p:cNvSpPr>
            <a:spLocks noGrp="1"/>
          </p:cNvSpPr>
          <p:nvPr>
            <p:ph idx="1"/>
          </p:nvPr>
        </p:nvSpPr>
        <p:spPr/>
        <p:txBody>
          <a:bodyPr>
            <a:normAutofit/>
          </a:bodyPr>
          <a:lstStyle/>
          <a:p>
            <a:r>
              <a:rPr lang="en-US" sz="2600" dirty="0" smtClean="0"/>
              <a:t>The PAYG part of the system will need more and more resources to finance inadequate to the preretirement income pension benefits</a:t>
            </a:r>
          </a:p>
          <a:p>
            <a:r>
              <a:rPr lang="en-US" sz="2600" dirty="0" smtClean="0"/>
              <a:t>The future of the funded part of the system depends on the next big crises and the ability of the government to finance the pension benefits at that time.</a:t>
            </a:r>
          </a:p>
          <a:p>
            <a:r>
              <a:rPr lang="en-US" sz="2600" dirty="0" smtClean="0"/>
              <a:t>The experience shows that government could destroy the second pillar of the pension systems in CEE countries quite easy</a:t>
            </a:r>
          </a:p>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5013176"/>
            <a:ext cx="3312367" cy="18357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084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36912"/>
            <a:ext cx="8229600" cy="1143000"/>
          </a:xfrm>
        </p:spPr>
        <p:txBody>
          <a:bodyPr>
            <a:normAutofit/>
          </a:bodyPr>
          <a:lstStyle/>
          <a:p>
            <a:r>
              <a:rPr lang="en-US" dirty="0" smtClean="0"/>
              <a:t>Thank you!</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281702"/>
            <a:ext cx="6048672" cy="3515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6501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pension reform of the early 2000’s</a:t>
            </a:r>
            <a:endParaRPr lang="en-US" dirty="0"/>
          </a:p>
        </p:txBody>
      </p:sp>
      <p:sp>
        <p:nvSpPr>
          <p:cNvPr id="3" name="Content Placeholder 2"/>
          <p:cNvSpPr>
            <a:spLocks noGrp="1"/>
          </p:cNvSpPr>
          <p:nvPr>
            <p:ph idx="1"/>
          </p:nvPr>
        </p:nvSpPr>
        <p:spPr/>
        <p:txBody>
          <a:bodyPr/>
          <a:lstStyle/>
          <a:p>
            <a:r>
              <a:rPr lang="en-US" dirty="0" smtClean="0"/>
              <a:t>Three pillar pension system</a:t>
            </a:r>
          </a:p>
          <a:p>
            <a:endParaRPr lang="en-US" dirty="0"/>
          </a:p>
          <a:p>
            <a:pPr lvl="1"/>
            <a:r>
              <a:rPr lang="en-US" dirty="0" smtClean="0"/>
              <a:t>I pillar (Pay-as-you-go and mandatory)</a:t>
            </a:r>
          </a:p>
          <a:p>
            <a:pPr lvl="1"/>
            <a:r>
              <a:rPr lang="en-US" dirty="0" smtClean="0"/>
              <a:t>II pillar ( Funded and mandatory)</a:t>
            </a:r>
          </a:p>
          <a:p>
            <a:pPr lvl="1"/>
            <a:r>
              <a:rPr lang="en-US" dirty="0" smtClean="0"/>
              <a:t>III pillar (Funded and voluntary)</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4365104"/>
            <a:ext cx="3600400" cy="2492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80014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Reasons behind the reform of 2000</a:t>
            </a:r>
            <a:endParaRPr lang="en-US" dirty="0"/>
          </a:p>
        </p:txBody>
      </p:sp>
      <p:sp>
        <p:nvSpPr>
          <p:cNvPr id="3" name="Content Placeholder 2"/>
          <p:cNvSpPr>
            <a:spLocks noGrp="1"/>
          </p:cNvSpPr>
          <p:nvPr>
            <p:ph idx="1"/>
          </p:nvPr>
        </p:nvSpPr>
        <p:spPr/>
        <p:txBody>
          <a:bodyPr/>
          <a:lstStyle/>
          <a:p>
            <a:r>
              <a:rPr lang="en-GB" dirty="0" smtClean="0"/>
              <a:t>Economic crises</a:t>
            </a:r>
            <a:endParaRPr lang="bg-BG" dirty="0" smtClean="0"/>
          </a:p>
          <a:p>
            <a:r>
              <a:rPr lang="en-GB" dirty="0" smtClean="0"/>
              <a:t>Unfavourable </a:t>
            </a:r>
            <a:r>
              <a:rPr lang="en-GB" dirty="0"/>
              <a:t>demographic </a:t>
            </a:r>
            <a:r>
              <a:rPr lang="en-GB" dirty="0" smtClean="0"/>
              <a:t>structure</a:t>
            </a:r>
          </a:p>
          <a:p>
            <a:r>
              <a:rPr lang="en-GB" dirty="0" smtClean="0"/>
              <a:t>Inadequate pension benefits</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256115"/>
            <a:ext cx="4384574" cy="25491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8195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Two stages in the development of the funded part of the pension system in Bulgaria</a:t>
            </a:r>
            <a:endParaRPr lang="en-US" dirty="0"/>
          </a:p>
        </p:txBody>
      </p:sp>
      <p:sp>
        <p:nvSpPr>
          <p:cNvPr id="3" name="Content Placeholder 2"/>
          <p:cNvSpPr>
            <a:spLocks noGrp="1"/>
          </p:cNvSpPr>
          <p:nvPr>
            <p:ph idx="1"/>
          </p:nvPr>
        </p:nvSpPr>
        <p:spPr/>
        <p:txBody>
          <a:bodyPr/>
          <a:lstStyle/>
          <a:p>
            <a:r>
              <a:rPr lang="en-GB" dirty="0" smtClean="0"/>
              <a:t>Until 2008 – The government made reforms that supported the private pension funds in the country</a:t>
            </a:r>
          </a:p>
          <a:p>
            <a:r>
              <a:rPr lang="en-GB" dirty="0" smtClean="0"/>
              <a:t>After 2008 – The government started to change pension legislation and to stimulate insured individual to opt out of the second pillar</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4788768"/>
            <a:ext cx="3312368"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5462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has government changed its attitude towards pension funds?</a:t>
            </a:r>
            <a:endParaRPr lang="en-US" dirty="0"/>
          </a:p>
        </p:txBody>
      </p:sp>
      <p:sp>
        <p:nvSpPr>
          <p:cNvPr id="3" name="Content Placeholder 2"/>
          <p:cNvSpPr>
            <a:spLocks noGrp="1"/>
          </p:cNvSpPr>
          <p:nvPr>
            <p:ph idx="1"/>
          </p:nvPr>
        </p:nvSpPr>
        <p:spPr/>
        <p:txBody>
          <a:bodyPr/>
          <a:lstStyle/>
          <a:p>
            <a:r>
              <a:rPr lang="en-GB" dirty="0" smtClean="0"/>
              <a:t>1. Low yield</a:t>
            </a:r>
          </a:p>
          <a:p>
            <a:r>
              <a:rPr lang="en-GB" dirty="0" smtClean="0"/>
              <a:t>2. Low accumulation of resources into the personal accounts</a:t>
            </a:r>
          </a:p>
          <a:p>
            <a:r>
              <a:rPr lang="en-GB" dirty="0" smtClean="0"/>
              <a:t>3. Underdeveloped stock market in the country</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500" y="5232210"/>
            <a:ext cx="285750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330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5130912"/>
              </p:ext>
            </p:extLst>
          </p:nvPr>
        </p:nvGraphicFramePr>
        <p:xfrm>
          <a:off x="251520" y="-13493"/>
          <a:ext cx="8229600" cy="6724904"/>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pPr algn="ctr">
                        <a:lnSpc>
                          <a:spcPct val="115000"/>
                        </a:lnSpc>
                        <a:spcAft>
                          <a:spcPts val="0"/>
                        </a:spcAft>
                      </a:pPr>
                      <a:r>
                        <a:rPr lang="en-US" sz="1200" dirty="0">
                          <a:effectLst/>
                          <a:latin typeface="Times New Roman"/>
                          <a:ea typeface="Calibri"/>
                          <a:cs typeface="Times New Roman"/>
                        </a:rPr>
                        <a:t>Year</a:t>
                      </a:r>
                      <a:endParaRPr lang="en-US"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200" dirty="0">
                          <a:effectLst/>
                          <a:latin typeface="Times New Roman"/>
                          <a:ea typeface="Calibri"/>
                          <a:cs typeface="Times New Roman"/>
                        </a:rPr>
                        <a:t>Average monthly contributory income (euro)</a:t>
                      </a:r>
                      <a:endParaRPr lang="en-US"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200" dirty="0">
                          <a:effectLst/>
                          <a:latin typeface="Times New Roman"/>
                          <a:ea typeface="Calibri"/>
                          <a:cs typeface="Times New Roman"/>
                        </a:rPr>
                        <a:t>Rate of increase of average monthly contributory income</a:t>
                      </a:r>
                      <a:endParaRPr lang="en-US"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200" dirty="0">
                          <a:effectLst/>
                          <a:latin typeface="Times New Roman"/>
                          <a:ea typeface="Calibri"/>
                          <a:cs typeface="Times New Roman"/>
                        </a:rPr>
                        <a:t>Yield realized by pension funds</a:t>
                      </a:r>
                      <a:endParaRPr lang="en-US" sz="1200" dirty="0">
                        <a:effectLst/>
                        <a:latin typeface="Calibri"/>
                        <a:ea typeface="Calibri"/>
                        <a:cs typeface="Times New Roman"/>
                      </a:endParaRPr>
                    </a:p>
                  </a:txBody>
                  <a:tcPr marL="68580" marR="68580" marT="0" marB="0"/>
                </a:tc>
              </a:tr>
              <a:tr h="370840">
                <a:tc>
                  <a:txBody>
                    <a:bodyPr/>
                    <a:lstStyle/>
                    <a:p>
                      <a:pPr algn="ctr">
                        <a:lnSpc>
                          <a:spcPct val="115000"/>
                        </a:lnSpc>
                        <a:spcAft>
                          <a:spcPts val="0"/>
                        </a:spcAft>
                      </a:pPr>
                      <a:r>
                        <a:rPr lang="en-US" sz="1600" dirty="0">
                          <a:effectLst/>
                          <a:latin typeface="Times New Roman"/>
                          <a:ea typeface="Calibri"/>
                          <a:cs typeface="Times New Roman"/>
                        </a:rPr>
                        <a:t>2002</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132.81</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 </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10.58%</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dirty="0">
                          <a:effectLst/>
                          <a:latin typeface="Times New Roman"/>
                          <a:ea typeface="Calibri"/>
                          <a:cs typeface="Times New Roman"/>
                        </a:rPr>
                        <a:t>2003</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143.55</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8.09%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10.99%</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dirty="0">
                          <a:effectLst/>
                          <a:latin typeface="Times New Roman"/>
                          <a:ea typeface="Calibri"/>
                          <a:cs typeface="Times New Roman"/>
                        </a:rPr>
                        <a:t>2004</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157.89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9.99%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11.92%</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2005</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169.55</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7.39%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7.86%</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2006</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181.25</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6.90%</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8.31%</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2007</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203.58</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12.32%</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15.67%</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2008</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255.93</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25.72%</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-20.76%</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2009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283.65</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10.83%</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7.22%</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2010</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291.61</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2 .80%</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5.18%</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2011</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303.78</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4.18%</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-0.96%</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2012</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316.01</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4.02%</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7.49%</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2013</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331.69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4.96%</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4.50%</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2014</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349.39</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5.34%</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5.70%</a:t>
                      </a:r>
                      <a:endParaRPr lang="en-US" sz="1600" dirty="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2015</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371.40</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6.3%</a:t>
                      </a:r>
                      <a:endParaRPr lang="en-US"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1.37%</a:t>
                      </a:r>
                      <a:endParaRPr lang="en-US" sz="160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2016</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393.73</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6.01%</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4.01%</a:t>
                      </a:r>
                      <a:endParaRPr lang="en-US" sz="1600" dirty="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2017</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416.70</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6.68%</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6.09%</a:t>
                      </a:r>
                      <a:endParaRPr lang="en-US" sz="1600" dirty="0">
                        <a:effectLst/>
                        <a:latin typeface="Calibri"/>
                        <a:ea typeface="Calibri"/>
                        <a:cs typeface="Times New Roman"/>
                      </a:endParaRPr>
                    </a:p>
                  </a:txBody>
                  <a:tcPr marL="68580" marR="68580" marT="0" marB="0" anchor="ctr"/>
                </a:tc>
              </a:tr>
              <a:tr h="370840">
                <a:tc>
                  <a:txBody>
                    <a:bodyPr/>
                    <a:lstStyle/>
                    <a:p>
                      <a:pPr algn="ctr">
                        <a:lnSpc>
                          <a:spcPct val="115000"/>
                        </a:lnSpc>
                        <a:spcAft>
                          <a:spcPts val="0"/>
                        </a:spcAft>
                      </a:pPr>
                      <a:r>
                        <a:rPr lang="en-US" sz="1600">
                          <a:effectLst/>
                          <a:latin typeface="Times New Roman"/>
                          <a:ea typeface="Calibri"/>
                          <a:cs typeface="Times New Roman"/>
                        </a:rPr>
                        <a:t>2018</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455.00</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a:effectLst/>
                          <a:latin typeface="Times New Roman"/>
                          <a:ea typeface="Calibri"/>
                          <a:cs typeface="Times New Roman"/>
                        </a:rPr>
                        <a:t>8.32%</a:t>
                      </a:r>
                      <a:endParaRPr lang="en-US"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1600" dirty="0">
                          <a:effectLst/>
                          <a:latin typeface="Times New Roman"/>
                          <a:ea typeface="Calibri"/>
                          <a:cs typeface="Times New Roman"/>
                        </a:rPr>
                        <a:t>-4.15%</a:t>
                      </a:r>
                      <a:endParaRPr lang="en-US" sz="1600" dirty="0">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1781752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government considers the accumulation of resources into the personal accounts as </a:t>
            </a:r>
            <a:r>
              <a:rPr lang="en-US" dirty="0" smtClean="0"/>
              <a:t>“low”</a:t>
            </a:r>
            <a:endParaRPr lang="en-US" dirty="0"/>
          </a:p>
        </p:txBody>
      </p:sp>
      <p:sp>
        <p:nvSpPr>
          <p:cNvPr id="3" name="Content Placeholder 2"/>
          <p:cNvSpPr>
            <a:spLocks noGrp="1"/>
          </p:cNvSpPr>
          <p:nvPr>
            <p:ph idx="1"/>
          </p:nvPr>
        </p:nvSpPr>
        <p:spPr/>
        <p:txBody>
          <a:bodyPr>
            <a:normAutofit/>
          </a:bodyPr>
          <a:lstStyle/>
          <a:p>
            <a:r>
              <a:rPr lang="en-US" sz="2400" dirty="0" smtClean="0"/>
              <a:t>The accumulated resources on average are not enough to compensate for the envisaged reduction of the PAYG part of the pension benefit for those individuals insured into the second pillar.</a:t>
            </a:r>
          </a:p>
          <a:p>
            <a:r>
              <a:rPr lang="en-US" sz="2400" dirty="0" smtClean="0"/>
              <a:t>The legislation prescribes  the PAYG part of the pension benefit to be reduced roughly with the ratio between the contribution paid for the second pillar and that paid for the first one.</a:t>
            </a:r>
          </a:p>
          <a:p>
            <a:pPr marL="0" indent="0">
              <a:buNone/>
            </a:pPr>
            <a:r>
              <a:rPr lang="en-US" sz="2400" dirty="0"/>
              <a:t>(currently 5% for the II pillar and 19.8% for the I pillar</a:t>
            </a:r>
            <a:r>
              <a:rPr lang="en-US" sz="2400" dirty="0" smtClean="0"/>
              <a:t>)</a:t>
            </a:r>
            <a:endParaRPr lang="en-US"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5085184"/>
            <a:ext cx="3240360" cy="1762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70852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i="1" dirty="0"/>
              <a:t>Budget of the State PAYG Pension Fund (thousands euro)</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0672667"/>
              </p:ext>
            </p:extLst>
          </p:nvPr>
        </p:nvGraphicFramePr>
        <p:xfrm>
          <a:off x="457200" y="1600200"/>
          <a:ext cx="8229600" cy="370840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a:txBody>
                    <a:bodyPr/>
                    <a:lstStyle/>
                    <a:p>
                      <a:pPr algn="ctr">
                        <a:lnSpc>
                          <a:spcPct val="115000"/>
                        </a:lnSpc>
                        <a:spcAft>
                          <a:spcPts val="0"/>
                        </a:spcAft>
                      </a:pPr>
                      <a:r>
                        <a:rPr lang="en-US" sz="1400" b="1" dirty="0">
                          <a:effectLst/>
                          <a:latin typeface="Arial"/>
                          <a:ea typeface="Times New Roman"/>
                          <a:cs typeface="Times New Roman"/>
                        </a:rPr>
                        <a:t>Year</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Revenue</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Expenses</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Deficit</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Year</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Revenue</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Expenses</a:t>
                      </a:r>
                      <a:endParaRPr lang="en-US" sz="1400" dirty="0">
                        <a:effectLst/>
                        <a:latin typeface="Calibri"/>
                        <a:cs typeface="Times New Roman"/>
                      </a:endParaRPr>
                    </a:p>
                  </a:txBody>
                  <a:tcPr marL="68580" marR="68580" marT="0" marB="0" anchor="b"/>
                </a:tc>
                <a:tc>
                  <a:txBody>
                    <a:bodyPr/>
                    <a:lstStyle/>
                    <a:p>
                      <a:pPr algn="ctr">
                        <a:lnSpc>
                          <a:spcPct val="115000"/>
                        </a:lnSpc>
                        <a:spcAft>
                          <a:spcPts val="0"/>
                        </a:spcAft>
                      </a:pPr>
                      <a:r>
                        <a:rPr lang="en-US" sz="1400" b="1" dirty="0">
                          <a:effectLst/>
                          <a:latin typeface="Arial"/>
                          <a:ea typeface="Times New Roman"/>
                          <a:cs typeface="Times New Roman"/>
                        </a:rPr>
                        <a:t>Deficit</a:t>
                      </a:r>
                      <a:endParaRPr lang="en-US" sz="1400" dirty="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2002</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1 053 438</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1 507 915</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-30,14%</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2010</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1 333 735</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3 448 400</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-61,32%</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2003</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1 236 585</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1 600 872</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-22,76%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1 576 099</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3 440 775</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-54,19%</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2004</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1 285 491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1 763 583</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-27,11%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2012</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1 500 770</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3 564 282</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-57,89%</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2005</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1 236 399</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1 946 351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-36,48%</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2013</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1 692 897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3 850 580</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-56,04%</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1 187 306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2 129 118</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-44,23%</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2014</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1 723 721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3 974 404</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-56,63%</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1 317 640</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2 293 997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-42,56%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2015</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1 780 841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4 095 209</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-56,51%</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2008</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1 560 631</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2 597 717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-39,92%</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1 941 680</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4 271 086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-54,54%</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2009</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1 716 268</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3 216 613</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-46,64%</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2 230 717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4 382 906</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-49,10%</a:t>
                      </a:r>
                      <a:endParaRPr lang="en-US" sz="1400">
                        <a:effectLst/>
                        <a:latin typeface="Calibri"/>
                        <a:cs typeface="Times New Roman"/>
                      </a:endParaRPr>
                    </a:p>
                  </a:txBody>
                  <a:tcPr marL="68580" marR="68580" marT="0" marB="0" anchor="b"/>
                </a:tc>
              </a:tr>
              <a:tr h="370840">
                <a:tc>
                  <a:txBody>
                    <a:bodyPr/>
                    <a:lstStyle/>
                    <a:p>
                      <a:pPr algn="ctr">
                        <a:lnSpc>
                          <a:spcPct val="115000"/>
                        </a:lnSpc>
                        <a:spcAft>
                          <a:spcPts val="0"/>
                        </a:spcAft>
                      </a:pPr>
                      <a:r>
                        <a:rPr lang="en-US" sz="1400">
                          <a:effectLst/>
                          <a:latin typeface="Arial"/>
                          <a:ea typeface="Times New Roman"/>
                          <a:cs typeface="Times New Roman"/>
                        </a:rPr>
                        <a:t> </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 </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 </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 </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2018</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2 610 417</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a:effectLst/>
                          <a:latin typeface="Arial"/>
                          <a:ea typeface="Times New Roman"/>
                          <a:cs typeface="Times New Roman"/>
                        </a:rPr>
                        <a:t>4 657 449</a:t>
                      </a:r>
                      <a:endParaRPr lang="en-US" sz="1400">
                        <a:effectLst/>
                        <a:latin typeface="Calibri"/>
                        <a:cs typeface="Times New Roman"/>
                      </a:endParaRPr>
                    </a:p>
                  </a:txBody>
                  <a:tcPr marL="68580" marR="68580" marT="0" marB="0" anchor="b"/>
                </a:tc>
                <a:tc>
                  <a:txBody>
                    <a:bodyPr/>
                    <a:lstStyle/>
                    <a:p>
                      <a:pPr algn="ctr">
                        <a:lnSpc>
                          <a:spcPct val="115000"/>
                        </a:lnSpc>
                        <a:spcAft>
                          <a:spcPts val="0"/>
                        </a:spcAft>
                      </a:pPr>
                      <a:r>
                        <a:rPr lang="en-US" sz="1400" dirty="0">
                          <a:effectLst/>
                          <a:latin typeface="Arial"/>
                          <a:ea typeface="Times New Roman"/>
                          <a:cs typeface="Times New Roman"/>
                        </a:rPr>
                        <a:t>-43,95%</a:t>
                      </a:r>
                      <a:endParaRPr lang="en-US" sz="1400" dirty="0">
                        <a:effectLst/>
                        <a:latin typeface="Calibri"/>
                        <a:cs typeface="Times New Roman"/>
                      </a:endParaRPr>
                    </a:p>
                  </a:txBody>
                  <a:tcPr marL="68580" marR="68580" marT="0" marB="0" anchor="b"/>
                </a:tc>
              </a:tr>
            </a:tbl>
          </a:graphicData>
        </a:graphic>
      </p:graphicFrame>
    </p:spTree>
    <p:extLst>
      <p:ext uri="{BB962C8B-B14F-4D97-AF65-F5344CB8AC3E}">
        <p14:creationId xmlns:p14="http://schemas.microsoft.com/office/powerpoint/2010/main" val="452485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i="1" dirty="0"/>
              <a:t>Number of pensioners, </a:t>
            </a:r>
            <a:r>
              <a:rPr lang="en-GB" sz="2800" b="1" i="1" dirty="0" smtClean="0"/>
              <a:t>contributing </a:t>
            </a:r>
            <a:r>
              <a:rPr lang="en-GB" sz="2800" b="1" i="1" dirty="0"/>
              <a:t>individuals and population in Bulgaria (2007-201</a:t>
            </a:r>
            <a:r>
              <a:rPr lang="bg-BG" sz="2800" b="1" i="1" dirty="0"/>
              <a:t>7</a:t>
            </a:r>
            <a:r>
              <a:rPr lang="en-GB" sz="2800" b="1" i="1" dirty="0"/>
              <a:t>)</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2170814"/>
              </p:ext>
            </p:extLst>
          </p:nvPr>
        </p:nvGraphicFramePr>
        <p:xfrm>
          <a:off x="457200" y="1124741"/>
          <a:ext cx="8229600" cy="5246913"/>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761190">
                <a:tc>
                  <a:txBody>
                    <a:bodyPr/>
                    <a:lstStyle/>
                    <a:p>
                      <a:pPr algn="ctr">
                        <a:lnSpc>
                          <a:spcPct val="115000"/>
                        </a:lnSpc>
                        <a:spcAft>
                          <a:spcPts val="0"/>
                        </a:spcAft>
                      </a:pPr>
                      <a:r>
                        <a:rPr lang="en-GB" sz="1200" b="1" dirty="0">
                          <a:effectLst/>
                          <a:latin typeface="Times New Roman"/>
                          <a:ea typeface="Calibri"/>
                          <a:cs typeface="Times New Roman"/>
                        </a:rPr>
                        <a:t>Year</a:t>
                      </a:r>
                      <a:endParaRPr lang="en-US"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200" b="1" dirty="0">
                          <a:effectLst/>
                          <a:latin typeface="Times New Roman"/>
                          <a:ea typeface="Calibri"/>
                          <a:cs typeface="Times New Roman"/>
                        </a:rPr>
                        <a:t>Number of pensioners</a:t>
                      </a:r>
                      <a:endParaRPr lang="en-US" sz="1200" dirty="0">
                        <a:effectLst/>
                        <a:latin typeface="Calibri"/>
                        <a:ea typeface="Calibri"/>
                        <a:cs typeface="Times New Roman"/>
                      </a:endParaRPr>
                    </a:p>
                    <a:p>
                      <a:pPr algn="ctr">
                        <a:lnSpc>
                          <a:spcPct val="115000"/>
                        </a:lnSpc>
                        <a:spcAft>
                          <a:spcPts val="0"/>
                        </a:spcAft>
                      </a:pPr>
                      <a:r>
                        <a:rPr lang="en-GB" sz="1200" dirty="0">
                          <a:effectLst/>
                          <a:latin typeface="Times New Roman"/>
                          <a:ea typeface="Calibri"/>
                          <a:cs typeface="Times New Roman"/>
                        </a:rPr>
                        <a:t>(in thousands)</a:t>
                      </a:r>
                      <a:endParaRPr lang="en-US" sz="12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00" b="1" dirty="0">
                          <a:effectLst/>
                          <a:latin typeface="Times New Roman"/>
                          <a:ea typeface="Calibri"/>
                          <a:cs typeface="Times New Roman"/>
                        </a:rPr>
                        <a:t>Number of </a:t>
                      </a:r>
                      <a:r>
                        <a:rPr lang="en-GB" sz="1000" b="1" baseline="0" dirty="0" smtClean="0">
                          <a:effectLst/>
                          <a:latin typeface="Times New Roman"/>
                          <a:ea typeface="Calibri"/>
                          <a:cs typeface="Times New Roman"/>
                        </a:rPr>
                        <a:t> contributing</a:t>
                      </a:r>
                      <a:r>
                        <a:rPr lang="en-GB" sz="1000" b="1" dirty="0" smtClean="0">
                          <a:effectLst/>
                          <a:latin typeface="Times New Roman"/>
                          <a:ea typeface="Calibri"/>
                          <a:cs typeface="Times New Roman"/>
                        </a:rPr>
                        <a:t> </a:t>
                      </a:r>
                      <a:r>
                        <a:rPr lang="en-GB" sz="1000" b="1" dirty="0">
                          <a:effectLst/>
                          <a:latin typeface="Times New Roman"/>
                          <a:ea typeface="Calibri"/>
                          <a:cs typeface="Times New Roman"/>
                        </a:rPr>
                        <a:t>individuals</a:t>
                      </a:r>
                      <a:endParaRPr lang="en-US" sz="1100" dirty="0">
                        <a:effectLst/>
                        <a:latin typeface="Calibri"/>
                        <a:ea typeface="Calibri"/>
                        <a:cs typeface="Times New Roman"/>
                      </a:endParaRPr>
                    </a:p>
                    <a:p>
                      <a:pPr algn="ctr">
                        <a:lnSpc>
                          <a:spcPct val="115000"/>
                        </a:lnSpc>
                        <a:spcAft>
                          <a:spcPts val="0"/>
                        </a:spcAft>
                      </a:pPr>
                      <a:r>
                        <a:rPr lang="en-GB" sz="800" dirty="0">
                          <a:effectLst/>
                          <a:latin typeface="Times New Roman"/>
                          <a:ea typeface="Calibri"/>
                          <a:cs typeface="Times New Roman"/>
                        </a:rPr>
                        <a:t>(in thousands)</a:t>
                      </a:r>
                      <a:endParaRPr lang="en-US"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b="1" dirty="0">
                          <a:effectLst/>
                          <a:latin typeface="Times New Roman"/>
                          <a:ea typeface="Calibri"/>
                          <a:cs typeface="Times New Roman"/>
                        </a:rPr>
                        <a:t>Number of population</a:t>
                      </a:r>
                      <a:endParaRPr lang="en-US" sz="1100" dirty="0">
                        <a:effectLst/>
                        <a:latin typeface="Calibri"/>
                        <a:ea typeface="Calibri"/>
                        <a:cs typeface="Times New Roman"/>
                      </a:endParaRPr>
                    </a:p>
                    <a:p>
                      <a:pPr algn="ctr">
                        <a:lnSpc>
                          <a:spcPct val="115000"/>
                        </a:lnSpc>
                        <a:spcAft>
                          <a:spcPts val="0"/>
                        </a:spcAft>
                      </a:pPr>
                      <a:r>
                        <a:rPr lang="en-GB" sz="1000" b="1" dirty="0">
                          <a:effectLst/>
                          <a:latin typeface="Times New Roman"/>
                          <a:ea typeface="Calibri"/>
                          <a:cs typeface="Times New Roman"/>
                        </a:rPr>
                        <a:t> </a:t>
                      </a:r>
                      <a:endParaRPr lang="en-US" sz="1100" dirty="0">
                        <a:effectLst/>
                        <a:latin typeface="Calibri"/>
                        <a:ea typeface="Calibri"/>
                        <a:cs typeface="Times New Roman"/>
                      </a:endParaRPr>
                    </a:p>
                    <a:p>
                      <a:pPr algn="ctr">
                        <a:lnSpc>
                          <a:spcPct val="115000"/>
                        </a:lnSpc>
                        <a:spcAft>
                          <a:spcPts val="0"/>
                        </a:spcAft>
                      </a:pPr>
                      <a:r>
                        <a:rPr lang="en-GB" sz="800" dirty="0">
                          <a:effectLst/>
                          <a:latin typeface="Times New Roman"/>
                          <a:ea typeface="Calibri"/>
                          <a:cs typeface="Times New Roman"/>
                        </a:rPr>
                        <a:t>(in thousands)</a:t>
                      </a:r>
                      <a:endParaRPr lang="en-US"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b="1" dirty="0">
                          <a:effectLst/>
                          <a:latin typeface="Times New Roman"/>
                          <a:ea typeface="Calibri"/>
                          <a:cs typeface="Times New Roman"/>
                        </a:rPr>
                        <a:t>Relative share </a:t>
                      </a:r>
                      <a:r>
                        <a:rPr lang="en-GB" sz="1100" b="1" dirty="0" smtClean="0">
                          <a:effectLst/>
                          <a:latin typeface="Times New Roman"/>
                          <a:ea typeface="Calibri"/>
                          <a:cs typeface="Times New Roman"/>
                        </a:rPr>
                        <a:t>pensioners/contributing </a:t>
                      </a:r>
                      <a:r>
                        <a:rPr lang="en-GB" sz="1100" b="1" dirty="0">
                          <a:effectLst/>
                          <a:latin typeface="Times New Roman"/>
                          <a:ea typeface="Calibri"/>
                          <a:cs typeface="Times New Roman"/>
                        </a:rPr>
                        <a:t>individuals</a:t>
                      </a:r>
                      <a:endParaRPr lang="en-US"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00" b="1" dirty="0">
                          <a:effectLst/>
                          <a:latin typeface="Times New Roman"/>
                          <a:ea typeface="Calibri"/>
                          <a:cs typeface="Times New Roman"/>
                        </a:rPr>
                        <a:t>Relative share pensioners/population</a:t>
                      </a:r>
                      <a:endParaRPr lang="en-US" sz="1100" dirty="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dirty="0">
                          <a:effectLst/>
                          <a:latin typeface="Times New Roman"/>
                          <a:ea typeface="Calibri"/>
                          <a:cs typeface="Times New Roman"/>
                        </a:rPr>
                        <a:t>2007</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2252</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2863.5</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7659.8</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78.6%</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29.4%</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dirty="0">
                          <a:effectLst/>
                          <a:latin typeface="Times New Roman"/>
                          <a:ea typeface="Calibri"/>
                          <a:cs typeface="Times New Roman"/>
                        </a:rPr>
                        <a:t>2008</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2214.9</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2851.2</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7623.4</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77.7%</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29.1%</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2009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2192.5</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2829.8</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7585.1</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77.5%</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28.9%</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2010</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2191.9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2831.5</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7534.3</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77.4%</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29.1%</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2011</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2199.6</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2765.7</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7416.1</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79.5%</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29.7%</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dirty="0">
                          <a:effectLst/>
                          <a:latin typeface="Times New Roman"/>
                          <a:ea typeface="Calibri"/>
                          <a:cs typeface="Times New Roman"/>
                        </a:rPr>
                        <a:t>2012</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2217.6</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2770</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7305.9</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80.1%</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30.4%</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2013</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2195.9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2729.8</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7265.1</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80.4%</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30.2%</a:t>
                      </a:r>
                      <a:endParaRPr lang="en-US" sz="180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2014</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2181.9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2735.1</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7223.9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79.8%</a:t>
                      </a:r>
                      <a:endParaRPr lang="en-US"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30.2%</a:t>
                      </a:r>
                      <a:endParaRPr lang="en-US" sz="1800" dirty="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2015</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2177.7</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2755.9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7178.0</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79.0%</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30.3%</a:t>
                      </a:r>
                      <a:endParaRPr lang="en-US" sz="1800" dirty="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2016</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2180.9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2765.1</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7127.8</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78.9%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30.6%</a:t>
                      </a:r>
                      <a:endParaRPr lang="en-US" sz="1800" dirty="0">
                        <a:effectLst/>
                        <a:latin typeface="Calibri"/>
                        <a:ea typeface="Calibri"/>
                        <a:cs typeface="Times New Roman"/>
                      </a:endParaRPr>
                    </a:p>
                  </a:txBody>
                  <a:tcPr marL="68580" marR="68580" marT="0" marB="0"/>
                </a:tc>
              </a:tr>
              <a:tr h="407793">
                <a:tc>
                  <a:txBody>
                    <a:bodyPr/>
                    <a:lstStyle/>
                    <a:p>
                      <a:pPr algn="ctr">
                        <a:lnSpc>
                          <a:spcPct val="115000"/>
                        </a:lnSpc>
                        <a:spcAft>
                          <a:spcPts val="0"/>
                        </a:spcAft>
                      </a:pPr>
                      <a:r>
                        <a:rPr lang="en-GB" sz="1800">
                          <a:effectLst/>
                          <a:latin typeface="Times New Roman"/>
                          <a:ea typeface="Calibri"/>
                          <a:cs typeface="Times New Roman"/>
                        </a:rPr>
                        <a:t>2017</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2172.8</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2779.8</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7075.9</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a:effectLst/>
                          <a:latin typeface="Times New Roman"/>
                          <a:ea typeface="Calibri"/>
                          <a:cs typeface="Times New Roman"/>
                        </a:rPr>
                        <a:t>78.2%</a:t>
                      </a:r>
                      <a:endParaRPr lang="en-US"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800" dirty="0">
                          <a:effectLst/>
                          <a:latin typeface="Times New Roman"/>
                          <a:ea typeface="Calibri"/>
                          <a:cs typeface="Times New Roman"/>
                        </a:rPr>
                        <a:t>30.7%</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002285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6483</TotalTime>
  <Words>861</Words>
  <Application>Microsoft Office PowerPoint</Application>
  <PresentationFormat>On-screen Show (4:3)</PresentationFormat>
  <Paragraphs>267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Bulgarian Pension System In The Light Of The Demographic And Economic Changes In the Country </vt:lpstr>
      <vt:lpstr>The pension reform of the early 2000’s</vt:lpstr>
      <vt:lpstr>Reasons behind the reform of 2000</vt:lpstr>
      <vt:lpstr>Two stages in the development of the funded part of the pension system in Bulgaria</vt:lpstr>
      <vt:lpstr>Why has government changed its attitude towards pension funds?</vt:lpstr>
      <vt:lpstr>PowerPoint Presentation</vt:lpstr>
      <vt:lpstr>Why government considers the accumulation of resources into the personal accounts as “low”</vt:lpstr>
      <vt:lpstr>Budget of the State PAYG Pension Fund (thousands euro)</vt:lpstr>
      <vt:lpstr>Number of pensioners, contributing individuals and population in Bulgaria (2007-2017) </vt:lpstr>
      <vt:lpstr>Why is the underdeveloped stock market in the country an obstacle for the development of the fully funded pension system in Bulgaria?</vt:lpstr>
      <vt:lpstr>What will be the future of the pension system in Bulgaria?</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 – AS –YOU - GO vs. FULLY FUNDED PENSION SYSTEM – ALTERNATIVE OR COMPLEMENTARY COMPONENTS IN THE PENSION SYSTEM – THE CASE OF BULGARIA</dc:title>
  <dc:creator>Ilina Mileva</dc:creator>
  <cp:lastModifiedBy>Ilina Mileva</cp:lastModifiedBy>
  <cp:revision>37</cp:revision>
  <dcterms:created xsi:type="dcterms:W3CDTF">2015-09-10T08:11:05Z</dcterms:created>
  <dcterms:modified xsi:type="dcterms:W3CDTF">2019-09-17T14:20:41Z</dcterms:modified>
</cp:coreProperties>
</file>