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  <p:sldMasterId id="2147483670" r:id="rId6"/>
    <p:sldMasterId id="2147483690" r:id="rId7"/>
    <p:sldMasterId id="2147483711" r:id="rId8"/>
    <p:sldMasterId id="2147483717" r:id="rId9"/>
  </p:sldMasterIdLst>
  <p:notesMasterIdLst>
    <p:notesMasterId r:id="rId22"/>
  </p:notesMasterIdLst>
  <p:handoutMasterIdLst>
    <p:handoutMasterId r:id="rId23"/>
  </p:handoutMasterIdLst>
  <p:sldIdLst>
    <p:sldId id="317" r:id="rId10"/>
    <p:sldId id="315" r:id="rId11"/>
    <p:sldId id="339" r:id="rId12"/>
    <p:sldId id="343" r:id="rId13"/>
    <p:sldId id="344" r:id="rId14"/>
    <p:sldId id="350" r:id="rId15"/>
    <p:sldId id="345" r:id="rId16"/>
    <p:sldId id="342" r:id="rId17"/>
    <p:sldId id="349" r:id="rId18"/>
    <p:sldId id="347" r:id="rId19"/>
    <p:sldId id="348" r:id="rId20"/>
    <p:sldId id="334" r:id="rId2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158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1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EBB"/>
    <a:srgbClr val="007A70"/>
    <a:srgbClr val="E6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4" autoAdjust="0"/>
    <p:restoredTop sz="93358" autoAdjust="0"/>
  </p:normalViewPr>
  <p:slideViewPr>
    <p:cSldViewPr snapToObjects="1">
      <p:cViewPr varScale="1">
        <p:scale>
          <a:sx n="92" d="100"/>
          <a:sy n="92" d="100"/>
        </p:scale>
        <p:origin x="72" y="96"/>
      </p:cViewPr>
      <p:guideLst>
        <p:guide orient="horz" pos="4110"/>
        <p:guide pos="158"/>
        <p:guide orient="horz" pos="4319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4" d="100"/>
          <a:sy n="94" d="100"/>
        </p:scale>
        <p:origin x="-2766" y="-90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A961-048F-423E-B790-83AD21F1387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E59D-E34D-4CAF-94A9-1959B525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60" cy="496411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60" cy="496411"/>
          </a:xfrm>
          <a:prstGeom prst="rect">
            <a:avLst/>
          </a:prstGeom>
        </p:spPr>
        <p:txBody>
          <a:bodyPr vert="horz" lIns="91111" tIns="45556" rIns="91111" bIns="45556" rtlCol="0"/>
          <a:lstStyle>
            <a:lvl1pPr algn="r">
              <a:defRPr sz="1200"/>
            </a:lvl1pPr>
          </a:lstStyle>
          <a:p>
            <a:fld id="{8736BC1B-A1E1-4BE9-B896-0D63B58A0B72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6" rIns="91111" bIns="4555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111" tIns="45556" rIns="91111" bIns="455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60" cy="496411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60" cy="496411"/>
          </a:xfrm>
          <a:prstGeom prst="rect">
            <a:avLst/>
          </a:prstGeom>
        </p:spPr>
        <p:txBody>
          <a:bodyPr vert="horz" lIns="91111" tIns="45556" rIns="91111" bIns="45556" rtlCol="0" anchor="b"/>
          <a:lstStyle>
            <a:lvl1pPr algn="r">
              <a:defRPr sz="1200"/>
            </a:lvl1pPr>
          </a:lstStyle>
          <a:p>
            <a:fld id="{EA2F8024-66B6-49F3-B208-80E9D0348E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5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73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7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39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97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79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80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50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55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93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40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79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Trendy światowe: przechodzenie od rozwiązań DB do DC</a:t>
            </a:r>
          </a:p>
          <a:p>
            <a:endParaRPr lang="pl-PL" baseline="0" dirty="0"/>
          </a:p>
          <a:p>
            <a:r>
              <a:rPr lang="pl-PL" baseline="0" dirty="0"/>
              <a:t>W kraju widzimy zamierzenia przeniesienia części odpowiedzialności za decyzje inwestycyjne na gospodarstwa domowe poprzez działania wymienione na slajdzie.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8024-66B6-49F3-B208-80E9D0348E4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9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1980000" y="2124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5"/>
          <a:stretch/>
        </p:blipFill>
        <p:spPr>
          <a:xfrm>
            <a:off x="0" y="4365104"/>
            <a:ext cx="9144000" cy="2386722"/>
          </a:xfrm>
          <a:prstGeom prst="rect">
            <a:avLst/>
          </a:prstGeom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980000" y="1763250"/>
            <a:ext cx="6588000" cy="334800"/>
          </a:xfrm>
        </p:spPr>
        <p:txBody>
          <a:bodyPr vert="horz" lIns="0" tIns="0" rIns="0" bIns="0" rtlCol="0" anchor="t">
            <a:normAutofit/>
          </a:bodyPr>
          <a:lstStyle>
            <a:lvl1pPr marL="360000" indent="-360000">
              <a:buFont typeface="Wingdings" pitchFamily="2" charset="2"/>
              <a:buNone/>
              <a:defRPr lang="pl-PL" sz="1400" baseline="0" dirty="0"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Imię i Nazwisko / Nazwa Departamentu</a:t>
            </a: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1"/>
          </p:nvPr>
        </p:nvSpPr>
        <p:spPr>
          <a:xfrm>
            <a:off x="1980000" y="3312000"/>
            <a:ext cx="6588000" cy="241200"/>
          </a:xfrm>
        </p:spPr>
        <p:txBody>
          <a:bodyPr/>
          <a:lstStyle/>
          <a:p>
            <a:r>
              <a:rPr lang="pl-PL" dirty="0"/>
              <a:t>Miejscowość / </a:t>
            </a:r>
            <a:fld id="{70261C23-4248-4054-B834-AA09005A1F34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24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z diagram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quarter" idx="14" hasCustomPrompt="1"/>
          </p:nvPr>
        </p:nvSpPr>
        <p:spPr>
          <a:xfrm>
            <a:off x="576000" y="2538000"/>
            <a:ext cx="7992000" cy="3124800"/>
          </a:xfrm>
        </p:spPr>
        <p:txBody>
          <a:bodyPr/>
          <a:lstStyle>
            <a:lvl1pPr marL="36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 hasCustomPrompt="1"/>
          </p:nvPr>
        </p:nvSpPr>
        <p:spPr>
          <a:xfrm>
            <a:off x="576000" y="864000"/>
            <a:ext cx="7992000" cy="1386000"/>
          </a:xfrm>
        </p:spPr>
        <p:txBody>
          <a:bodyPr/>
          <a:lstStyle>
            <a:lvl1pPr marL="36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lv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219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5760000"/>
            <a:ext cx="7992000" cy="298800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itchFamily="34" charset="0"/>
              <a:buNone/>
              <a:defRPr lang="pl-PL" sz="1600" baseline="0" smtClean="0">
                <a:latin typeface="+mj-lt"/>
                <a:ea typeface="Verdana" pitchFamily="34" charset="0"/>
                <a:cs typeface="Aparajita" pitchFamily="34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1800"/>
            </a:lvl5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6120000"/>
            <a:ext cx="7992000" cy="198000"/>
          </a:xfrm>
        </p:spPr>
        <p:txBody>
          <a:bodyPr lIns="0" tIns="0" rIns="0" bIns="0" anchor="t"/>
          <a:lstStyle>
            <a:lvl1pPr marL="171450" indent="-171450">
              <a:buFont typeface="Arial" pitchFamily="34" charset="0"/>
              <a:buNone/>
              <a:defRPr lang="pl-PL" sz="1000" baseline="0" dirty="0"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3" name="Symbol zastępczy zawartości 11"/>
          <p:cNvSpPr>
            <a:spLocks noGrp="1"/>
          </p:cNvSpPr>
          <p:nvPr>
            <p:ph sz="quarter" idx="16" hasCustomPrompt="1"/>
          </p:nvPr>
        </p:nvSpPr>
        <p:spPr>
          <a:xfrm>
            <a:off x="576000" y="864000"/>
            <a:ext cx="7992000" cy="4320000"/>
          </a:xfrm>
        </p:spPr>
        <p:txBody>
          <a:bodyPr/>
          <a:lstStyle>
            <a:lvl1pPr marL="36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5312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: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5760000"/>
            <a:ext cx="3816000" cy="298800"/>
          </a:xfrm>
        </p:spPr>
        <p:txBody>
          <a:bodyPr vert="horz" lIns="0" tIns="0" rIns="0" bIns="0" rtlCol="0" anchor="t"/>
          <a:lstStyle>
            <a:lvl1pPr marL="0" indent="0">
              <a:buNone/>
              <a:defRPr lang="pl-PL" sz="1600" dirty="0" smtClean="0">
                <a:latin typeface="+mj-lt"/>
                <a:ea typeface="Verdana" pitchFamily="34" charset="0"/>
                <a:cs typeface="Arabic Typesetting" pitchFamily="66" charset="-78"/>
              </a:defRPr>
            </a:lvl1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6120000"/>
            <a:ext cx="3816000" cy="198000"/>
          </a:xfrm>
        </p:spPr>
        <p:txBody>
          <a:bodyPr lIns="0" tIns="0" rIns="0" bIns="0" anchor="t"/>
          <a:lstStyle>
            <a:lvl1pPr marL="171450" indent="-171450">
              <a:buNone/>
              <a:defRPr lang="pl-PL" sz="1000" baseline="0" dirty="0"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8" hasCustomPrompt="1"/>
          </p:nvPr>
        </p:nvSpPr>
        <p:spPr>
          <a:xfrm>
            <a:off x="4752000" y="864000"/>
            <a:ext cx="3816000" cy="41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9" hasCustomPrompt="1"/>
          </p:nvPr>
        </p:nvSpPr>
        <p:spPr>
          <a:xfrm>
            <a:off x="576000" y="864000"/>
            <a:ext cx="381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19379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576000" y="864000"/>
            <a:ext cx="381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6" hasCustomPrompt="1"/>
          </p:nvPr>
        </p:nvSpPr>
        <p:spPr>
          <a:xfrm>
            <a:off x="4752000" y="864000"/>
            <a:ext cx="381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56575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: Wykre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7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5760000"/>
            <a:ext cx="3816000" cy="298800"/>
          </a:xfrm>
        </p:spPr>
        <p:txBody>
          <a:bodyPr vert="horz" lIns="0" tIns="0" rIns="0" bIns="0" rtlCol="0" anchor="t"/>
          <a:lstStyle>
            <a:lvl1pPr marL="0" indent="0">
              <a:buNone/>
              <a:defRPr lang="pl-PL" sz="1600" dirty="0" smtClean="0">
                <a:latin typeface="+mj-lt"/>
                <a:ea typeface="Verdana" pitchFamily="34" charset="0"/>
                <a:cs typeface="Aparajita" pitchFamily="34" charset="0"/>
              </a:defRPr>
            </a:lvl1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2" name="Symbol zastępczy tekstu 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000" y="5760000"/>
            <a:ext cx="3816000" cy="298800"/>
          </a:xfrm>
        </p:spPr>
        <p:txBody>
          <a:bodyPr vert="horz" lIns="0" tIns="0" rIns="0" bIns="0" rtlCol="0" anchor="t"/>
          <a:lstStyle>
            <a:lvl1pPr marL="0" indent="0">
              <a:buNone/>
              <a:defRPr lang="pl-PL" dirty="0" smtClean="0"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6120000"/>
            <a:ext cx="3816000" cy="198000"/>
          </a:xfr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752000" y="6120000"/>
            <a:ext cx="3816000" cy="198000"/>
          </a:xfr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9" hasCustomPrompt="1"/>
          </p:nvPr>
        </p:nvSpPr>
        <p:spPr>
          <a:xfrm>
            <a:off x="576000" y="864000"/>
            <a:ext cx="3816000" cy="41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0" hasCustomPrompt="1"/>
          </p:nvPr>
        </p:nvSpPr>
        <p:spPr>
          <a:xfrm>
            <a:off x="4752000" y="864000"/>
            <a:ext cx="3816000" cy="41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103212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2: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sz="quarter" idx="14" hasCustomPrompt="1"/>
          </p:nvPr>
        </p:nvSpPr>
        <p:spPr>
          <a:xfrm>
            <a:off x="3492000" y="864000"/>
            <a:ext cx="507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5" hasCustomPrompt="1"/>
          </p:nvPr>
        </p:nvSpPr>
        <p:spPr>
          <a:xfrm>
            <a:off x="576000" y="864000"/>
            <a:ext cx="255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5041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2: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7"/>
          <p:cNvSpPr>
            <a:spLocks noGrp="1"/>
          </p:cNvSpPr>
          <p:nvPr>
            <p:ph type="body" sz="quarter" idx="16" hasCustomPrompt="1"/>
          </p:nvPr>
        </p:nvSpPr>
        <p:spPr>
          <a:xfrm>
            <a:off x="3312000" y="5760000"/>
            <a:ext cx="4010400" cy="298800"/>
          </a:xfrm>
        </p:spPr>
        <p:txBody>
          <a:bodyPr vert="horz" lIns="0" tIns="0" rIns="0" bIns="0" rtlCol="0" anchor="t"/>
          <a:lstStyle>
            <a:lvl1pPr marL="0" indent="0">
              <a:buNone/>
              <a:defRPr lang="pl-PL" sz="1600" dirty="0" smtClean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3312000" y="6120000"/>
            <a:ext cx="4010400" cy="198000"/>
          </a:xfr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9" hasCustomPrompt="1"/>
          </p:nvPr>
        </p:nvSpPr>
        <p:spPr>
          <a:xfrm>
            <a:off x="3312000" y="864000"/>
            <a:ext cx="5076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20" hasCustomPrompt="1"/>
          </p:nvPr>
        </p:nvSpPr>
        <p:spPr>
          <a:xfrm>
            <a:off x="576000" y="864000"/>
            <a:ext cx="255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88961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3: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3" hasCustomPrompt="1"/>
          </p:nvPr>
        </p:nvSpPr>
        <p:spPr>
          <a:xfrm>
            <a:off x="6012000" y="864000"/>
            <a:ext cx="255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4" hasCustomPrompt="1"/>
          </p:nvPr>
        </p:nvSpPr>
        <p:spPr>
          <a:xfrm>
            <a:off x="576000" y="864000"/>
            <a:ext cx="507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7239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3: Tabel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7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5760000"/>
            <a:ext cx="5076000" cy="298800"/>
          </a:xfrm>
        </p:spPr>
        <p:txBody>
          <a:bodyPr vert="horz" lIns="0" tIns="0" rIns="0" bIns="0" rtlCol="0" anchor="t"/>
          <a:lstStyle>
            <a:lvl1pPr marL="0" indent="0">
              <a:buNone/>
              <a:defRPr lang="pl-PL" sz="1600" dirty="0" smtClean="0">
                <a:latin typeface="+mj-lt"/>
                <a:ea typeface="Verdana" pitchFamily="34" charset="0"/>
                <a:cs typeface="AngsanaUPC" pitchFamily="18" charset="-34"/>
              </a:defRPr>
            </a:lvl1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 pod tabelą</a:t>
            </a:r>
            <a:endParaRPr lang="pl-PL" dirty="0"/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576000" y="6120000"/>
            <a:ext cx="5076000" cy="198000"/>
          </a:xfrm>
        </p:spPr>
        <p:txBody>
          <a:bodyPr lIns="0" tIns="0" rIns="0" bIns="0" anchor="t"/>
          <a:lstStyle>
            <a:lvl1pPr marL="360000" indent="-360000">
              <a:buFontTx/>
              <a:buNone/>
              <a:defRPr lang="pl-PL" sz="1000" baseline="0" smtClean="0">
                <a:ea typeface="Verdana" pitchFamily="34" charset="0"/>
                <a:cs typeface="Verdana" pitchFamily="34" charset="0"/>
              </a:defRPr>
            </a:lvl1pPr>
            <a:lvl2pPr>
              <a:defRPr lang="pl-PL" sz="1800" smtClean="0"/>
            </a:lvl2pPr>
            <a:lvl3pPr>
              <a:defRPr lang="pl-PL" baseline="0" smtClean="0"/>
            </a:lvl3pPr>
            <a:lvl4pPr>
              <a:defRPr lang="pl-PL" sz="1400" smtClean="0"/>
            </a:lvl4pPr>
            <a:lvl5pPr>
              <a:defRPr lang="pl-PL" sz="1200"/>
            </a:lvl5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9" hasCustomPrompt="1"/>
          </p:nvPr>
        </p:nvSpPr>
        <p:spPr>
          <a:xfrm>
            <a:off x="576000" y="864000"/>
            <a:ext cx="5076000" cy="430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20" hasCustomPrompt="1"/>
          </p:nvPr>
        </p:nvSpPr>
        <p:spPr>
          <a:xfrm>
            <a:off x="6012000" y="864000"/>
            <a:ext cx="2556000" cy="54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134803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8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980000" y="3312000"/>
            <a:ext cx="6588000" cy="241200"/>
          </a:xfrm>
        </p:spPr>
        <p:txBody>
          <a:bodyPr/>
          <a:lstStyle/>
          <a:p>
            <a:r>
              <a:rPr lang="pl-PL"/>
              <a:t>Miejscowość / </a:t>
            </a:r>
            <a:fld id="{4A98A4E8-45F2-4E24-B640-16F62D833B39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980000" y="2124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0" y="1763250"/>
            <a:ext cx="6588000" cy="334800"/>
          </a:xfrm>
        </p:spPr>
        <p:txBody>
          <a:bodyPr vert="horz" lIns="0" tIns="0" rIns="0" bIns="0" rtlCol="0" anchor="t">
            <a:normAutofit/>
          </a:bodyPr>
          <a:lstStyle>
            <a:lvl1pPr marL="360000" indent="-360000">
              <a:buFont typeface="Wingdings" pitchFamily="2" charset="2"/>
              <a:buNone/>
              <a:defRPr lang="pl-PL" sz="1400" baseline="0" dirty="0"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Imię i Nazwisko / Nazwa Departamentu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65104"/>
            <a:ext cx="9144000" cy="23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yt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auto">
          <a:xfrm>
            <a:off x="0" y="4029067"/>
            <a:ext cx="9144000" cy="2834680"/>
          </a:xfrm>
          <a:prstGeom prst="rect">
            <a:avLst/>
          </a:prstGeom>
          <a:gradFill flip="none" rotWithShape="1">
            <a:gsLst>
              <a:gs pos="0">
                <a:srgbClr val="007B74"/>
              </a:gs>
              <a:gs pos="74000">
                <a:srgbClr val="00414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8" name="Prostokąt 57"/>
          <p:cNvSpPr/>
          <p:nvPr userDrawn="1"/>
        </p:nvSpPr>
        <p:spPr>
          <a:xfrm>
            <a:off x="2185200" y="1987200"/>
            <a:ext cx="4762800" cy="26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0" hasCustomPrompt="1"/>
          </p:nvPr>
        </p:nvSpPr>
        <p:spPr>
          <a:xfrm>
            <a:off x="2519363" y="3164400"/>
            <a:ext cx="4323600" cy="3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 typeface="Wingdings" pitchFamily="2" charset="2"/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362" y="34884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/>
            <a:endParaRPr lang="pl-PL" dirty="0"/>
          </a:p>
        </p:txBody>
      </p:sp>
      <p:pic>
        <p:nvPicPr>
          <p:cNvPr id="57" name="Obraz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85" y="2300399"/>
            <a:ext cx="2077200" cy="437912"/>
          </a:xfrm>
          <a:prstGeom prst="rect">
            <a:avLst/>
          </a:prstGeom>
        </p:spPr>
      </p:pic>
      <p:sp>
        <p:nvSpPr>
          <p:cNvPr id="62" name="Symbol zastępczy tekstu 61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0" y="4190400"/>
            <a:ext cx="2044800" cy="3240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lang="pl-PL" sz="1200" kern="1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pl-PL" dirty="0"/>
              <a:t>imie.nazwisko@nbp.pl</a:t>
            </a:r>
          </a:p>
          <a:p>
            <a:pPr lvl="0"/>
            <a:endParaRPr lang="pl-PL" dirty="0"/>
          </a:p>
        </p:txBody>
      </p:sp>
      <p:sp>
        <p:nvSpPr>
          <p:cNvPr id="64" name="Symbol zastępczy tekstu 63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4190400"/>
            <a:ext cx="2116800" cy="324000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/>
            <a:r>
              <a:rPr lang="pl-PL" dirty="0"/>
              <a:t>kom. +48 000 000 000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532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wizytów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 userDrawn="1"/>
        </p:nvSpPr>
        <p:spPr bwMode="auto">
          <a:xfrm>
            <a:off x="0" y="4029067"/>
            <a:ext cx="9144000" cy="2834680"/>
          </a:xfrm>
          <a:prstGeom prst="rect">
            <a:avLst/>
          </a:prstGeom>
          <a:gradFill flip="none" rotWithShape="1">
            <a:gsLst>
              <a:gs pos="0">
                <a:srgbClr val="007B74"/>
              </a:gs>
              <a:gs pos="74000">
                <a:srgbClr val="00414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6" name="Prostokąt 25"/>
          <p:cNvSpPr>
            <a:spLocks noChangeAspect="1"/>
          </p:cNvSpPr>
          <p:nvPr userDrawn="1"/>
        </p:nvSpPr>
        <p:spPr bwMode="auto">
          <a:xfrm>
            <a:off x="238018" y="2240882"/>
            <a:ext cx="4111974" cy="2289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8" name="Prostokąt 27"/>
          <p:cNvSpPr>
            <a:spLocks noChangeAspect="1"/>
          </p:cNvSpPr>
          <p:nvPr userDrawn="1"/>
        </p:nvSpPr>
        <p:spPr bwMode="auto">
          <a:xfrm>
            <a:off x="4776519" y="2240882"/>
            <a:ext cx="4111974" cy="2289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dirty="0">
              <a:ln>
                <a:noFill/>
              </a:ln>
              <a:solidFill>
                <a:srgbClr val="414141"/>
              </a:solidFill>
              <a:effectLst/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3258000"/>
            <a:ext cx="3729600" cy="28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525600" y="35388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/>
            <a:endParaRPr lang="pl-PL" dirty="0"/>
          </a:p>
        </p:txBody>
      </p:sp>
      <p:sp>
        <p:nvSpPr>
          <p:cNvPr id="62" name="Symbol zastępczy tekstu 61"/>
          <p:cNvSpPr>
            <a:spLocks noGrp="1"/>
          </p:cNvSpPr>
          <p:nvPr>
            <p:ph type="body" sz="quarter" idx="13" hasCustomPrompt="1"/>
          </p:nvPr>
        </p:nvSpPr>
        <p:spPr>
          <a:xfrm>
            <a:off x="2390400" y="4143600"/>
            <a:ext cx="17676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imie.nazwisko@nbp.pl</a:t>
            </a:r>
          </a:p>
          <a:p>
            <a:pPr marL="0" lvl="0"/>
            <a:endParaRPr lang="pl-PL" dirty="0"/>
          </a:p>
        </p:txBody>
      </p:sp>
      <p:sp>
        <p:nvSpPr>
          <p:cNvPr id="64" name="Symbol zastępczy tekstu 63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" y="4143600"/>
            <a:ext cx="18288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kom. +48 000 000 000</a:t>
            </a:r>
          </a:p>
          <a:p>
            <a:pPr marL="0" lvl="0"/>
            <a:endParaRPr lang="pl-PL" dirty="0"/>
          </a:p>
        </p:txBody>
      </p:sp>
      <p:sp>
        <p:nvSpPr>
          <p:cNvPr id="9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5065200" y="3258000"/>
            <a:ext cx="3729600" cy="28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0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5065200" y="35388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342900" indent="-34290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34" name="Symbol zastępczy tekstu 63"/>
          <p:cNvSpPr>
            <a:spLocks noGrp="1"/>
          </p:cNvSpPr>
          <p:nvPr>
            <p:ph type="body" sz="quarter" idx="17" hasCustomPrompt="1"/>
          </p:nvPr>
        </p:nvSpPr>
        <p:spPr>
          <a:xfrm>
            <a:off x="5065200" y="4143600"/>
            <a:ext cx="18288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kom. +48 000 000 000</a:t>
            </a:r>
          </a:p>
          <a:p>
            <a:pPr marL="0" lvl="0"/>
            <a:endParaRPr lang="pl-PL" dirty="0"/>
          </a:p>
        </p:txBody>
      </p:sp>
      <p:sp>
        <p:nvSpPr>
          <p:cNvPr id="35" name="Symbol zastępczy tekstu 61"/>
          <p:cNvSpPr>
            <a:spLocks noGrp="1"/>
          </p:cNvSpPr>
          <p:nvPr>
            <p:ph type="body" sz="quarter" idx="18" hasCustomPrompt="1"/>
          </p:nvPr>
        </p:nvSpPr>
        <p:spPr>
          <a:xfrm>
            <a:off x="6930000" y="4143600"/>
            <a:ext cx="17676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imie.nazwisko@nbp.pl</a:t>
            </a:r>
          </a:p>
          <a:p>
            <a:pPr marL="0" lvl="0"/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8" y="2512837"/>
            <a:ext cx="1796400" cy="37871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89" y="2512838"/>
            <a:ext cx="1791244" cy="3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8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45" y="3052800"/>
            <a:ext cx="6603311" cy="75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69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13" y="3052975"/>
            <a:ext cx="6840574" cy="752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77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ytówka - biał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319" r="8273" b="4190"/>
          <a:stretch/>
        </p:blipFill>
        <p:spPr>
          <a:xfrm>
            <a:off x="1800000" y="1795165"/>
            <a:ext cx="1512886" cy="2062460"/>
          </a:xfrm>
          <a:prstGeom prst="rect">
            <a:avLst/>
          </a:prstGeom>
        </p:spPr>
      </p:pic>
      <p:sp>
        <p:nvSpPr>
          <p:cNvPr id="8" name="Symbol zastępczy obrazu 5"/>
          <p:cNvSpPr>
            <a:spLocks noGrp="1"/>
          </p:cNvSpPr>
          <p:nvPr>
            <p:ph type="pic" sz="quarter" idx="15"/>
          </p:nvPr>
        </p:nvSpPr>
        <p:spPr>
          <a:xfrm>
            <a:off x="1796400" y="1796400"/>
            <a:ext cx="1518300" cy="20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3718800" y="1796400"/>
            <a:ext cx="4320000" cy="658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85750" indent="-285750">
              <a:buFont typeface="Arial" pitchFamily="34" charset="0"/>
              <a:buNone/>
              <a:defRPr lang="pl-PL" sz="1600" b="1" dirty="0"/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0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3718800" y="2455200"/>
            <a:ext cx="4320000" cy="68576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171450" indent="-171450">
              <a:buFont typeface="Arial" pitchFamily="34" charset="0"/>
              <a:buNone/>
              <a:defRPr lang="pl-PL" sz="1200" baseline="0" dirty="0"/>
            </a:lvl1pPr>
          </a:lstStyle>
          <a:p>
            <a:pPr marL="0" lvl="0" indent="0"/>
            <a:r>
              <a:rPr lang="pl-PL" dirty="0"/>
              <a:t>Nazwa stanowiska</a:t>
            </a:r>
            <a:br>
              <a:rPr lang="pl-PL" dirty="0"/>
            </a:br>
            <a:r>
              <a:rPr lang="pl-PL" dirty="0"/>
              <a:t>Nazwa Departamentu / Oddziału</a:t>
            </a:r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3718800" y="3148195"/>
            <a:ext cx="4320000" cy="68576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baseline="0" dirty="0"/>
            </a:lvl1pPr>
          </a:lstStyle>
          <a:p>
            <a:r>
              <a:rPr lang="pl-PL" dirty="0">
                <a:solidFill>
                  <a:schemeClr val="tx1"/>
                </a:solidFill>
                <a:latin typeface="+mj-lt"/>
              </a:rPr>
              <a:t>tel. +48 00 000 00 00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kom. +48 000 000 000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imie.nazwisko@nbp.pl</a:t>
            </a:r>
          </a:p>
        </p:txBody>
      </p:sp>
      <p:sp>
        <p:nvSpPr>
          <p:cNvPr id="12" name="Symbol zastępczy tekstu 2"/>
          <p:cNvSpPr txBox="1">
            <a:spLocks/>
          </p:cNvSpPr>
          <p:nvPr userDrawn="1"/>
        </p:nvSpPr>
        <p:spPr>
          <a:xfrm>
            <a:off x="3906698" y="5877273"/>
            <a:ext cx="4410490" cy="4200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pl-PL"/>
            </a:defPPr>
            <a:lvl1pPr marL="0" indent="0" algn="ctr" defTabSz="914400" rtl="0" eaLnBrk="1" latinLnBrk="0" hangingPunct="1">
              <a:spcBef>
                <a:spcPts val="1200"/>
              </a:spcBef>
              <a:buNone/>
              <a:defRPr sz="1200" kern="1200" baseline="0">
                <a:solidFill>
                  <a:srgbClr val="007B74"/>
                </a:solidFill>
                <a:latin typeface="Verdana" pitchFamily="34" charset="0"/>
                <a:ea typeface="+mn-ea"/>
                <a:cs typeface="+mn-cs"/>
              </a:defRPr>
            </a:lvl1pPr>
            <a:lvl2pPr marL="321457" indent="0" algn="l" defTabSz="914400" rtl="0" eaLnBrk="1" latinLnBrk="0" hangingPunct="1"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15" indent="0" algn="l" defTabSz="914400" rtl="0" eaLnBrk="1" latinLnBrk="0" hangingPunct="1"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4372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9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7287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8744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0201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59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latin typeface="+mj-lt"/>
              </a:rPr>
              <a:t>www.nbp.pl</a:t>
            </a:r>
          </a:p>
        </p:txBody>
      </p:sp>
    </p:spTree>
    <p:extLst>
      <p:ext uri="{BB962C8B-B14F-4D97-AF65-F5344CB8AC3E}">
        <p14:creationId xmlns:p14="http://schemas.microsoft.com/office/powerpoint/2010/main" val="305452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yt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auto">
          <a:xfrm>
            <a:off x="0" y="4029067"/>
            <a:ext cx="9144000" cy="2834680"/>
          </a:xfrm>
          <a:prstGeom prst="rect">
            <a:avLst/>
          </a:prstGeom>
          <a:gradFill flip="none" rotWithShape="1">
            <a:gsLst>
              <a:gs pos="0">
                <a:srgbClr val="007B74"/>
              </a:gs>
              <a:gs pos="74000">
                <a:srgbClr val="00414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 dirty="0">
              <a:solidFill>
                <a:srgbClr val="414141"/>
              </a:solidFill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8" name="Prostokąt 57"/>
          <p:cNvSpPr/>
          <p:nvPr userDrawn="1"/>
        </p:nvSpPr>
        <p:spPr>
          <a:xfrm>
            <a:off x="2185200" y="1987200"/>
            <a:ext cx="4762800" cy="26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>
              <a:solidFill>
                <a:srgbClr val="414141"/>
              </a:solidFill>
              <a:latin typeface="Verdana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0" hasCustomPrompt="1"/>
          </p:nvPr>
        </p:nvSpPr>
        <p:spPr>
          <a:xfrm>
            <a:off x="2519363" y="3164400"/>
            <a:ext cx="4323600" cy="3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 typeface="Wingdings" pitchFamily="2" charset="2"/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362" y="34884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/>
            <a:endParaRPr lang="pl-PL" dirty="0"/>
          </a:p>
        </p:txBody>
      </p:sp>
      <p:pic>
        <p:nvPicPr>
          <p:cNvPr id="57" name="Obraz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85" y="2300399"/>
            <a:ext cx="2077200" cy="437912"/>
          </a:xfrm>
          <a:prstGeom prst="rect">
            <a:avLst/>
          </a:prstGeom>
        </p:spPr>
      </p:pic>
      <p:sp>
        <p:nvSpPr>
          <p:cNvPr id="62" name="Symbol zastępczy tekstu 61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0" y="4190400"/>
            <a:ext cx="2044800" cy="3240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lang="pl-PL" sz="1200" kern="1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pl-PL" dirty="0"/>
              <a:t>imie.nazwisko@nbp.pl</a:t>
            </a:r>
          </a:p>
          <a:p>
            <a:pPr lvl="0"/>
            <a:endParaRPr lang="pl-PL" dirty="0"/>
          </a:p>
        </p:txBody>
      </p:sp>
      <p:sp>
        <p:nvSpPr>
          <p:cNvPr id="64" name="Symbol zastępczy tekstu 63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4190400"/>
            <a:ext cx="2116800" cy="324000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/>
            <a:r>
              <a:rPr lang="pl-PL" dirty="0"/>
              <a:t>kom. +48 000 000 000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79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wizytów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 userDrawn="1"/>
        </p:nvSpPr>
        <p:spPr bwMode="auto">
          <a:xfrm>
            <a:off x="0" y="4029067"/>
            <a:ext cx="9144000" cy="2834680"/>
          </a:xfrm>
          <a:prstGeom prst="rect">
            <a:avLst/>
          </a:prstGeom>
          <a:gradFill flip="none" rotWithShape="1">
            <a:gsLst>
              <a:gs pos="0">
                <a:srgbClr val="007B74"/>
              </a:gs>
              <a:gs pos="74000">
                <a:srgbClr val="00414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 dirty="0">
              <a:solidFill>
                <a:srgbClr val="414141"/>
              </a:solidFill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6" name="Prostokąt 25"/>
          <p:cNvSpPr>
            <a:spLocks noChangeAspect="1"/>
          </p:cNvSpPr>
          <p:nvPr userDrawn="1"/>
        </p:nvSpPr>
        <p:spPr bwMode="auto">
          <a:xfrm>
            <a:off x="238018" y="2240882"/>
            <a:ext cx="4111974" cy="2289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 dirty="0">
              <a:solidFill>
                <a:srgbClr val="414141"/>
              </a:solidFill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27" name="Obraz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8" y="2512837"/>
            <a:ext cx="1796400" cy="378714"/>
          </a:xfrm>
          <a:prstGeom prst="rect">
            <a:avLst/>
          </a:prstGeom>
        </p:spPr>
      </p:pic>
      <p:sp>
        <p:nvSpPr>
          <p:cNvPr id="28" name="Prostokąt 27"/>
          <p:cNvSpPr>
            <a:spLocks noChangeAspect="1"/>
          </p:cNvSpPr>
          <p:nvPr userDrawn="1"/>
        </p:nvSpPr>
        <p:spPr bwMode="auto">
          <a:xfrm>
            <a:off x="4776519" y="2240882"/>
            <a:ext cx="4111974" cy="2289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25400" stA="20000" endPos="20000" dist="254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 dirty="0">
              <a:solidFill>
                <a:srgbClr val="414141"/>
              </a:solidFill>
              <a:latin typeface="Verdana" pitchFamily="34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89" y="2512838"/>
            <a:ext cx="1791244" cy="377627"/>
          </a:xfrm>
          <a:prstGeom prst="rect">
            <a:avLst/>
          </a:prstGeom>
        </p:spPr>
      </p:pic>
      <p:sp>
        <p:nvSpPr>
          <p:cNvPr id="48" name="Symbol zastępczy tekstu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3258000"/>
            <a:ext cx="3729600" cy="28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525600" y="35388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/>
            <a:endParaRPr lang="pl-PL" dirty="0"/>
          </a:p>
        </p:txBody>
      </p:sp>
      <p:sp>
        <p:nvSpPr>
          <p:cNvPr id="62" name="Symbol zastępczy tekstu 61"/>
          <p:cNvSpPr>
            <a:spLocks noGrp="1"/>
          </p:cNvSpPr>
          <p:nvPr>
            <p:ph type="body" sz="quarter" idx="13" hasCustomPrompt="1"/>
          </p:nvPr>
        </p:nvSpPr>
        <p:spPr>
          <a:xfrm>
            <a:off x="2390400" y="4143600"/>
            <a:ext cx="17676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imie.nazwisko@nbp.pl</a:t>
            </a:r>
          </a:p>
          <a:p>
            <a:pPr marL="0" lvl="0"/>
            <a:endParaRPr lang="pl-PL" dirty="0"/>
          </a:p>
        </p:txBody>
      </p:sp>
      <p:sp>
        <p:nvSpPr>
          <p:cNvPr id="64" name="Symbol zastępczy tekstu 63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" y="4143600"/>
            <a:ext cx="18288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kom. +48 000 000 000</a:t>
            </a:r>
          </a:p>
          <a:p>
            <a:pPr marL="0" lvl="0"/>
            <a:endParaRPr lang="pl-PL" dirty="0"/>
          </a:p>
        </p:txBody>
      </p:sp>
      <p:sp>
        <p:nvSpPr>
          <p:cNvPr id="9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5065200" y="3258000"/>
            <a:ext cx="3729600" cy="28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None/>
              <a:defRPr lang="pl-PL" sz="1600" b="1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0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5065200" y="3538800"/>
            <a:ext cx="3711600" cy="439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342900" indent="-34290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/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stanowiska</a:t>
            </a:r>
          </a:p>
          <a:p>
            <a:pPr marL="0" lv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Nazwa Departamentu / Oddziału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34" name="Symbol zastępczy tekstu 63"/>
          <p:cNvSpPr>
            <a:spLocks noGrp="1"/>
          </p:cNvSpPr>
          <p:nvPr>
            <p:ph type="body" sz="quarter" idx="17" hasCustomPrompt="1"/>
          </p:nvPr>
        </p:nvSpPr>
        <p:spPr>
          <a:xfrm>
            <a:off x="5065200" y="4143600"/>
            <a:ext cx="18288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kom. +48 000 000 000</a:t>
            </a:r>
          </a:p>
          <a:p>
            <a:pPr marL="0" lvl="0"/>
            <a:endParaRPr lang="pl-PL" dirty="0"/>
          </a:p>
        </p:txBody>
      </p:sp>
      <p:sp>
        <p:nvSpPr>
          <p:cNvPr id="35" name="Symbol zastępczy tekstu 61"/>
          <p:cNvSpPr>
            <a:spLocks noGrp="1"/>
          </p:cNvSpPr>
          <p:nvPr>
            <p:ph type="body" sz="quarter" idx="18" hasCustomPrompt="1"/>
          </p:nvPr>
        </p:nvSpPr>
        <p:spPr>
          <a:xfrm>
            <a:off x="6930000" y="4143600"/>
            <a:ext cx="1767600" cy="28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None/>
              <a:defRPr lang="pl-PL" sz="1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/>
            <a:r>
              <a:rPr lang="pl-PL" dirty="0"/>
              <a:t>imie.nazwisko@nbp.pl</a:t>
            </a:r>
          </a:p>
          <a:p>
            <a:pPr marL="0"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725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45" y="3052800"/>
            <a:ext cx="6603311" cy="75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66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13" y="3052975"/>
            <a:ext cx="6840574" cy="752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7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5"/>
          <p:cNvSpPr>
            <a:spLocks noGrp="1"/>
          </p:cNvSpPr>
          <p:nvPr>
            <p:ph type="pic" sz="quarter" idx="15"/>
          </p:nvPr>
        </p:nvSpPr>
        <p:spPr>
          <a:xfrm>
            <a:off x="1796400" y="1796400"/>
            <a:ext cx="1518300" cy="20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319" r="8273" b="4190"/>
          <a:stretch/>
        </p:blipFill>
        <p:spPr>
          <a:xfrm>
            <a:off x="1800000" y="1795165"/>
            <a:ext cx="1512886" cy="2062460"/>
          </a:xfrm>
          <a:prstGeom prst="rect">
            <a:avLst/>
          </a:prstGeom>
        </p:spPr>
      </p:pic>
      <p:sp>
        <p:nvSpPr>
          <p:cNvPr id="9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3718800" y="1796400"/>
            <a:ext cx="4320000" cy="658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85750" indent="-285750">
              <a:buFont typeface="Arial" pitchFamily="34" charset="0"/>
              <a:buNone/>
              <a:defRPr lang="pl-PL" sz="1600" b="1" dirty="0"/>
            </a:lvl1pPr>
          </a:lstStyle>
          <a:p>
            <a:pPr marL="0" lvl="0" indent="0">
              <a:spcBef>
                <a:spcPts val="0"/>
              </a:spcBef>
            </a:pPr>
            <a:r>
              <a:rPr lang="pl-PL" dirty="0"/>
              <a:t>Imię i Nazwisko-Wieloczłonowe</a:t>
            </a:r>
          </a:p>
        </p:txBody>
      </p:sp>
      <p:sp>
        <p:nvSpPr>
          <p:cNvPr id="10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3718800" y="2455200"/>
            <a:ext cx="4320000" cy="68576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171450" indent="-171450">
              <a:buFont typeface="Arial" pitchFamily="34" charset="0"/>
              <a:buNone/>
              <a:defRPr lang="pl-PL" sz="1200" baseline="0" dirty="0"/>
            </a:lvl1pPr>
          </a:lstStyle>
          <a:p>
            <a:pPr marL="0" lvl="0" indent="0"/>
            <a:r>
              <a:rPr lang="pl-PL" dirty="0"/>
              <a:t>Nazwa stanowiska</a:t>
            </a:r>
            <a:br>
              <a:rPr lang="pl-PL" dirty="0"/>
            </a:br>
            <a:r>
              <a:rPr lang="pl-PL" dirty="0"/>
              <a:t>Nazwa Departamentu / Oddziału</a:t>
            </a:r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3718800" y="3148195"/>
            <a:ext cx="4320000" cy="68576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>
              <a:buFont typeface="Arial" pitchFamily="34" charset="0"/>
              <a:buNone/>
              <a:defRPr lang="pl-PL" sz="1200" baseline="0" dirty="0"/>
            </a:lvl1pPr>
          </a:lstStyle>
          <a:p>
            <a:r>
              <a:rPr lang="pl-PL" dirty="0">
                <a:solidFill>
                  <a:schemeClr val="tx1"/>
                </a:solidFill>
                <a:latin typeface="+mj-lt"/>
              </a:rPr>
              <a:t>tel. +48 00 000 00 00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kom. +48 000 000 000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imie.nazwisko@nbp.pl</a:t>
            </a:r>
          </a:p>
        </p:txBody>
      </p:sp>
    </p:spTree>
    <p:extLst>
      <p:ext uri="{BB962C8B-B14F-4D97-AF65-F5344CB8AC3E}">
        <p14:creationId xmlns:p14="http://schemas.microsoft.com/office/powerpoint/2010/main" val="392312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980000" y="3312000"/>
            <a:ext cx="6588000" cy="241200"/>
          </a:xfrm>
        </p:spPr>
        <p:txBody>
          <a:bodyPr/>
          <a:lstStyle/>
          <a:p>
            <a:r>
              <a:rPr lang="pl-PL"/>
              <a:t>Miejscowość / </a:t>
            </a:r>
            <a:fld id="{E8992154-E6BC-41B7-8C93-07396E80CE38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980000" y="2124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0" y="1763250"/>
            <a:ext cx="6588000" cy="334800"/>
          </a:xfrm>
        </p:spPr>
        <p:txBody>
          <a:bodyPr vert="horz" lIns="0" tIns="0" rIns="0" bIns="0" rtlCol="0" anchor="t">
            <a:normAutofit/>
          </a:bodyPr>
          <a:lstStyle>
            <a:lvl1pPr marL="360000" indent="-360000">
              <a:buFont typeface="Wingdings" pitchFamily="2" charset="2"/>
              <a:buNone/>
              <a:defRPr lang="pl-PL" sz="1400" baseline="0" dirty="0"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Imię i Nazwisko / Nazwa Departamentu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08"/>
          <a:stretch/>
        </p:blipFill>
        <p:spPr>
          <a:xfrm>
            <a:off x="0" y="4365104"/>
            <a:ext cx="9143999" cy="23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3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111037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955075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91721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6308729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8853886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8417290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528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321708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999010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4801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0000" y="2880000"/>
            <a:ext cx="6588000" cy="83696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980000" y="3888000"/>
            <a:ext cx="6588000" cy="241200"/>
          </a:xfrm>
        </p:spPr>
        <p:txBody>
          <a:bodyPr/>
          <a:lstStyle/>
          <a:p>
            <a:r>
              <a:rPr lang="pl-PL" dirty="0"/>
              <a:t>Miejscowość </a:t>
            </a:r>
            <a:r>
              <a:rPr lang="pl-PL"/>
              <a:t>/ </a:t>
            </a:r>
            <a:fld id="{AF96D671-4F2A-4012-A944-81FA2583FDA9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980000" y="2700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0" y="2339250"/>
            <a:ext cx="6588000" cy="334800"/>
          </a:xfrm>
        </p:spPr>
        <p:txBody>
          <a:bodyPr vert="horz" lIns="0" tIns="0" rIns="0" bIns="0" rtlCol="0" anchor="t">
            <a:normAutofit/>
          </a:bodyPr>
          <a:lstStyle>
            <a:lvl1pPr marL="360000" indent="-360000">
              <a:buFont typeface="Wingdings" pitchFamily="2" charset="2"/>
              <a:buNone/>
              <a:defRPr lang="pl-PL" sz="1400" baseline="0" dirty="0"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Imię i Nazwisko / Nazwa Departamentu</a:t>
            </a:r>
          </a:p>
        </p:txBody>
      </p:sp>
    </p:spTree>
    <p:extLst>
      <p:ext uri="{BB962C8B-B14F-4D97-AF65-F5344CB8AC3E}">
        <p14:creationId xmlns:p14="http://schemas.microsoft.com/office/powerpoint/2010/main" val="226501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B17D-8BDE-4FF9-B00A-45AFC5258785}" type="datetimeFigureOut">
              <a:rPr lang="pl-PL" smtClean="0"/>
              <a:t>2019-09-16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131142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5760000"/>
            <a:ext cx="7992000" cy="298800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itchFamily="34" charset="0"/>
              <a:buNone/>
              <a:defRPr lang="pl-PL" sz="1600" baseline="0" smtClean="0">
                <a:latin typeface="+mj-lt"/>
                <a:ea typeface="Verdana" pitchFamily="34" charset="0"/>
                <a:cs typeface="Aparajita" pitchFamily="34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1800"/>
            </a:lvl5pPr>
          </a:lstStyle>
          <a:p>
            <a:pPr marL="0" lvl="0"/>
            <a:r>
              <a:rPr lang="pl-PL" sz="16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Podpis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6120000"/>
            <a:ext cx="7992000" cy="198000"/>
          </a:xfrm>
        </p:spPr>
        <p:txBody>
          <a:bodyPr lIns="0" tIns="0" rIns="0" bIns="0" anchor="t"/>
          <a:lstStyle>
            <a:lvl1pPr marL="171450" indent="-171450">
              <a:buFont typeface="Arial" pitchFamily="34" charset="0"/>
              <a:buNone/>
              <a:defRPr lang="pl-PL" sz="1000" baseline="0" dirty="0"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tabLst/>
            </a:pPr>
            <a:r>
              <a:rPr lang="pl-PL" dirty="0"/>
              <a:t>Źródło:</a:t>
            </a:r>
          </a:p>
        </p:txBody>
      </p:sp>
      <p:sp>
        <p:nvSpPr>
          <p:cNvPr id="13" name="Symbol zastępczy zawartości 11"/>
          <p:cNvSpPr>
            <a:spLocks noGrp="1"/>
          </p:cNvSpPr>
          <p:nvPr>
            <p:ph sz="quarter" idx="16" hasCustomPrompt="1"/>
          </p:nvPr>
        </p:nvSpPr>
        <p:spPr>
          <a:xfrm>
            <a:off x="576000" y="864000"/>
            <a:ext cx="7992000" cy="4320000"/>
          </a:xfrm>
        </p:spPr>
        <p:txBody>
          <a:bodyPr/>
          <a:lstStyle>
            <a:lvl1pPr marL="36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7706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80000" y="550800"/>
            <a:ext cx="6588000" cy="4788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1980000" y="1126800"/>
            <a:ext cx="6588000" cy="4752000"/>
          </a:xfrm>
        </p:spPr>
        <p:txBody>
          <a:bodyPr/>
          <a:lstStyle>
            <a:lvl1pPr marL="36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>
                <a:latin typeface="+mn-lt"/>
              </a:defRPr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lvl4pPr>
            <a:lvl5pPr marL="11700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4659E9-20C3-4ACD-A2A4-FF3C3E3C51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9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80000" y="1170000"/>
            <a:ext cx="6588000" cy="6948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pl-PL" dirty="0"/>
            </a:lvl1pPr>
          </a:lstStyle>
          <a:p>
            <a:pPr marL="0" lvl="0"/>
            <a:r>
              <a:rPr lang="pl-PL" dirty="0"/>
              <a:t>Tytuł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1980000" y="1882800"/>
            <a:ext cx="6588000" cy="36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4659E9-20C3-4ACD-A2A4-FF3C3E3C51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86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wa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80000" y="3265200"/>
            <a:ext cx="6588000" cy="11988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pl-PL" sz="2600" baseline="0">
                <a:ea typeface="+mj-ea"/>
                <a:cs typeface="+mj-cs"/>
              </a:defRPr>
            </a:lvl1pPr>
          </a:lstStyle>
          <a:p>
            <a:pPr marL="0" lvl="0"/>
            <a:r>
              <a:rPr lang="pl-PL" dirty="0"/>
              <a:t>Tytuł sekcji w jednej lub</a:t>
            </a:r>
            <a:br>
              <a:rPr lang="pl-PL" dirty="0"/>
            </a:br>
            <a:r>
              <a:rPr lang="pl-PL" dirty="0"/>
              <a:t>dwóch linijkach</a:t>
            </a:r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980000" y="3024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0000" y="2529625"/>
            <a:ext cx="6588000" cy="478800"/>
          </a:xfrm>
        </p:spPr>
        <p:txBody>
          <a:bodyPr vert="horz" lIns="0" tIns="0" rIns="0" bIns="0" rtlCol="0" anchor="t">
            <a:noAutofit/>
          </a:bodyPr>
          <a:lstStyle>
            <a:lvl1pPr marL="360000" indent="-360000">
              <a:buNone/>
              <a:defRPr lang="pl-PL" sz="2600" b="1" baseline="0" dirty="0"/>
            </a:lvl1pPr>
          </a:lstStyle>
          <a:p>
            <a:pPr marL="0" lvl="0" indent="0">
              <a:spcBef>
                <a:spcPct val="20000"/>
              </a:spcBef>
            </a:pPr>
            <a:r>
              <a:rPr lang="pl-PL" noProof="0" dirty="0"/>
              <a:t>Numer</a:t>
            </a:r>
            <a:r>
              <a:rPr lang="pl-PL" dirty="0"/>
              <a:t> sekcji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4659E9-20C3-4ACD-A2A4-FF3C3E3C512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2" y="548680"/>
            <a:ext cx="3012072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1980000" y="2124000"/>
            <a:ext cx="71640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l-PL" dirty="0">
              <a:latin typeface="Verdana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5"/>
          <a:stretch/>
        </p:blipFill>
        <p:spPr>
          <a:xfrm>
            <a:off x="0" y="4365104"/>
            <a:ext cx="9144000" cy="2386722"/>
          </a:xfrm>
          <a:prstGeom prst="rect">
            <a:avLst/>
          </a:prstGeom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980000" y="1763250"/>
            <a:ext cx="6588000" cy="334800"/>
          </a:xfrm>
        </p:spPr>
        <p:txBody>
          <a:bodyPr vert="horz" lIns="0" tIns="0" rIns="0" bIns="0" rtlCol="0" anchor="t">
            <a:normAutofit/>
          </a:bodyPr>
          <a:lstStyle>
            <a:lvl1pPr marL="360000" indent="-360000">
              <a:buFont typeface="Wingdings" pitchFamily="2" charset="2"/>
              <a:buNone/>
              <a:defRPr lang="pl-PL" sz="1400" baseline="0" dirty="0">
                <a:latin typeface="+mn-lt"/>
              </a:defRPr>
            </a:lvl1pPr>
          </a:lstStyle>
          <a:p>
            <a:pPr marL="0" lvl="0" indent="0">
              <a:spcBef>
                <a:spcPct val="20000"/>
              </a:spcBef>
            </a:pPr>
            <a:r>
              <a:rPr lang="pl-PL" dirty="0"/>
              <a:t>Imię i Nazwisko / Nazwa Departamentu</a:t>
            </a: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1"/>
          </p:nvPr>
        </p:nvSpPr>
        <p:spPr>
          <a:xfrm>
            <a:off x="1980000" y="3312000"/>
            <a:ext cx="6588000" cy="2412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Miejscowość / </a:t>
            </a:r>
            <a:fld id="{70261C23-4248-4054-B834-AA09005A1F34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22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standard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576000" y="864000"/>
            <a:ext cx="7992000" cy="5400000"/>
          </a:xfrm>
        </p:spPr>
        <p:txBody>
          <a:bodyPr/>
          <a:lstStyle>
            <a:lvl1pPr marL="900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None/>
              <a:tabLst/>
              <a:defRPr sz="1800"/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5pPr>
          </a:lstStyle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5342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80000" y="1681200"/>
            <a:ext cx="6588000" cy="47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lvl="0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24" y="548680"/>
            <a:ext cx="3012072" cy="635000"/>
          </a:xfrm>
          <a:prstGeom prst="rect">
            <a:avLst/>
          </a:prstGeom>
        </p:spPr>
      </p:pic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1980000" y="2304000"/>
            <a:ext cx="6588000" cy="8369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>
                <a:latin typeface="+mj-lt"/>
              </a:rPr>
              <a:t>Tytuł prezentacji w jednej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lub dwóch liniach</a:t>
            </a:r>
            <a:endParaRPr lang="pl-PL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1980000" y="3312000"/>
            <a:ext cx="6588000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pl-PL" sz="1400" smtClean="0">
                <a:latin typeface="+mj-lt"/>
              </a:defRPr>
            </a:lvl1pPr>
          </a:lstStyle>
          <a:p>
            <a:r>
              <a:rPr lang="pl-PL" dirty="0"/>
              <a:t>Miejscowość </a:t>
            </a:r>
            <a:r>
              <a:rPr lang="pl-PL"/>
              <a:t>/ </a:t>
            </a:r>
            <a:fld id="{FB77D41E-F796-4799-B8F1-A0A57581FE6C}" type="datetime4">
              <a:rPr lang="pl-PL" smtClean="0"/>
              <a:t>16 września 2019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600" b="1" kern="1200" cap="none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7A70"/>
        </a:buClr>
        <a:buSzPct val="100000"/>
        <a:buFont typeface="Arial" pitchFamily="34" charset="0"/>
        <a:buChar char="■"/>
        <a:tabLst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Pct val="100000"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00225" y="788400"/>
            <a:ext cx="6768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■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pl-PL" dirty="0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1800000" y="720000"/>
            <a:ext cx="6768000" cy="478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lvl="0"/>
            <a:r>
              <a:rPr lang="pl-PL" dirty="0"/>
              <a:t>Tytuł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8568000" y="6577200"/>
            <a:ext cx="288000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A4659E9-20C3-4ACD-A2A4-FF3C3E3C51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6000" y="6576000"/>
            <a:ext cx="189978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rgbClr val="41414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Narodowy Bank Polski</a:t>
            </a:r>
          </a:p>
        </p:txBody>
      </p:sp>
    </p:spTree>
    <p:extLst>
      <p:ext uri="{BB962C8B-B14F-4D97-AF65-F5344CB8AC3E}">
        <p14:creationId xmlns:p14="http://schemas.microsoft.com/office/powerpoint/2010/main" val="30866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10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000" b="1" kern="1200" cap="none" baseline="0" dirty="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6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7A70"/>
        </a:buClr>
        <a:buSzPct val="100000"/>
        <a:buFont typeface="Arial" pitchFamily="34" charset="0"/>
        <a:buChar char="■"/>
        <a:tabLst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Pct val="100000"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6000" y="864000"/>
            <a:ext cx="7992000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Pierwszy poziom</a:t>
            </a:r>
          </a:p>
          <a:p>
            <a:pPr marL="63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 poziom</a:t>
            </a:r>
          </a:p>
          <a:p>
            <a:pPr marL="90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Trzeci poziom</a:t>
            </a:r>
          </a:p>
          <a:p>
            <a:pPr marL="1170000" marR="0" lvl="3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Czwarty poziom</a:t>
            </a:r>
          </a:p>
          <a:p>
            <a:pPr marL="144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Piąty poziom</a:t>
            </a:r>
          </a:p>
          <a:p>
            <a:pPr marL="36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Arial" pitchFamily="34" charset="0"/>
              <a:buChar char="■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76000" y="252000"/>
            <a:ext cx="7992000" cy="47880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14141"/>
              </a:buClr>
              <a:buSzPct val="125000"/>
              <a:buFontTx/>
              <a:tabLst/>
            </a:pPr>
            <a:r>
              <a:rPr lang="pl-PL" dirty="0"/>
              <a:t>Tytuł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8568000" y="6577200"/>
            <a:ext cx="288000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0D89C83-1C45-4F53-AB06-22E75AB3392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76000" y="6609310"/>
            <a:ext cx="189978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rgbClr val="41414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Narodowy Bank Polski</a:t>
            </a:r>
          </a:p>
        </p:txBody>
      </p:sp>
    </p:spTree>
    <p:extLst>
      <p:ext uri="{BB962C8B-B14F-4D97-AF65-F5344CB8AC3E}">
        <p14:creationId xmlns:p14="http://schemas.microsoft.com/office/powerpoint/2010/main" val="75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9" r:id="rId4"/>
    <p:sldLayoutId id="2147483680" r:id="rId5"/>
    <p:sldLayoutId id="2147483681" r:id="rId6"/>
    <p:sldLayoutId id="2147483683" r:id="rId7"/>
    <p:sldLayoutId id="2147483685" r:id="rId8"/>
    <p:sldLayoutId id="2147483687" r:id="rId9"/>
    <p:sldLayoutId id="2147483688" r:id="rId10"/>
    <p:sldLayoutId id="214748370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pl-PL" sz="2000" b="1" kern="1200" cap="none" baseline="0" dirty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6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7A70"/>
        </a:buClr>
        <a:buSzPct val="100000"/>
        <a:buFont typeface="Arial" pitchFamily="34" charset="0"/>
        <a:buChar char="■"/>
        <a:tabLst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Pct val="100000"/>
        <a:buFont typeface="Arial" pitchFamily="34" charset="0"/>
        <a:buChar char="■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7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6E6E73"/>
        </a:buClr>
        <a:buSzTx/>
        <a:buFont typeface="Arial" pitchFamily="34" charset="0"/>
        <a:buChar char="■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7B74"/>
            </a:gs>
            <a:gs pos="100000">
              <a:srgbClr val="00414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  <p:sldLayoutId id="2147483707" r:id="rId4"/>
    <p:sldLayoutId id="2147483708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7B74"/>
            </a:gs>
            <a:gs pos="100000">
              <a:srgbClr val="00414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2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Miejscowość / </a:t>
            </a:r>
            <a:fld id="{FB77D41E-F796-4799-B8F1-A0A57581FE6C}" type="datetime4">
              <a:rPr lang="pl-PL" smtClean="0"/>
              <a:t>16 września 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1F69-3D51-4E21-B59B-C69679346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8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467544" y="1772816"/>
            <a:ext cx="8280920" cy="1327150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CZY OPŁATY W PRACOWNICZYCH PLANACH KAPITAŁOWYCH SĄ NAPRAWDĘ NISKIE?</a:t>
            </a:r>
            <a:endParaRPr lang="en-US" sz="3600" dirty="0"/>
          </a:p>
        </p:txBody>
      </p:sp>
      <p:sp>
        <p:nvSpPr>
          <p:cNvPr id="5" name="Symbol zastępczy tekstu 1"/>
          <p:cNvSpPr txBox="1">
            <a:spLocks/>
          </p:cNvSpPr>
          <p:nvPr/>
        </p:nvSpPr>
        <p:spPr>
          <a:xfrm>
            <a:off x="467544" y="6309320"/>
            <a:ext cx="6606721" cy="334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60000" marR="0" indent="-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A70"/>
              </a:buClr>
              <a:buSzPct val="100000"/>
              <a:buFont typeface="Wingdings" pitchFamily="2" charset="2"/>
              <a:buNone/>
              <a:tabLst/>
              <a:defRPr lang="pl-P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Pct val="100000"/>
              <a:buFont typeface="Arial" pitchFamily="34" charset="0"/>
              <a:buChar char="■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marR="0" indent="-27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73"/>
              </a:buClr>
              <a:buSzTx/>
              <a:buFont typeface="Arial" pitchFamily="34" charset="0"/>
              <a:buChar char="■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Poznań</a:t>
            </a:r>
            <a:r>
              <a:rPr lang="en-US" dirty="0"/>
              <a:t>, </a:t>
            </a:r>
            <a:r>
              <a:rPr lang="pl-PL" dirty="0"/>
              <a:t>Wrzesień</a:t>
            </a:r>
            <a:r>
              <a:rPr lang="en-US" dirty="0"/>
              <a:t> 201</a:t>
            </a:r>
            <a:r>
              <a:rPr lang="pl-PL" dirty="0"/>
              <a:t>9</a:t>
            </a:r>
            <a:endParaRPr lang="en-US" dirty="0"/>
          </a:p>
          <a:p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07504" y="38610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J. Fijałkowska, D. Okseniuk, A. Paterek, D. Tymoczko, A. Wojciechowski</a:t>
            </a:r>
          </a:p>
          <a:p>
            <a:r>
              <a:rPr lang="pl-PL" dirty="0"/>
              <a:t>Narodowy Bank Polski i Szkoła Główna Handlowa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6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576000" y="1628800"/>
            <a:ext cx="7886700" cy="3672408"/>
          </a:xfrm>
        </p:spPr>
        <p:txBody>
          <a:bodyPr>
            <a:normAutofit/>
          </a:bodyPr>
          <a:lstStyle/>
          <a:p>
            <a:pPr marL="90000" indent="0" algn="ctr">
              <a:buNone/>
            </a:pPr>
            <a:endParaRPr lang="en-US" sz="2400" dirty="0"/>
          </a:p>
          <a:p>
            <a:pPr algn="just"/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3.2. Porównanie opłat w OFE i PPK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30DAB5-BD57-4D3A-A2C2-73184547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07564"/>
            <a:ext cx="6038367" cy="398256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9B322FE-3B4C-41E7-9E77-06260994178A}"/>
              </a:ext>
            </a:extLst>
          </p:cNvPr>
          <p:cNvSpPr/>
          <p:nvPr/>
        </p:nvSpPr>
        <p:spPr>
          <a:xfrm>
            <a:off x="1979712" y="5690280"/>
            <a:ext cx="480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180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Uwagi: γ=3,5%, δ=5,05%, (PPK) ε=0,72%, (OFE) α=1,75%, ε=0,54%.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Symbol zastępczy zawartości 3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576000" y="1628800"/>
                <a:ext cx="7886700" cy="4392488"/>
              </a:xfrm>
            </p:spPr>
            <p:txBody>
              <a:bodyPr>
                <a:normAutofit fontScale="92500" lnSpcReduction="10000"/>
              </a:bodyPr>
              <a:lstStyle/>
              <a:p>
                <a:pPr marL="90000" indent="0" algn="ctr">
                  <a:buNone/>
                </a:pPr>
                <a:endParaRPr lang="en-US" sz="2400" dirty="0"/>
              </a:p>
              <a:p>
                <a:pPr marL="90000" indent="0" algn="ctr">
                  <a:buNone/>
                </a:pPr>
                <a:r>
                  <a:rPr lang="pl-PL" dirty="0">
                    <a:solidFill>
                      <a:schemeClr val="bg1">
                        <a:lumMod val="65000"/>
                      </a:schemeClr>
                    </a:solidFill>
                  </a:rPr>
                  <a:t>Dla małych wartości </a:t>
                </a:r>
                <a14:m>
                  <m:oMath xmlns:m="http://schemas.openxmlformats.org/officeDocument/2006/math">
                    <m:r>
                      <a:rPr lang="pl-PL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pl-PL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pl-PL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l-PL" sz="2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pl-PL" dirty="0">
                    <a:solidFill>
                      <a:schemeClr val="bg1">
                        <a:lumMod val="65000"/>
                      </a:schemeClr>
                    </a:solidFill>
                  </a:rPr>
                  <a:t>: </a:t>
                </a:r>
                <a:endParaRPr lang="pl-PL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9000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l-PL" sz="2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8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800" dirty="0"/>
              </a:p>
              <a:p>
                <a:pPr marL="90000" lvl="0" indent="0" algn="ctr">
                  <a:buNone/>
                </a:pPr>
                <a:endParaRPr lang="pl-PL" sz="2400" dirty="0"/>
              </a:p>
              <a:p>
                <a:pPr marL="90000" indent="0" algn="ctr">
                  <a:buNone/>
                </a:pPr>
                <a:r>
                  <a:rPr lang="pl-PL" sz="2200" dirty="0">
                    <a:solidFill>
                      <a:schemeClr val="bg1">
                        <a:lumMod val="65000"/>
                      </a:schemeClr>
                    </a:solidFill>
                  </a:rPr>
                  <a:t>koszty dwóch funduszy zrównają się dla:</a:t>
                </a:r>
                <a:endParaRPr lang="pl-PL" dirty="0"/>
              </a:p>
              <a:p>
                <a:pPr marL="90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𝛥𝛼</m:t>
                              </m:r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𝛥𝜀</m:t>
                              </m:r>
                            </m:den>
                          </m:f>
                        </m:e>
                      </m:d>
                      <m: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dirty="0"/>
              </a:p>
              <a:p>
                <a:pPr marL="90000" indent="0" algn="just">
                  <a:buNone/>
                </a:pPr>
                <a:endParaRPr lang="pl-PL" dirty="0"/>
              </a:p>
              <a:p>
                <a:pPr marL="90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l-PL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𝑃𝑟𝑧𝑦𝑘</m:t>
                      </m:r>
                      <m:r>
                        <a:rPr lang="pl-PL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ł</m:t>
                      </m:r>
                      <m:r>
                        <a:rPr lang="pl-PL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pl-PL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l-PL" sz="2000" b="0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90000" indent="0" algn="just">
                  <a:buNone/>
                </a:pPr>
                <a:endParaRPr lang="pl-PL" sz="2000" b="0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90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pl-PL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2∗1,75</m:t>
                          </m:r>
                        </m:num>
                        <m:den>
                          <m:r>
                            <a:rPr lang="pl-PL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0,72−0,54</m:t>
                          </m:r>
                          <m:r>
                            <a:rPr lang="pl-P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=20.</m:t>
                      </m:r>
                    </m:oMath>
                  </m:oMathPara>
                </a14:m>
                <a:endParaRPr lang="pl-PL" sz="2000" dirty="0">
                  <a:solidFill>
                    <a:schemeClr val="tx1"/>
                  </a:solidFill>
                </a:endParaRP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576000" y="1628800"/>
                <a:ext cx="7886700" cy="43924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3.4. Porównanie opłat w OFE i PPK</a:t>
            </a:r>
            <a:br>
              <a:rPr lang="pl-PL" dirty="0"/>
            </a:br>
            <a:r>
              <a:rPr lang="pl-PL" dirty="0"/>
              <a:t>(aspekty praktyczne)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576000" y="1628799"/>
            <a:ext cx="8172464" cy="3657429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pl-PL" sz="2000" dirty="0"/>
              <a:t>Struktura kosztów powinna być jasna i transparentna</a:t>
            </a:r>
            <a:r>
              <a:rPr lang="en-US" sz="2000" dirty="0"/>
              <a:t>.</a:t>
            </a:r>
          </a:p>
          <a:p>
            <a:pPr marL="90000" indent="0" algn="just">
              <a:buNone/>
            </a:pPr>
            <a:endParaRPr lang="en-US" sz="2000" dirty="0"/>
          </a:p>
          <a:p>
            <a:pPr algn="just"/>
            <a:r>
              <a:rPr lang="pl-PL" sz="2000" dirty="0"/>
              <a:t>Koszty pobierane od oszczędności emerytalnych powinny być limitowane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pl-PL" sz="2000" dirty="0"/>
              <a:t>Produkty powinny być proste i zrozumiałe dla wszystkich beneficjentów</a:t>
            </a:r>
            <a:r>
              <a:rPr lang="en-US" sz="2000" dirty="0"/>
              <a:t>.</a:t>
            </a:r>
          </a:p>
          <a:p>
            <a:pPr marL="90000" indent="0">
              <a:buNone/>
            </a:pPr>
            <a:endParaRPr lang="en-US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5641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4. Postulaty i rekomendacje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545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1691680" y="1196752"/>
            <a:ext cx="6192688" cy="4680520"/>
          </a:xfrm>
        </p:spPr>
        <p:txBody>
          <a:bodyPr>
            <a:normAutofit/>
          </a:bodyPr>
          <a:lstStyle/>
          <a:p>
            <a:pPr marL="90000" indent="0">
              <a:buNone/>
            </a:pPr>
            <a:endParaRPr lang="en-US" dirty="0"/>
          </a:p>
          <a:p>
            <a:pPr marL="90000" indent="0">
              <a:buNone/>
            </a:pPr>
            <a:endParaRPr lang="en-US" dirty="0"/>
          </a:p>
          <a:p>
            <a:pPr marL="547200" indent="-457200" algn="just">
              <a:buFont typeface="+mj-lt"/>
              <a:buAutoNum type="arabicPeriod"/>
            </a:pPr>
            <a:r>
              <a:rPr lang="pl-PL" sz="2400" dirty="0"/>
              <a:t>Aktywa funduszu</a:t>
            </a:r>
            <a:r>
              <a:rPr lang="en-US" sz="2400" dirty="0"/>
              <a:t>.</a:t>
            </a:r>
            <a:endParaRPr lang="pl-PL" sz="2400" dirty="0"/>
          </a:p>
          <a:p>
            <a:pPr marL="547200" indent="-457200" algn="just">
              <a:buFont typeface="+mj-lt"/>
              <a:buAutoNum type="arabicPeriod"/>
            </a:pPr>
            <a:endParaRPr lang="pl-PL" sz="2400" dirty="0"/>
          </a:p>
          <a:p>
            <a:pPr marL="547200" indent="-457200" algn="just">
              <a:buFont typeface="+mj-lt"/>
              <a:buAutoNum type="arabicPeriod"/>
            </a:pPr>
            <a:r>
              <a:rPr lang="pl-PL" sz="2400" dirty="0"/>
              <a:t>Uogólnione koszty funduszu</a:t>
            </a:r>
            <a:r>
              <a:rPr lang="en-US" sz="2400" dirty="0"/>
              <a:t>.</a:t>
            </a:r>
          </a:p>
          <a:p>
            <a:pPr marL="547200" indent="-457200" algn="just">
              <a:buFont typeface="+mj-lt"/>
              <a:buAutoNum type="arabicPeriod"/>
            </a:pPr>
            <a:endParaRPr lang="en-US" sz="2400" dirty="0"/>
          </a:p>
          <a:p>
            <a:pPr marL="547200" indent="-457200" algn="just">
              <a:buFont typeface="+mj-lt"/>
              <a:buAutoNum type="arabicPeriod"/>
            </a:pPr>
            <a:r>
              <a:rPr lang="pl-PL" sz="2400" dirty="0"/>
              <a:t>Porównanie opłat w OFE i PPK</a:t>
            </a:r>
            <a:r>
              <a:rPr lang="en-US" sz="2400" dirty="0"/>
              <a:t>.</a:t>
            </a:r>
          </a:p>
          <a:p>
            <a:pPr marL="547200" indent="-457200" algn="just">
              <a:buFont typeface="+mj-lt"/>
              <a:buAutoNum type="arabicPeriod"/>
            </a:pPr>
            <a:endParaRPr lang="en-US" sz="2400" dirty="0"/>
          </a:p>
          <a:p>
            <a:pPr marL="547200" indent="-457200" algn="just">
              <a:buFont typeface="+mj-lt"/>
              <a:buAutoNum type="arabicPeriod"/>
            </a:pPr>
            <a:r>
              <a:rPr lang="pl-PL" sz="2400" dirty="0"/>
              <a:t>Postulaty / rekomendacje.</a:t>
            </a:r>
            <a:endParaRPr lang="en-US" sz="2400" dirty="0"/>
          </a:p>
          <a:p>
            <a:pPr marL="547200" indent="-457200" algn="just">
              <a:buFont typeface="+mj-lt"/>
              <a:buAutoNum type="arabicPeriod"/>
            </a:pPr>
            <a:endParaRPr lang="en-US" sz="2400" dirty="0"/>
          </a:p>
          <a:p>
            <a:pPr marL="90000" indent="0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76000" y="0"/>
            <a:ext cx="7886700" cy="1325563"/>
          </a:xfrm>
        </p:spPr>
        <p:txBody>
          <a:bodyPr/>
          <a:lstStyle/>
          <a:p>
            <a:pPr algn="ctr"/>
            <a:r>
              <a:rPr lang="pl-P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711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576000" y="1556792"/>
                <a:ext cx="7886700" cy="4392488"/>
              </a:xfrm>
            </p:spPr>
            <p:txBody>
              <a:bodyPr>
                <a:normAutofit/>
              </a:bodyPr>
              <a:lstStyle/>
              <a:p>
                <a:pPr marL="90000" indent="0" algn="ctr">
                  <a:buNone/>
                </a:pP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f>
                      <m:fPr>
                        <m:ctrlPr>
                          <a:rPr lang="pl-PL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3000" dirty="0"/>
                  <a:t>;</a:t>
                </a:r>
              </a:p>
              <a:p>
                <a:pPr marL="90000" indent="0">
                  <a:buNone/>
                </a:pPr>
                <a:r>
                  <a:rPr lang="pl-PL" sz="2200" dirty="0"/>
                  <a:t>gdzie: </a:t>
                </a:r>
              </a:p>
              <a:p>
                <a:pPr marL="90000" indent="0">
                  <a:buNone/>
                </a:pPr>
                <a14:m>
                  <m:oMath xmlns:m="http://schemas.openxmlformats.org/officeDocument/2006/math">
                    <m:r>
                      <a:rPr lang="pl-PL" sz="2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l-PL" sz="2200" b="1" dirty="0"/>
                  <a:t> = </a:t>
                </a:r>
                <a:r>
                  <a:rPr lang="pl-PL" sz="2200" dirty="0"/>
                  <a:t>δ – ε,</a:t>
                </a:r>
              </a:p>
              <a:p>
                <a:pPr marL="90000" indent="0">
                  <a:buNone/>
                </a:pPr>
                <a:r>
                  <a:rPr lang="pl-PL" sz="2200" dirty="0"/>
                  <a:t>α – koszty początkowe, naliczane od wpłaty,</a:t>
                </a:r>
              </a:p>
              <a:p>
                <a:pPr marL="90000" indent="0">
                  <a:buNone/>
                </a:pPr>
                <a:r>
                  <a:rPr lang="pl-PL" sz="2200" dirty="0"/>
                  <a:t>γ – stopa wzrostu wpłat do funduszu (tempo wzrostu wpłat),</a:t>
                </a:r>
              </a:p>
              <a:p>
                <a:pPr marL="90000" indent="0">
                  <a:buNone/>
                </a:pPr>
                <a:r>
                  <a:rPr lang="pl-PL" sz="2200" dirty="0"/>
                  <a:t>δ – stopa zwrotu (intensywność oprocentowania),</a:t>
                </a:r>
              </a:p>
              <a:p>
                <a:pPr marL="90000" indent="0">
                  <a:buNone/>
                </a:pPr>
                <a:r>
                  <a:rPr lang="pl-PL" sz="2200" dirty="0"/>
                  <a:t>ε – opłata za zarządzanie potrącana z aktywów funduszu,</a:t>
                </a:r>
              </a:p>
              <a:p>
                <a:pPr marL="90000" indent="0">
                  <a:buNone/>
                </a:pPr>
                <a:r>
                  <a:rPr lang="pl-PL" sz="2200" dirty="0"/>
                  <a:t>t – czas trwania funduszu (okres oszczędzania).</a:t>
                </a:r>
              </a:p>
              <a:p>
                <a:pPr algn="just"/>
                <a:endParaRPr lang="pl-PL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576000" y="1556792"/>
                <a:ext cx="7886700" cy="43924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1. 1. </a:t>
            </a:r>
            <a:r>
              <a:rPr lang="pl-PL" sz="3200"/>
              <a:t>A</a:t>
            </a:r>
            <a:r>
              <a:rPr lang="pl-PL"/>
              <a:t>ktywa funduszu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576000" y="1628800"/>
            <a:ext cx="7886700" cy="3672408"/>
          </a:xfrm>
        </p:spPr>
        <p:txBody>
          <a:bodyPr>
            <a:normAutofit/>
          </a:bodyPr>
          <a:lstStyle/>
          <a:p>
            <a:pPr marL="90000" indent="0" algn="ctr">
              <a:buNone/>
            </a:pPr>
            <a:endParaRPr lang="en-US" sz="2400" dirty="0"/>
          </a:p>
          <a:p>
            <a:pPr marL="90000" indent="0" algn="just">
              <a:buNone/>
            </a:pP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1. 2. </a:t>
            </a:r>
            <a:r>
              <a:rPr lang="pl-PL" sz="3200" dirty="0"/>
              <a:t>Aktywa funduszu 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A7E62B-5C7F-430F-A16A-34642C4A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94560"/>
            <a:ext cx="6357691" cy="49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648807" y="1844824"/>
                <a:ext cx="7886700" cy="4248472"/>
              </a:xfrm>
            </p:spPr>
            <p:txBody>
              <a:bodyPr>
                <a:normAutofit/>
              </a:bodyPr>
              <a:lstStyle/>
              <a:p>
                <a:pPr marL="90000" indent="0" algn="ctr">
                  <a:buNone/>
                </a:pPr>
                <a:endParaRPr lang="en-US" sz="2400" dirty="0"/>
              </a:p>
              <a:p>
                <a:pPr marL="90000" indent="0" algn="ctr">
                  <a:buNone/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2400" dirty="0"/>
                  <a:t>;</a:t>
                </a:r>
              </a:p>
              <a:p>
                <a:pPr marL="90000" indent="0" algn="ctr">
                  <a:buNone/>
                </a:pP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dla </a:t>
                </a:r>
                <a:r>
                  <a:rPr lang="el-GR" sz="2400" i="1" dirty="0">
                    <a:solidFill>
                      <a:schemeClr val="bg1">
                        <a:lumMod val="65000"/>
                      </a:schemeClr>
                    </a:solidFill>
                  </a:rPr>
                  <a:t>α</a:t>
                </a: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=0,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2400" dirty="0"/>
                  <a:t>;</a:t>
                </a:r>
              </a:p>
              <a:p>
                <a:pPr marL="90000" indent="0" algn="ctr">
                  <a:buNone/>
                </a:pP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dla </a:t>
                </a:r>
                <a:r>
                  <a:rPr lang="el-GR" sz="2400" i="1" dirty="0">
                    <a:solidFill>
                      <a:schemeClr val="bg1">
                        <a:lumMod val="65000"/>
                      </a:schemeClr>
                    </a:solidFill>
                  </a:rPr>
                  <a:t>α</a:t>
                </a: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l-GR" sz="2400" i="1" dirty="0">
                    <a:solidFill>
                      <a:schemeClr val="bg1">
                        <a:lumMod val="65000"/>
                      </a:schemeClr>
                    </a:solidFill>
                  </a:rPr>
                  <a:t>ε</a:t>
                </a: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=0,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2400" dirty="0"/>
                  <a:t>;</a:t>
                </a:r>
              </a:p>
              <a:p>
                <a:pPr marL="90000" indent="0" algn="ctr">
                  <a:buNone/>
                </a:pP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dla </a:t>
                </a:r>
                <a:r>
                  <a:rPr lang="el-GR" sz="2400" i="1" dirty="0">
                    <a:solidFill>
                      <a:schemeClr val="bg1">
                        <a:lumMod val="65000"/>
                      </a:schemeClr>
                    </a:solidFill>
                  </a:rPr>
                  <a:t>α</a:t>
                </a: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l-GR" sz="2400" i="1" dirty="0">
                    <a:solidFill>
                      <a:schemeClr val="bg1">
                        <a:lumMod val="65000"/>
                      </a:schemeClr>
                    </a:solidFill>
                  </a:rPr>
                  <a:t>γ</a:t>
                </a:r>
                <a:r>
                  <a:rPr lang="pl-PL" sz="2400" i="1" dirty="0">
                    <a:solidFill>
                      <a:schemeClr val="bg1">
                        <a:lumMod val="65000"/>
                      </a:schemeClr>
                    </a:solidFill>
                  </a:rPr>
                  <a:t>=0,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pl-PL" sz="2400" dirty="0"/>
                  <a:t>;</a:t>
                </a:r>
              </a:p>
              <a:p>
                <a:pPr marL="9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dla</m:t>
                      </m:r>
                      <m:r>
                        <m:rPr>
                          <m:nor/>
                        </m:rPr>
                        <a:rPr lang="pl-PL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α</m:t>
                      </m:r>
                      <m:r>
                        <m:rPr>
                          <m:nor/>
                        </m:rPr>
                        <a:rPr lang="pl-PL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γ</m:t>
                      </m:r>
                      <m:r>
                        <m:rPr>
                          <m:nor/>
                        </m:rPr>
                        <a:rPr lang="pl-PL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  <m:r>
                        <m:rPr>
                          <m:nor/>
                        </m:rPr>
                        <a:rPr lang="pl-PL" sz="2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=0</m:t>
                      </m:r>
                      <m:r>
                        <m:rPr>
                          <m:nor/>
                        </m:rPr>
                        <a:rPr lang="pl-PL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m:t>,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𝐹𝑉𝐴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pl-PL" sz="24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l-PL" sz="2400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648807" y="1844824"/>
                <a:ext cx="7886700" cy="424847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1.3. </a:t>
            </a:r>
            <a:r>
              <a:rPr lang="pl-PL" sz="3200" dirty="0"/>
              <a:t>Aktywa</a:t>
            </a:r>
            <a:r>
              <a:rPr lang="pl-PL" dirty="0"/>
              <a:t> funduszu – przypadki szczególne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755576" y="2060848"/>
                <a:ext cx="7886700" cy="4248472"/>
              </a:xfrm>
            </p:spPr>
            <p:txBody>
              <a:bodyPr>
                <a:normAutofit/>
              </a:bodyPr>
              <a:lstStyle/>
              <a:p>
                <a:pPr marL="90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l-PL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pl-PL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pl-PL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l-PL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pl-PL" sz="32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l-PL" sz="3200" dirty="0"/>
              </a:p>
              <a:p>
                <a:pPr marL="90000" indent="0" algn="ctr">
                  <a:buNone/>
                </a:pPr>
                <a:endParaRPr lang="en-US" sz="3200" dirty="0"/>
              </a:p>
              <a:p>
                <a:pPr marL="90000" indent="0" algn="just">
                  <a:spcBef>
                    <a:spcPts val="1200"/>
                  </a:spcBef>
                  <a:buNone/>
                </a:pPr>
                <a:r>
                  <a:rPr lang="pl-PL" dirty="0" err="1"/>
                  <a:t>F</a:t>
                </a:r>
                <a:r>
                  <a:rPr lang="pl-PL" baseline="-25000" dirty="0" err="1"/>
                  <a:t>t</a:t>
                </a:r>
                <a:r>
                  <a:rPr lang="pl-PL" dirty="0"/>
                  <a:t> – kapitał na koniec okresu oszczędzania,</a:t>
                </a:r>
              </a:p>
              <a:p>
                <a:pPr marL="90000" indent="0" algn="just">
                  <a:spcBef>
                    <a:spcPts val="1200"/>
                  </a:spcBef>
                  <a:buNone/>
                </a:pPr>
                <a:r>
                  <a:rPr lang="pl-PL" dirty="0"/>
                  <a:t>K</a:t>
                </a:r>
                <a:r>
                  <a:rPr lang="pl-PL" baseline="-25000" dirty="0"/>
                  <a:t>0</a:t>
                </a:r>
                <a:r>
                  <a:rPr lang="pl-PL" dirty="0"/>
                  <a:t> – kapitał początkowy (wpłata początkowa),</a:t>
                </a:r>
              </a:p>
              <a:p>
                <a:pPr marL="90000" indent="0" algn="just">
                  <a:spcBef>
                    <a:spcPts val="1200"/>
                  </a:spcBef>
                  <a:buNone/>
                </a:pPr>
                <a:r>
                  <a:rPr lang="pl-PL" dirty="0"/>
                  <a:t>K</a:t>
                </a:r>
                <a:r>
                  <a:rPr lang="pl-PL" baseline="-25000" dirty="0"/>
                  <a:t>1</a:t>
                </a:r>
                <a:r>
                  <a:rPr lang="pl-PL" dirty="0"/>
                  <a:t> – wpłaty okresowe o stałej wartości w całym okresie,</a:t>
                </a:r>
              </a:p>
              <a:p>
                <a:pPr marL="90000" indent="0" algn="just">
                  <a:spcBef>
                    <a:spcPts val="1200"/>
                  </a:spcBef>
                  <a:buNone/>
                </a:pPr>
                <a:r>
                  <a:rPr lang="pl-PL" dirty="0"/>
                  <a:t>K</a:t>
                </a:r>
                <a:r>
                  <a:rPr lang="pl-PL" baseline="-25000" dirty="0"/>
                  <a:t>2</a:t>
                </a:r>
                <a:r>
                  <a:rPr lang="pl-PL" dirty="0"/>
                  <a:t> – wpłaty okresowe o rosnące w całym okresie 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&gt;0).</a:t>
                </a:r>
              </a:p>
              <a:p>
                <a:pPr marL="9000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755576" y="2060848"/>
                <a:ext cx="7886700" cy="424847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1.4. </a:t>
            </a:r>
            <a:r>
              <a:rPr lang="pl-PL" sz="3200" dirty="0"/>
              <a:t>Aktywa</a:t>
            </a:r>
            <a:r>
              <a:rPr lang="pl-PL" dirty="0"/>
              <a:t> funduszu – przypadek ogólny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646674" y="2060848"/>
            <a:ext cx="7886700" cy="3744416"/>
          </a:xfrm>
        </p:spPr>
        <p:txBody>
          <a:bodyPr>
            <a:normAutofit/>
          </a:bodyPr>
          <a:lstStyle/>
          <a:p>
            <a:pPr marL="90000" indent="0" algn="just">
              <a:buNone/>
            </a:pPr>
            <a:endParaRPr lang="pl-PL" sz="3000" dirty="0"/>
          </a:p>
          <a:p>
            <a:pPr marL="90000" indent="0" algn="just">
              <a:buNone/>
            </a:pPr>
            <a:endParaRPr lang="pl-PL" dirty="0"/>
          </a:p>
          <a:p>
            <a:pPr algn="just"/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80340" algn="ctr">
              <a:spcAft>
                <a:spcPts val="0"/>
              </a:spcAft>
            </a:pPr>
            <a:r>
              <a:rPr lang="pl-PL" sz="3600" dirty="0">
                <a:ea typeface="Calibri" panose="020F0502020204030204" pitchFamily="34" charset="0"/>
              </a:rPr>
              <a:t>2.1. </a:t>
            </a:r>
            <a:r>
              <a:rPr lang="pl-PL" sz="3200" dirty="0">
                <a:ea typeface="Calibri" panose="020F0502020204030204" pitchFamily="34" charset="0"/>
              </a:rPr>
              <a:t>Skapitalizowane</a:t>
            </a:r>
            <a:r>
              <a:rPr lang="pl-PL" sz="3600" dirty="0">
                <a:ea typeface="Calibri" panose="020F0502020204030204" pitchFamily="34" charset="0"/>
              </a:rPr>
              <a:t> koszty funduszu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5E6E8189-C9B0-423C-B5B0-1E1DE88F8D6A}"/>
                  </a:ext>
                </a:extLst>
              </p:cNvPr>
              <p:cNvSpPr/>
              <p:nvPr/>
            </p:nvSpPr>
            <p:spPr>
              <a:xfrm>
                <a:off x="1115616" y="2126551"/>
                <a:ext cx="7128792" cy="3580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𝐹𝑉𝐴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𝐹𝑉𝐴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l-PL" sz="2400" dirty="0"/>
              </a:p>
              <a:p>
                <a:pPr indent="180340" algn="just"/>
                <a:endParaRPr lang="pl-PL" sz="2400" dirty="0"/>
              </a:p>
              <a:p>
                <a:pPr indent="180340" algn="just">
                  <a:spcAft>
                    <a:spcPts val="0"/>
                  </a:spcAft>
                </a:pPr>
                <a:endParaRPr lang="pl-PL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80340" algn="just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𝜅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𝛾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𝐹𝑉𝐴</m:t>
                          </m:r>
                          <m:d>
                            <m:d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𝛿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 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𝐹𝑉𝐴</m:t>
                          </m:r>
                          <m:d>
                            <m:d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𝛽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 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</m:oMath>
                  </m:oMathPara>
                </a14:m>
                <a:endParaRPr lang="pl-PL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80340" algn="just">
                  <a:spcBef>
                    <a:spcPts val="800"/>
                  </a:spcBef>
                  <a:spcAft>
                    <a:spcPts val="800"/>
                  </a:spcAft>
                </a:pPr>
                <a:endParaRPr lang="pl-PL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80340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𝜅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𝛾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𝛿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</m:den>
                      </m:f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𝛾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pl-PL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𝛿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𝛾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𝛿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pl-PL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pl-PL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−1.</m:t>
                      </m:r>
                    </m:oMath>
                  </m:oMathPara>
                </a14:m>
                <a:endParaRPr lang="pl-PL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5E6E8189-C9B0-423C-B5B0-1E1DE88F8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126551"/>
                <a:ext cx="7128792" cy="3580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6"/>
          </p:nvPr>
        </p:nvSpPr>
        <p:spPr>
          <a:xfrm>
            <a:off x="576000" y="1628800"/>
            <a:ext cx="7886700" cy="3672408"/>
          </a:xfrm>
        </p:spPr>
        <p:txBody>
          <a:bodyPr>
            <a:normAutofit/>
          </a:bodyPr>
          <a:lstStyle/>
          <a:p>
            <a:pPr marL="90000" indent="0" algn="ctr">
              <a:buNone/>
            </a:pPr>
            <a:endParaRPr lang="en-US" sz="2400" dirty="0"/>
          </a:p>
          <a:p>
            <a:pPr algn="just"/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ea typeface="Calibri" panose="020F0502020204030204" pitchFamily="34" charset="0"/>
              </a:rPr>
              <a:t>2.2. Skapitalizowane koszty funduszu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F42C26C-7F96-4422-9430-B1FBCD24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4566979" cy="358639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BA8F011-065A-466B-84C1-54DD40D4E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977" y="1898863"/>
            <a:ext cx="4397669" cy="36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576000" y="1628801"/>
                <a:ext cx="7886700" cy="1251476"/>
              </a:xfrm>
            </p:spPr>
            <p:txBody>
              <a:bodyPr>
                <a:normAutofit/>
              </a:bodyPr>
              <a:lstStyle/>
              <a:p>
                <a:pPr marL="90000" indent="0" algn="ctr">
                  <a:buNone/>
                </a:pP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𝐷𝑙𝑎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𝑂𝐹𝐸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000" i="1"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2000" dirty="0"/>
                  <a:t>;</a:t>
                </a:r>
              </a:p>
              <a:p>
                <a:pPr marL="90000" indent="0" algn="ctr">
                  <a:buNone/>
                </a:pP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𝐷𝑙𝑎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𝑃𝑃𝐾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𝐹𝑉𝐴</m:t>
                    </m:r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pl-PL" sz="2000" dirty="0"/>
                  <a:t>;</a:t>
                </a:r>
              </a:p>
              <a:p>
                <a:pPr marL="90000" indent="0" algn="ctr">
                  <a:buNone/>
                </a:pPr>
                <a:endParaRPr lang="en-US" sz="2400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4" name="Symbol zastępczy zawartości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576000" y="1628801"/>
                <a:ext cx="7886700" cy="12514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D89C83-1C45-4F53-AB06-22E75AB339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3.1. Porównanie opłat w OFE i PPK</a:t>
            </a:r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9BC3C67-3295-4713-92C5-36AD280C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139" y="2868372"/>
            <a:ext cx="5055722" cy="2880321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11D75D9A-9E84-4FA6-B951-A526DD1BAA0C}"/>
              </a:ext>
            </a:extLst>
          </p:cNvPr>
          <p:cNvSpPr/>
          <p:nvPr/>
        </p:nvSpPr>
        <p:spPr>
          <a:xfrm>
            <a:off x="2116210" y="5885474"/>
            <a:ext cx="480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180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Uwagi: γ=3,5%, δ=5,05%, (PPK) ε=0,72%, (OFE) α=1,75%, ε=0,54%.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65164"/>
      </p:ext>
    </p:extLst>
  </p:cSld>
  <p:clrMapOvr>
    <a:masterClrMapping/>
  </p:clrMapOvr>
</p:sld>
</file>

<file path=ppt/theme/theme1.xml><?xml version="1.0" encoding="utf-8"?>
<a:theme xmlns:a="http://schemas.openxmlformats.org/drawingml/2006/main" name="4x3 prezentacja czysta_b">
  <a:themeElements>
    <a:clrScheme name="NBP">
      <a:dk1>
        <a:sysClr val="windowText" lastClr="000000"/>
      </a:dk1>
      <a:lt1>
        <a:sysClr val="window" lastClr="FFFFFF"/>
      </a:lt1>
      <a:dk2>
        <a:srgbClr val="FFFFFF"/>
      </a:dk2>
      <a:lt2>
        <a:srgbClr val="007A70"/>
      </a:lt2>
      <a:accent1>
        <a:srgbClr val="007A70"/>
      </a:accent1>
      <a:accent2>
        <a:srgbClr val="5F327D"/>
      </a:accent2>
      <a:accent3>
        <a:srgbClr val="64BED4"/>
      </a:accent3>
      <a:accent4>
        <a:srgbClr val="6E6E73"/>
      </a:accent4>
      <a:accent5>
        <a:srgbClr val="44B4A7"/>
      </a:accent5>
      <a:accent6>
        <a:srgbClr val="006EA2"/>
      </a:accent6>
      <a:hlink>
        <a:srgbClr val="00695F"/>
      </a:hlink>
      <a:folHlink>
        <a:srgbClr val="00695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fioletowy">
      <a:srgbClr val="9C88B7"/>
    </a:custClr>
    <a:custClr name="Jasnoszary">
      <a:srgbClr val="B4B9BE"/>
    </a:custClr>
    <a:custClr name="Żółty">
      <a:srgbClr val="FFCC00"/>
    </a:custClr>
    <a:custClr name="Pomarańczowy">
      <a:srgbClr val="F07800"/>
    </a:custClr>
    <a:custClr name="Czerwony">
      <a:srgbClr val="C83250"/>
    </a:custClr>
    <a:custClr name="Jasnozielony">
      <a:srgbClr val="B4DCD7"/>
    </a:custClr>
    <a:custClr name="Jasnoniebieski">
      <a:srgbClr val="B4DCEB"/>
    </a:custClr>
    <a:custClr name="Zielony NBP">
      <a:srgbClr val="00695F"/>
    </a:custClr>
    <a:custClr name="Szare tło">
      <a:srgbClr val="E6E8EB"/>
    </a:custClr>
    <a:custClr name="Zielone tło">
      <a:srgbClr val="D7EBE8"/>
    </a:custClr>
  </a:custClrLst>
</a:theme>
</file>

<file path=ppt/theme/theme2.xml><?xml version="1.0" encoding="utf-8"?>
<a:theme xmlns:a="http://schemas.openxmlformats.org/drawingml/2006/main" name="Sekcje">
  <a:themeElements>
    <a:clrScheme name="NBP">
      <a:dk1>
        <a:sysClr val="windowText" lastClr="000000"/>
      </a:dk1>
      <a:lt1>
        <a:sysClr val="window" lastClr="FFFFFF"/>
      </a:lt1>
      <a:dk2>
        <a:srgbClr val="FFFFFF"/>
      </a:dk2>
      <a:lt2>
        <a:srgbClr val="007A70"/>
      </a:lt2>
      <a:accent1>
        <a:srgbClr val="007A70"/>
      </a:accent1>
      <a:accent2>
        <a:srgbClr val="5F327D"/>
      </a:accent2>
      <a:accent3>
        <a:srgbClr val="64BED4"/>
      </a:accent3>
      <a:accent4>
        <a:srgbClr val="6E6E73"/>
      </a:accent4>
      <a:accent5>
        <a:srgbClr val="44B4A7"/>
      </a:accent5>
      <a:accent6>
        <a:srgbClr val="006EA2"/>
      </a:accent6>
      <a:hlink>
        <a:srgbClr val="00695F"/>
      </a:hlink>
      <a:folHlink>
        <a:srgbClr val="00695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fioletowy">
      <a:srgbClr val="9C88B7"/>
    </a:custClr>
    <a:custClr name="Jasnoszary">
      <a:srgbClr val="B4B9BE"/>
    </a:custClr>
    <a:custClr name="Żółty">
      <a:srgbClr val="FFCC00"/>
    </a:custClr>
    <a:custClr name="Pomarańczowy">
      <a:srgbClr val="F07800"/>
    </a:custClr>
    <a:custClr name="Czerwony">
      <a:srgbClr val="C83250"/>
    </a:custClr>
    <a:custClr name="Jasnozielony">
      <a:srgbClr val="B4DCD7"/>
    </a:custClr>
    <a:custClr name="Jasnoniebieski">
      <a:srgbClr val="B4DCEB"/>
    </a:custClr>
    <a:custClr name="Zielony NBP">
      <a:srgbClr val="00695F"/>
    </a:custClr>
    <a:custClr name="Szare tło">
      <a:srgbClr val="E6E8EB"/>
    </a:custClr>
    <a:custClr name="Zielone tło">
      <a:srgbClr val="D7EBE8"/>
    </a:custClr>
  </a:custClrLst>
</a:theme>
</file>

<file path=ppt/theme/theme3.xml><?xml version="1.0" encoding="utf-8"?>
<a:theme xmlns:a="http://schemas.openxmlformats.org/drawingml/2006/main" name="Treść">
  <a:themeElements>
    <a:clrScheme name="NBP">
      <a:dk1>
        <a:sysClr val="windowText" lastClr="000000"/>
      </a:dk1>
      <a:lt1>
        <a:sysClr val="window" lastClr="FFFFFF"/>
      </a:lt1>
      <a:dk2>
        <a:srgbClr val="FFFFFF"/>
      </a:dk2>
      <a:lt2>
        <a:srgbClr val="007A70"/>
      </a:lt2>
      <a:accent1>
        <a:srgbClr val="007A70"/>
      </a:accent1>
      <a:accent2>
        <a:srgbClr val="5F327D"/>
      </a:accent2>
      <a:accent3>
        <a:srgbClr val="64BED4"/>
      </a:accent3>
      <a:accent4>
        <a:srgbClr val="6E6E73"/>
      </a:accent4>
      <a:accent5>
        <a:srgbClr val="44B4A7"/>
      </a:accent5>
      <a:accent6>
        <a:srgbClr val="006EA2"/>
      </a:accent6>
      <a:hlink>
        <a:srgbClr val="00695F"/>
      </a:hlink>
      <a:folHlink>
        <a:srgbClr val="00695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fioletowy">
      <a:srgbClr val="9C88B7"/>
    </a:custClr>
    <a:custClr name="Jasnoszary">
      <a:srgbClr val="B4B9BE"/>
    </a:custClr>
    <a:custClr name="Żółty">
      <a:srgbClr val="FFCC00"/>
    </a:custClr>
    <a:custClr name="Pomarańczowy">
      <a:srgbClr val="F07800"/>
    </a:custClr>
    <a:custClr name="Czerwony">
      <a:srgbClr val="C83250"/>
    </a:custClr>
    <a:custClr name="Jasnozielony">
      <a:srgbClr val="B4DCD7"/>
    </a:custClr>
    <a:custClr name="Jasnoniebieski">
      <a:srgbClr val="B4DCEB"/>
    </a:custClr>
    <a:custClr name="Zielony NBP">
      <a:srgbClr val="00695F"/>
    </a:custClr>
    <a:custClr name="Szare tło">
      <a:srgbClr val="E6E8EB"/>
    </a:custClr>
    <a:custClr name="Zielone tło">
      <a:srgbClr val="D7EBE8"/>
    </a:custClr>
  </a:custClrLst>
</a:theme>
</file>

<file path=ppt/theme/theme4.xml><?xml version="1.0" encoding="utf-8"?>
<a:theme xmlns:a="http://schemas.openxmlformats.org/drawingml/2006/main" name="Slajdy końcowe">
  <a:themeElements>
    <a:clrScheme name="NBP">
      <a:dk1>
        <a:sysClr val="windowText" lastClr="000000"/>
      </a:dk1>
      <a:lt1>
        <a:sysClr val="window" lastClr="FFFFFF"/>
      </a:lt1>
      <a:dk2>
        <a:srgbClr val="FFFFFF"/>
      </a:dk2>
      <a:lt2>
        <a:srgbClr val="007A70"/>
      </a:lt2>
      <a:accent1>
        <a:srgbClr val="007A70"/>
      </a:accent1>
      <a:accent2>
        <a:srgbClr val="5F327D"/>
      </a:accent2>
      <a:accent3>
        <a:srgbClr val="64BED4"/>
      </a:accent3>
      <a:accent4>
        <a:srgbClr val="6E6E73"/>
      </a:accent4>
      <a:accent5>
        <a:srgbClr val="44B4A7"/>
      </a:accent5>
      <a:accent6>
        <a:srgbClr val="006EA2"/>
      </a:accent6>
      <a:hlink>
        <a:srgbClr val="00695F"/>
      </a:hlink>
      <a:folHlink>
        <a:srgbClr val="00695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fioletowy">
      <a:srgbClr val="9C88B7"/>
    </a:custClr>
    <a:custClr name="Jasnoszary">
      <a:srgbClr val="B4B9BE"/>
    </a:custClr>
    <a:custClr name="Żółty">
      <a:srgbClr val="FFCC00"/>
    </a:custClr>
    <a:custClr name="Pomarańczowy">
      <a:srgbClr val="F07800"/>
    </a:custClr>
    <a:custClr name="Czerwony">
      <a:srgbClr val="C83250"/>
    </a:custClr>
    <a:custClr name="Jasnozielony">
      <a:srgbClr val="B4DCD7"/>
    </a:custClr>
    <a:custClr name="Jasnoniebieski">
      <a:srgbClr val="B4DCEB"/>
    </a:custClr>
    <a:custClr name="Zielony NBP">
      <a:srgbClr val="00695F"/>
    </a:custClr>
    <a:custClr name="Szare tło">
      <a:srgbClr val="E6E8EB"/>
    </a:custClr>
    <a:custClr name="Zielone tło">
      <a:srgbClr val="D7EBE8"/>
    </a:custClr>
  </a:custClrLst>
</a:theme>
</file>

<file path=ppt/theme/theme5.xml><?xml version="1.0" encoding="utf-8"?>
<a:theme xmlns:a="http://schemas.openxmlformats.org/drawingml/2006/main" name="1_Slajdy końcowe">
  <a:themeElements>
    <a:clrScheme name="NBP">
      <a:dk1>
        <a:sysClr val="windowText" lastClr="000000"/>
      </a:dk1>
      <a:lt1>
        <a:sysClr val="window" lastClr="FFFFFF"/>
      </a:lt1>
      <a:dk2>
        <a:srgbClr val="FFFFFF"/>
      </a:dk2>
      <a:lt2>
        <a:srgbClr val="007A70"/>
      </a:lt2>
      <a:accent1>
        <a:srgbClr val="007A70"/>
      </a:accent1>
      <a:accent2>
        <a:srgbClr val="5F327D"/>
      </a:accent2>
      <a:accent3>
        <a:srgbClr val="64BED4"/>
      </a:accent3>
      <a:accent4>
        <a:srgbClr val="6E6E73"/>
      </a:accent4>
      <a:accent5>
        <a:srgbClr val="44B4A7"/>
      </a:accent5>
      <a:accent6>
        <a:srgbClr val="006EA2"/>
      </a:accent6>
      <a:hlink>
        <a:srgbClr val="00695F"/>
      </a:hlink>
      <a:folHlink>
        <a:srgbClr val="00695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Jasnofioletowy">
      <a:srgbClr val="9C88B7"/>
    </a:custClr>
    <a:custClr name="Jasnoszary">
      <a:srgbClr val="B4B9BE"/>
    </a:custClr>
    <a:custClr name="Żółty">
      <a:srgbClr val="FFCC00"/>
    </a:custClr>
    <a:custClr name="Pomarańczowy">
      <a:srgbClr val="F07800"/>
    </a:custClr>
    <a:custClr name="Czerwony">
      <a:srgbClr val="C83250"/>
    </a:custClr>
    <a:custClr name="Jasnozielony">
      <a:srgbClr val="B4DCD7"/>
    </a:custClr>
    <a:custClr name="Jasnoniebieski">
      <a:srgbClr val="B4DCEB"/>
    </a:custClr>
    <a:custClr name="Zielony NBP">
      <a:srgbClr val="00695F"/>
    </a:custClr>
    <a:custClr name="Szare tło">
      <a:srgbClr val="E6E8EB"/>
    </a:custClr>
    <a:custClr name="Zielone tło">
      <a:srgbClr val="D7EBE8"/>
    </a:custClr>
  </a:custClr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7E54FA2A-FB2F-416A-8B31-C3A054F2318D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lement zawartości obrazu" ma:contentTypeID="0x0101009148F5A04DDD49CBA7127AADA5FB792B00AADE34325A8B49CDA8BB4DB53328F2140091D0557352EA364D89A7F34A78510A66" ma:contentTypeVersion="2" ma:contentTypeDescription="Przekazywanie obrazu." ma:contentTypeScope="" ma:versionID="362c338664d9ea8e0c4c2169a6f96af9">
  <xsd:schema xmlns:xsd="http://www.w3.org/2001/XMLSchema" xmlns:xs="http://www.w3.org/2001/XMLSchema" xmlns:p="http://schemas.microsoft.com/office/2006/metadata/properties" xmlns:ns1="http://schemas.microsoft.com/sharepoint/v3" xmlns:ns2="7E54FA2A-FB2F-416A-8B31-C3A054F2318D" xmlns:ns3="http://schemas.microsoft.com/sharepoint/v3/fields" targetNamespace="http://schemas.microsoft.com/office/2006/metadata/properties" ma:root="true" ma:fieldsID="6f446d858529254eb09cd52be2fcba21" ns1:_="" ns2:_="" ns3:_="">
    <xsd:import namespace="http://schemas.microsoft.com/sharepoint/v3"/>
    <xsd:import namespace="7E54FA2A-FB2F-416A-8B31-C3A054F2318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Ścieżka adresu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 plików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 pliku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 elementu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Planowana data rozpoczęcia" ma:internalName="PublishingStartDate">
      <xsd:simpleType>
        <xsd:restriction base="dms:Unknown"/>
      </xsd:simpleType>
    </xsd:element>
    <xsd:element name="PublishingExpirationDate" ma:index="28" nillable="true" ma:displayName="Planowana data zakończeni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4FA2A-FB2F-416A-8B31-C3A054F2318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Istnieje miniatur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Istnieje podgląd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Szerokość" ma:internalName="ImageWidth" ma:readOnly="true">
      <xsd:simpleType>
        <xsd:restriction base="dms:Unknown"/>
      </xsd:simpleType>
    </xsd:element>
    <xsd:element name="ImageHeight" ma:index="22" nillable="true" ma:displayName="Wysokość" ma:internalName="ImageHeight" ma:readOnly="true">
      <xsd:simpleType>
        <xsd:restriction base="dms:Unknown"/>
      </xsd:simpleType>
    </xsd:element>
    <xsd:element name="ImageCreateDate" ma:index="25" nillable="true" ma:displayName="Data zrobienia zdjęcia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Prawa autorskie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 ma:index="23" ma:displayName="Komentarze"/>
        <xsd:element name="keywords" minOccurs="0" maxOccurs="1" type="xsd:string" ma:index="14" ma:displayName="Słowa kluczow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1341B-93EA-453B-ACFD-278E3B5F0F51}">
  <ds:schemaRefs>
    <ds:schemaRef ds:uri="http://schemas.microsoft.com/office/2006/documentManagement/types"/>
    <ds:schemaRef ds:uri="7E54FA2A-FB2F-416A-8B31-C3A054F2318D"/>
    <ds:schemaRef ds:uri="http://www.w3.org/XML/1998/namespace"/>
    <ds:schemaRef ds:uri="http://purl.org/dc/elements/1.1/"/>
    <ds:schemaRef ds:uri="http://purl.org/dc/dcmitype/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60854A-04E2-4D4D-8500-E8C07CB0A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5D85A-DBE1-456A-80F5-A4BAB5B7D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54FA2A-FB2F-416A-8B31-C3A054F2318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 prezentacja czysta_b</Template>
  <TotalTime>11790</TotalTime>
  <Words>738</Words>
  <Application>Microsoft Office PowerPoint</Application>
  <PresentationFormat>Pokaz na ekranie (4:3)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12</vt:i4>
      </vt:variant>
    </vt:vector>
  </HeadingPairs>
  <TitlesOfParts>
    <vt:vector size="30" baseType="lpstr">
      <vt:lpstr>AngsanaUPC</vt:lpstr>
      <vt:lpstr>Aparajita</vt:lpstr>
      <vt:lpstr>Arabic Typesetting</vt:lpstr>
      <vt:lpstr>Arial</vt:lpstr>
      <vt:lpstr>Calibri</vt:lpstr>
      <vt:lpstr>Calibri Light</vt:lpstr>
      <vt:lpstr>Cambria Math</vt:lpstr>
      <vt:lpstr>Gill Sans Light</vt:lpstr>
      <vt:lpstr>Times New Roman</vt:lpstr>
      <vt:lpstr>Verdana</vt:lpstr>
      <vt:lpstr>Wingdings</vt:lpstr>
      <vt:lpstr>ヒラギノ角ゴ ProN W3</vt:lpstr>
      <vt:lpstr>4x3 prezentacja czysta_b</vt:lpstr>
      <vt:lpstr>Sekcje</vt:lpstr>
      <vt:lpstr>Treść</vt:lpstr>
      <vt:lpstr>Slajdy końcowe</vt:lpstr>
      <vt:lpstr>1_Slajdy końcowe</vt:lpstr>
      <vt:lpstr>Motyw pakietu Office</vt:lpstr>
      <vt:lpstr>CZY OPŁATY W PRACOWNICZYCH PLANACH KAPITAŁOWYCH SĄ NAPRAWDĘ NISKIE?</vt:lpstr>
      <vt:lpstr>Agenda</vt:lpstr>
      <vt:lpstr>1. 1. Aktywa funduszu</vt:lpstr>
      <vt:lpstr>1. 2. Aktywa funduszu </vt:lpstr>
      <vt:lpstr>1.3. Aktywa funduszu – przypadki szczególne</vt:lpstr>
      <vt:lpstr>1.4. Aktywa funduszu – przypadek ogólny</vt:lpstr>
      <vt:lpstr>2.1. Skapitalizowane koszty funduszu </vt:lpstr>
      <vt:lpstr>2.2. Skapitalizowane koszty funduszu</vt:lpstr>
      <vt:lpstr>3.1. Porównanie opłat w OFE i PPK</vt:lpstr>
      <vt:lpstr>3.2. Porównanie opłat w OFE i PPK</vt:lpstr>
      <vt:lpstr>3.4. Porównanie opłat w OFE i PPK (aspekty praktyczne)</vt:lpstr>
      <vt:lpstr>4. Postulaty i rekomendacje</vt:lpstr>
    </vt:vector>
  </TitlesOfParts>
  <Company>Narodowy Bank Polski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Bogdanowicz, Wojciech</dc:creator>
  <cp:lastModifiedBy>Wojciechowski, Andrzej Stanisław</cp:lastModifiedBy>
  <cp:revision>622</cp:revision>
  <cp:lastPrinted>2017-05-12T13:17:32Z</cp:lastPrinted>
  <dcterms:created xsi:type="dcterms:W3CDTF">2013-09-01T13:09:46Z</dcterms:created>
  <dcterms:modified xsi:type="dcterms:W3CDTF">2019-09-16T12:22:02Z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0x0101009148F5A04DDD49CBA7127AADA5FB792B00AADE34325A8B49CDA8BB4DB53328F2140091D0557352EA364D89A7F34A78510A66</vt:lpwstr>
  </property>
</Properties>
</file>