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jp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82" r:id="rId2"/>
  </p:sldMasterIdLst>
  <p:notesMasterIdLst>
    <p:notesMasterId r:id="rId18"/>
  </p:notesMasterIdLst>
  <p:handoutMasterIdLst>
    <p:handoutMasterId r:id="rId19"/>
  </p:handoutMasterIdLst>
  <p:sldIdLst>
    <p:sldId id="256" r:id="rId3"/>
    <p:sldId id="257" r:id="rId4"/>
    <p:sldId id="274" r:id="rId5"/>
    <p:sldId id="259" r:id="rId6"/>
    <p:sldId id="281" r:id="rId7"/>
    <p:sldId id="282" r:id="rId8"/>
    <p:sldId id="283" r:id="rId9"/>
    <p:sldId id="284" r:id="rId10"/>
    <p:sldId id="276" r:id="rId11"/>
    <p:sldId id="261" r:id="rId12"/>
    <p:sldId id="271" r:id="rId13"/>
    <p:sldId id="287" r:id="rId14"/>
    <p:sldId id="267" r:id="rId15"/>
    <p:sldId id="286" r:id="rId16"/>
    <p:sldId id="285" r:id="rId17"/>
  </p:sldIdLst>
  <p:sldSz cx="9144000" cy="6858000" type="screen4x3"/>
  <p:notesSz cx="6858000" cy="9947275"/>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Styl jasny 3 — Ak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3B4B98B0-60AC-42C2-AFA5-B58CD77FA1E5}" styleName="Styl jasny 1 — Ak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946" autoAdjust="0"/>
    <p:restoredTop sz="82132" autoAdjust="0"/>
  </p:normalViewPr>
  <p:slideViewPr>
    <p:cSldViewPr>
      <p:cViewPr varScale="1">
        <p:scale>
          <a:sx n="105" d="100"/>
          <a:sy n="105" d="100"/>
        </p:scale>
        <p:origin x="744"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viewProps" Target="view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97364"/>
          </a:xfrm>
          <a:prstGeom prst="rect">
            <a:avLst/>
          </a:prstGeom>
        </p:spPr>
        <p:txBody>
          <a:bodyPr vert="horz" rtlCol="0"/>
          <a:lstStyle>
            <a:lvl1pPr algn="r">
              <a:defRPr sz="1200"/>
            </a:lvl1pPr>
          </a:lstStyle>
          <a:p>
            <a:fld id="{6986110C-6AB6-4E6D-A22C-38DF559DF9D5}" type="datetime1">
              <a:rPr lang="pl-PL" smtClean="0"/>
              <a:t>17-09-2019</a:t>
            </a:fld>
            <a:endParaRPr lang="en-US"/>
          </a:p>
        </p:txBody>
      </p:sp>
      <p:sp>
        <p:nvSpPr>
          <p:cNvPr id="4" name="Footer Placeholder 3"/>
          <p:cNvSpPr>
            <a:spLocks noGrp="1"/>
          </p:cNvSpPr>
          <p:nvPr>
            <p:ph type="ftr" sz="quarter" idx="2"/>
          </p:nvPr>
        </p:nvSpPr>
        <p:spPr>
          <a:xfrm>
            <a:off x="0" y="9448185"/>
            <a:ext cx="2971800" cy="497364"/>
          </a:xfrm>
          <a:prstGeom prst="rect">
            <a:avLst/>
          </a:prstGeom>
        </p:spPr>
        <p:txBody>
          <a:bodyPr vert="horz"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9448185"/>
            <a:ext cx="2971800" cy="497364"/>
          </a:xfrm>
          <a:prstGeom prst="rect">
            <a:avLst/>
          </a:prstGeom>
        </p:spPr>
        <p:txBody>
          <a:bodyPr vert="horz" rtlCol="0" anchor="b"/>
          <a:lstStyle>
            <a:lvl1pPr algn="r">
              <a:defRPr sz="1200"/>
            </a:lvl1pPr>
          </a:lstStyle>
          <a:p>
            <a:fld id="{8457CA08-D0DF-4B92-803D-2F678DDCE254}" type="slidenum">
              <a:rPr lang="en-US" smtClean="0"/>
              <a:pPr/>
              <a:t>‹#›</a:t>
            </a:fld>
            <a:endParaRPr lang="en-US"/>
          </a:p>
        </p:txBody>
      </p:sp>
    </p:spTree>
    <p:extLst>
      <p:ext uri="{BB962C8B-B14F-4D97-AF65-F5344CB8AC3E}">
        <p14:creationId xmlns:p14="http://schemas.microsoft.com/office/powerpoint/2010/main" val="108074719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97364"/>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97364"/>
          </a:xfrm>
          <a:prstGeom prst="rect">
            <a:avLst/>
          </a:prstGeom>
        </p:spPr>
        <p:txBody>
          <a:bodyPr vert="horz" rtlCol="0"/>
          <a:lstStyle>
            <a:lvl1pPr algn="r">
              <a:defRPr sz="1200"/>
            </a:lvl1pPr>
          </a:lstStyle>
          <a:p>
            <a:fld id="{E93C6005-4F29-44ED-9C8F-33185E4E8973}" type="datetime1">
              <a:rPr lang="pl-PL" smtClean="0"/>
              <a:t>17-09-2019</a:t>
            </a:fld>
            <a:endParaRPr lang="en-US"/>
          </a:p>
        </p:txBody>
      </p:sp>
      <p:sp>
        <p:nvSpPr>
          <p:cNvPr id="4" name="Slide Image Placeholder 3"/>
          <p:cNvSpPr>
            <a:spLocks noGrp="1" noRot="1" noChangeAspect="1"/>
          </p:cNvSpPr>
          <p:nvPr>
            <p:ph type="sldImg" idx="2"/>
          </p:nvPr>
        </p:nvSpPr>
        <p:spPr>
          <a:xfrm>
            <a:off x="942975" y="746125"/>
            <a:ext cx="4972050" cy="3730625"/>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724956"/>
            <a:ext cx="5486400" cy="4476274"/>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48185"/>
            <a:ext cx="2971800" cy="497364"/>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9448185"/>
            <a:ext cx="2971800" cy="497364"/>
          </a:xfrm>
          <a:prstGeom prst="rect">
            <a:avLst/>
          </a:prstGeom>
        </p:spPr>
        <p:txBody>
          <a:bodyPr vert="horz" rtlCol="0" anchor="b"/>
          <a:lstStyle>
            <a:lvl1pPr algn="r">
              <a:defRPr sz="1200"/>
            </a:lvl1pPr>
          </a:lstStyle>
          <a:p>
            <a:fld id="{1D2386A3-2E31-4C9B-B0BE-45709ADB9841}" type="slidenum">
              <a:rPr lang="en-US" smtClean="0"/>
              <a:pPr/>
              <a:t>‹#›</a:t>
            </a:fld>
            <a:endParaRPr lang="en-US"/>
          </a:p>
        </p:txBody>
      </p:sp>
    </p:spTree>
    <p:extLst>
      <p:ext uri="{BB962C8B-B14F-4D97-AF65-F5344CB8AC3E}">
        <p14:creationId xmlns:p14="http://schemas.microsoft.com/office/powerpoint/2010/main" val="3150755685"/>
      </p:ext>
    </p:extLst>
  </p:cSld>
  <p:clrMap bg1="lt1" tx1="dk1" bg2="lt2" tx2="dk2" accent1="accent1" accent2="accent2" accent3="accent3" accent4="accent4" accent5="accent5" accent6="accent6" hlink="hlink" folHlink="folHlink"/>
  <p:hf hdr="0" ftr="0" dt="0"/>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a:t>
            </a:fld>
            <a:endParaRPr lang="en-US"/>
          </a:p>
        </p:txBody>
      </p:sp>
    </p:spTree>
    <p:extLst>
      <p:ext uri="{BB962C8B-B14F-4D97-AF65-F5344CB8AC3E}">
        <p14:creationId xmlns:p14="http://schemas.microsoft.com/office/powerpoint/2010/main" val="193687985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10</a:t>
            </a:fld>
            <a:endParaRPr lang="en-US"/>
          </a:p>
        </p:txBody>
      </p:sp>
    </p:spTree>
    <p:extLst>
      <p:ext uri="{BB962C8B-B14F-4D97-AF65-F5344CB8AC3E}">
        <p14:creationId xmlns:p14="http://schemas.microsoft.com/office/powerpoint/2010/main" val="28312808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11</a:t>
            </a:fld>
            <a:endParaRPr lang="en-US"/>
          </a:p>
        </p:txBody>
      </p:sp>
    </p:spTree>
    <p:extLst>
      <p:ext uri="{BB962C8B-B14F-4D97-AF65-F5344CB8AC3E}">
        <p14:creationId xmlns:p14="http://schemas.microsoft.com/office/powerpoint/2010/main" val="308645338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12</a:t>
            </a:fld>
            <a:endParaRPr lang="en-US"/>
          </a:p>
        </p:txBody>
      </p:sp>
    </p:spTree>
    <p:extLst>
      <p:ext uri="{BB962C8B-B14F-4D97-AF65-F5344CB8AC3E}">
        <p14:creationId xmlns:p14="http://schemas.microsoft.com/office/powerpoint/2010/main" val="9706325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13</a:t>
            </a:fld>
            <a:endParaRPr lang="en-US"/>
          </a:p>
        </p:txBody>
      </p:sp>
    </p:spTree>
    <p:extLst>
      <p:ext uri="{BB962C8B-B14F-4D97-AF65-F5344CB8AC3E}">
        <p14:creationId xmlns:p14="http://schemas.microsoft.com/office/powerpoint/2010/main" val="31667306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14</a:t>
            </a:fld>
            <a:endParaRPr lang="en-US"/>
          </a:p>
        </p:txBody>
      </p:sp>
    </p:spTree>
    <p:extLst>
      <p:ext uri="{BB962C8B-B14F-4D97-AF65-F5344CB8AC3E}">
        <p14:creationId xmlns:p14="http://schemas.microsoft.com/office/powerpoint/2010/main" val="17857846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15</a:t>
            </a:fld>
            <a:endParaRPr lang="en-US"/>
          </a:p>
        </p:txBody>
      </p:sp>
    </p:spTree>
    <p:extLst>
      <p:ext uri="{BB962C8B-B14F-4D97-AF65-F5344CB8AC3E}">
        <p14:creationId xmlns:p14="http://schemas.microsoft.com/office/powerpoint/2010/main" val="16353694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2</a:t>
            </a:fld>
            <a:endParaRPr lang="en-US"/>
          </a:p>
        </p:txBody>
      </p:sp>
    </p:spTree>
    <p:extLst>
      <p:ext uri="{BB962C8B-B14F-4D97-AF65-F5344CB8AC3E}">
        <p14:creationId xmlns:p14="http://schemas.microsoft.com/office/powerpoint/2010/main" val="17162130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3</a:t>
            </a:fld>
            <a:endParaRPr lang="en-US"/>
          </a:p>
        </p:txBody>
      </p:sp>
    </p:spTree>
    <p:extLst>
      <p:ext uri="{BB962C8B-B14F-4D97-AF65-F5344CB8AC3E}">
        <p14:creationId xmlns:p14="http://schemas.microsoft.com/office/powerpoint/2010/main" val="3839121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4</a:t>
            </a:fld>
            <a:endParaRPr lang="en-US"/>
          </a:p>
        </p:txBody>
      </p:sp>
    </p:spTree>
    <p:extLst>
      <p:ext uri="{BB962C8B-B14F-4D97-AF65-F5344CB8AC3E}">
        <p14:creationId xmlns:p14="http://schemas.microsoft.com/office/powerpoint/2010/main" val="1566932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5</a:t>
            </a:fld>
            <a:endParaRPr lang="en-US"/>
          </a:p>
        </p:txBody>
      </p:sp>
    </p:spTree>
    <p:extLst>
      <p:ext uri="{BB962C8B-B14F-4D97-AF65-F5344CB8AC3E}">
        <p14:creationId xmlns:p14="http://schemas.microsoft.com/office/powerpoint/2010/main" val="41037968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6</a:t>
            </a:fld>
            <a:endParaRPr lang="en-US"/>
          </a:p>
        </p:txBody>
      </p:sp>
    </p:spTree>
    <p:extLst>
      <p:ext uri="{BB962C8B-B14F-4D97-AF65-F5344CB8AC3E}">
        <p14:creationId xmlns:p14="http://schemas.microsoft.com/office/powerpoint/2010/main" val="353875477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7</a:t>
            </a:fld>
            <a:endParaRPr lang="en-US"/>
          </a:p>
        </p:txBody>
      </p:sp>
    </p:spTree>
    <p:extLst>
      <p:ext uri="{BB962C8B-B14F-4D97-AF65-F5344CB8AC3E}">
        <p14:creationId xmlns:p14="http://schemas.microsoft.com/office/powerpoint/2010/main" val="32139351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8</a:t>
            </a:fld>
            <a:endParaRPr lang="en-US"/>
          </a:p>
        </p:txBody>
      </p:sp>
    </p:spTree>
    <p:extLst>
      <p:ext uri="{BB962C8B-B14F-4D97-AF65-F5344CB8AC3E}">
        <p14:creationId xmlns:p14="http://schemas.microsoft.com/office/powerpoint/2010/main" val="23688127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pl-PL" noProof="0" dirty="0"/>
          </a:p>
        </p:txBody>
      </p:sp>
      <p:sp>
        <p:nvSpPr>
          <p:cNvPr id="4" name="Slide Number Placeholder 3"/>
          <p:cNvSpPr>
            <a:spLocks noGrp="1"/>
          </p:cNvSpPr>
          <p:nvPr>
            <p:ph type="sldNum" sz="quarter" idx="10"/>
          </p:nvPr>
        </p:nvSpPr>
        <p:spPr/>
        <p:txBody>
          <a:bodyPr/>
          <a:lstStyle/>
          <a:p>
            <a:fld id="{1D2386A3-2E31-4C9B-B0BE-45709ADB9841}" type="slidenum">
              <a:rPr lang="en-US" smtClean="0"/>
              <a:pPr/>
              <a:t>9</a:t>
            </a:fld>
            <a:endParaRPr lang="en-US"/>
          </a:p>
        </p:txBody>
      </p:sp>
    </p:spTree>
    <p:extLst>
      <p:ext uri="{BB962C8B-B14F-4D97-AF65-F5344CB8AC3E}">
        <p14:creationId xmlns:p14="http://schemas.microsoft.com/office/powerpoint/2010/main" val="2787503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p:spPr>
        <p:txBody>
          <a:bodyPr anchor="b"/>
          <a:lstStyle>
            <a:lvl1pPr algn="l">
              <a:defRPr/>
            </a:lvl1pPr>
            <a:extLst/>
          </a:lstStyle>
          <a:p>
            <a:r>
              <a:rPr lang="pl-PL" noProof="1"/>
              <a:t>Kliknij, aby edytować styl</a:t>
            </a:r>
            <a:endParaRPr lang="en-US" dirty="0"/>
          </a:p>
        </p:txBody>
      </p:sp>
      <p:sp>
        <p:nvSpPr>
          <p:cNvPr id="22" name="Subtitle 21"/>
          <p:cNvSpPr>
            <a:spLocks noGrp="1"/>
          </p:cNvSpPr>
          <p:nvPr>
            <p:ph type="subTitle" idx="1"/>
          </p:nvPr>
        </p:nvSpPr>
        <p:spPr>
          <a:xfrm>
            <a:off x="1432560" y="1850064"/>
            <a:ext cx="7406640" cy="1752600"/>
          </a:xfrm>
        </p:spPr>
        <p:txBody>
          <a:bodyPr/>
          <a:lstStyle>
            <a:lvl1pPr marL="7315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pl-PL" noProof="1"/>
              <a:t>Kliknij, aby edytować styl wzorca podtytułu</a:t>
            </a:r>
            <a:endParaRPr lang="en-US" dirty="0"/>
          </a:p>
        </p:txBody>
      </p:sp>
      <p:sp>
        <p:nvSpPr>
          <p:cNvPr id="7" name="Date Placeholder 6"/>
          <p:cNvSpPr>
            <a:spLocks noGrp="1"/>
          </p:cNvSpPr>
          <p:nvPr>
            <p:ph type="dt" sz="half" idx="10"/>
          </p:nvPr>
        </p:nvSpPr>
        <p:spPr/>
        <p:txBody>
          <a:bodyPr/>
          <a:lstStyle/>
          <a:p>
            <a:fld id="{1A33440A-D04E-4FB0-ACBB-D1FD42651063}" type="datetime1">
              <a:rPr lang="en-US" smtClean="0"/>
              <a:pPr/>
              <a:t>9/17/2019</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p:cNvSpPr>
            <a:spLocks noGrp="1"/>
          </p:cNvSpPr>
          <p:nvPr>
            <p:ph type="dt" sz="half" idx="10"/>
          </p:nvPr>
        </p:nvSpPr>
        <p:spPr/>
        <p:txBody>
          <a:bodyPr/>
          <a:lstStyle/>
          <a:p>
            <a:fld id="{1A33440A-D04E-4FB0-ACBB-D1FD42651063}" type="datetime1">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pl-PL"/>
              <a:t>Kliknij, aby edytować styl</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A33440A-D04E-4FB0-ACBB-D1FD42651063}" type="datetime1">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1A33440A-D04E-4FB0-ACBB-D1FD42651063}" type="datetime1">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C7EF4D-DD50-400C-9F04-EB20CB99416E}" type="slidenum">
              <a:rPr lang="en-US" sz="2800" smtClean="0">
                <a:solidFill>
                  <a:schemeClr val="tx2"/>
                </a:solidFill>
              </a: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pl-PL"/>
              <a:t>Kliknij, aby edytować styl</a:t>
            </a:r>
            <a:endParaRPr lang="en-US" dirty="0"/>
          </a:p>
        </p:txBody>
      </p:sp>
      <p:sp>
        <p:nvSpPr>
          <p:cNvPr id="3" name="Text Placeholder 2"/>
          <p:cNvSpPr>
            <a:spLocks noGrp="1"/>
          </p:cNvSpPr>
          <p:nvPr>
            <p:ph type="body" idx="1"/>
          </p:nvPr>
        </p:nvSpPr>
        <p:spPr>
          <a:xfrm>
            <a:off x="2578392" y="1100138"/>
            <a:ext cx="6400800" cy="1509712"/>
          </a:xfr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pl-PL"/>
              <a:t>Edytuj style wzorca tekstu</a:t>
            </a:r>
          </a:p>
        </p:txBody>
      </p:sp>
      <p:sp>
        <p:nvSpPr>
          <p:cNvPr id="4" name="Date Placeholder 3"/>
          <p:cNvSpPr>
            <a:spLocks noGrp="1"/>
          </p:cNvSpPr>
          <p:nvPr>
            <p:ph type="dt" sz="half" idx="10"/>
          </p:nvPr>
        </p:nvSpPr>
        <p:spPr/>
        <p:txBody>
          <a:bodyPr/>
          <a:lstStyle/>
          <a:p>
            <a:fld id="{619FADA7-12A5-4168-87FD-0A7BA931419B}" type="datetime1">
              <a:rPr lang="en-US" smtClean="0"/>
              <a:pPr/>
              <a:t>9/17/2019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6442B7-F7A6-44F5-A940-BF91B5A1AE3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Dwa elementy zawartości">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435608" y="274320"/>
            <a:ext cx="7498080" cy="1143000"/>
          </a:xfrm>
        </p:spPr>
        <p:txBody>
          <a:bodyPr/>
          <a:lstStyle/>
          <a:p>
            <a:r>
              <a:rPr lang="pl-PL"/>
              <a:t>Kliknij, aby edytować styl</a:t>
            </a:r>
            <a:endParaRPr lang="en-US" dirty="0"/>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59FC5A2C-8CF9-418C-929E-59F23F70E5F3}" type="datetime1">
              <a:rPr lang="en-US" smtClean="0"/>
              <a:pPr/>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lang="pl-PL"/>
              <a:t>Kliknij, aby edytować styl</a:t>
            </a:r>
            <a:endParaRPr lang="en-US" dirty="0"/>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a:t>Edytuj style wzorca tekstu</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pl-PL"/>
              <a:t>Edytuj style wzorca tekstu</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76569BAF-DF50-49A9-A24B-E772F34D4EE8}" type="datetime1">
              <a:rPr lang="en-US" smtClean="0"/>
              <a:pPr/>
              <a:t>9/17/2019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lang="pl-PL"/>
              <a:t>Kliknij, aby edytować styl</a:t>
            </a:r>
            <a:endParaRPr lang="en-US" dirty="0"/>
          </a:p>
        </p:txBody>
      </p:sp>
      <p:sp>
        <p:nvSpPr>
          <p:cNvPr id="3" name="Date Placeholder 2"/>
          <p:cNvSpPr>
            <a:spLocks noGrp="1"/>
          </p:cNvSpPr>
          <p:nvPr>
            <p:ph type="dt" sz="half" idx="10"/>
          </p:nvPr>
        </p:nvSpPr>
        <p:spPr/>
        <p:txBody>
          <a:bodyPr/>
          <a:lstStyle/>
          <a:p>
            <a:fld id="{EFE29F9C-0FE7-4725-BBF1-3A439DEFF6B8}" type="datetime1">
              <a:rPr lang="en-US" smtClean="0"/>
              <a:pPr/>
              <a:t>9/17/2019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6442B7-F7A6-44F5-A940-BF91B5A1AE3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Date Placeholder 1"/>
          <p:cNvSpPr>
            <a:spLocks noGrp="1"/>
          </p:cNvSpPr>
          <p:nvPr>
            <p:ph type="dt" sz="half" idx="10"/>
          </p:nvPr>
        </p:nvSpPr>
        <p:spPr/>
        <p:txBody>
          <a:bodyPr/>
          <a:lstStyle/>
          <a:p>
            <a:fld id="{AD192ABE-290F-4556-9BE6-EA283C4356C3}" type="datetime1">
              <a:rPr lang="en-US" smtClean="0"/>
              <a:pPr/>
              <a:t>9/17/2019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6442B7-F7A6-44F5-A940-BF91B5A1AE3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ln>
            <a:noFill/>
          </a:ln>
        </p:spPr>
        <p:txBody>
          <a:bodyPr anchor="b"/>
          <a:lstStyle>
            <a:lvl1pPr algn="l">
              <a:lnSpc>
                <a:spcPts val="2000"/>
              </a:lnSpc>
              <a:buNone/>
              <a:defRPr sz="2200" b="1" cap="all" baseline="0"/>
            </a:lvl1pPr>
            <a:extLst/>
          </a:lstStyle>
          <a:p>
            <a:r>
              <a:rPr lang="pl-PL"/>
              <a:t>Kliknij, aby edytować styl</a:t>
            </a:r>
            <a:endParaRPr lang="en-US" dirty="0"/>
          </a:p>
        </p:txBody>
      </p:sp>
      <p:sp>
        <p:nvSpPr>
          <p:cNvPr id="3" name="Text Placeholder 2"/>
          <p:cNvSpPr>
            <a:spLocks noGrp="1"/>
          </p:cNvSpPr>
          <p:nvPr>
            <p:ph type="body" idx="2"/>
          </p:nvPr>
        </p:nvSpPr>
        <p:spPr>
          <a:xfrm>
            <a:off x="457200" y="1435100"/>
            <a:ext cx="3810000" cy="698500"/>
          </a:xfr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pl-PL"/>
              <a:t>Edytuj style wzorca tekstu</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2137221-B4EC-499E-8F13-52A4FCD99E36}" type="datetime1">
              <a:rPr lang="en-US" smtClean="0"/>
              <a:pPr/>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42B7-F7A6-44F5-A940-BF91B5A1AE3C}" type="slidenum">
              <a:rPr lang="en-US" smtClean="0">
                <a:solidFill>
                  <a:srgbClr val="FFFFFF"/>
                </a:solidFill>
              </a: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pl-PL"/>
              <a:t>Kliknij, aby edytować styl</a:t>
            </a:r>
            <a:endParaRPr lang="en-US" dirty="0"/>
          </a:p>
        </p:txBody>
      </p:sp>
      <p:sp>
        <p:nvSpPr>
          <p:cNvPr id="5" name="Date Placeholder 4"/>
          <p:cNvSpPr>
            <a:spLocks noGrp="1"/>
          </p:cNvSpPr>
          <p:nvPr>
            <p:ph type="dt" sz="half" idx="10"/>
          </p:nvPr>
        </p:nvSpPr>
        <p:spPr/>
        <p:txBody>
          <a:bodyPr/>
          <a:lstStyle/>
          <a:p>
            <a:fld id="{876F042D-FBEA-40C8-ACF1-388DE857BC66}" type="datetime1">
              <a:rPr lang="en-US" smtClean="0"/>
              <a:pPr/>
              <a:t>9/17/2019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6442B7-F7A6-44F5-A940-BF91B5A1AE3C}" type="slidenum">
              <a:rPr lang="en-US" smtClean="0">
                <a:solidFill>
                  <a:srgbClr val="FFFFFF"/>
                </a:solidFill>
              </a:rPr>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pl-PL"/>
              <a:t>Kliknij ikonę, aby dodać obraz</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pl-PL"/>
              <a:t>Edytuj style wzorca tekstu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lang="pl-PL" noProof="1"/>
              <a:t>Kliknij, aby edytować styl</a:t>
            </a:r>
            <a:endParaRPr lang="en-US" dirty="0"/>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a:r>
              <a:rPr lang="pl-PL" noProof="1"/>
              <a:t>Edytuj style wzorca tekstu</a:t>
            </a:r>
          </a:p>
          <a:p>
            <a:pPr lvl="1"/>
            <a:r>
              <a:rPr lang="pl-PL" noProof="1"/>
              <a:t>Drugi poziom</a:t>
            </a:r>
          </a:p>
          <a:p>
            <a:pPr lvl="2"/>
            <a:r>
              <a:rPr lang="pl-PL" noProof="1"/>
              <a:t>Trzeci poziom</a:t>
            </a:r>
          </a:p>
          <a:p>
            <a:pPr lvl="3"/>
            <a:r>
              <a:rPr lang="pl-PL" noProof="1"/>
              <a:t>Czwarty poziom</a:t>
            </a:r>
          </a:p>
          <a:p>
            <a:pPr lvl="4"/>
            <a:r>
              <a:rPr lang="pl-PL" noProof="1"/>
              <a:t>Piąty poziom</a:t>
            </a:r>
            <a:endParaRPr lang="en-US" dirty="0"/>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pPr algn="r"/>
            <a:fld id="{1A33440A-D04E-4FB0-ACBB-D1FD42651063}" type="datetime1">
              <a:rPr lang="en-US" smtClean="0"/>
              <a:pPr algn="r"/>
              <a:t>9/17/2019</a:t>
            </a:fld>
            <a:endParaRPr lang="en-US" sz="1200">
              <a:solidFill>
                <a:schemeClr val="bg2">
                  <a:shade val="50000"/>
                </a:schemeClr>
              </a:solidFill>
            </a:endParaRP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n-US" sz="1200">
              <a:solidFill>
                <a:schemeClr val="bg2">
                  <a:shade val="50000"/>
                </a:schemeClr>
              </a:solidFill>
              <a:effectLst/>
            </a:endParaRP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pPr algn="ctr"/>
            <a:fld id="{E5C7EF4D-DD50-400C-9F04-EB20CB99416E}" type="slidenum">
              <a:rPr lang="en-US" sz="2800" smtClean="0">
                <a:solidFill>
                  <a:schemeClr val="tx2"/>
                </a:solidFill>
              </a:rPr>
              <a:pPr algn="ctr"/>
              <a:t>‹#›</a:t>
            </a:fld>
            <a:endParaRPr lang="en-US" sz="1200">
              <a:solidFill>
                <a:schemeClr val="bg2">
                  <a:shade val="50000"/>
                </a:schemeClr>
              </a:solidFill>
              <a:effectLst/>
            </a:endParaRP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Lst>
  <p:txStyles>
    <p:titleStyle>
      <a:lvl1pPr algn="l" rtl="0" eaLnBrk="1" latinLnBrk="0" hangingPunct="1">
        <a:spcBef>
          <a:spcPct val="0"/>
        </a:spcBef>
        <a:buNone/>
        <a:defRPr sz="44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ts val="3000"/>
        </a:lnSpc>
        <a:spcBef>
          <a:spcPts val="600"/>
        </a:spcBef>
        <a:buClr>
          <a:schemeClr val="accent1"/>
        </a:buClr>
        <a:buSzPct val="80000"/>
        <a:buFont typeface="Wingdings 2"/>
        <a:buChar char=""/>
        <a:defRPr sz="3200" kern="1200">
          <a:solidFill>
            <a:schemeClr val="tx1"/>
          </a:solidFill>
          <a:latin typeface="+mn-lt"/>
          <a:ea typeface="+mn-ea"/>
          <a:cs typeface="+mn-cs"/>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mn-lt"/>
          <a:ea typeface="+mn-ea"/>
          <a:cs typeface="+mn-cs"/>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mn-lt"/>
          <a:ea typeface="+mn-ea"/>
          <a:cs typeface="+mn-cs"/>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mn-lt"/>
          <a:ea typeface="+mn-ea"/>
          <a:cs typeface="+mn-cs"/>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mn-lt"/>
          <a:ea typeface="+mn-ea"/>
          <a:cs typeface="+mn-cs"/>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11.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0.emf"/><Relationship Id="rId4" Type="http://schemas.openxmlformats.org/officeDocument/2006/relationships/oleObject" Target="../embeddings/oleObject1.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a:xfrm>
            <a:off x="1331640" y="1772816"/>
            <a:ext cx="7406640" cy="1472184"/>
          </a:xfrm>
        </p:spPr>
        <p:txBody>
          <a:bodyPr>
            <a:normAutofit/>
          </a:bodyPr>
          <a:lstStyle/>
          <a:p>
            <a:r>
              <a:rPr lang="en-US" sz="3000" b="1" dirty="0">
                <a:latin typeface="Calibri" panose="020F0502020204030204" pitchFamily="34" charset="0"/>
                <a:cs typeface="Calibri" panose="020F0502020204030204" pitchFamily="34" charset="0"/>
              </a:rPr>
              <a:t>Intergenerational fairness in the era of ageing societies: the conceptual framework for measurement and empirical evaluation</a:t>
            </a:r>
            <a:endParaRPr lang="pl-PL" sz="3000" b="1" noProof="0" dirty="0">
              <a:latin typeface="Calibri" panose="020F0502020204030204" pitchFamily="34" charset="0"/>
              <a:cs typeface="Calibri" panose="020F0502020204030204" pitchFamily="34" charset="0"/>
            </a:endParaRPr>
          </a:p>
        </p:txBody>
      </p:sp>
      <p:sp>
        <p:nvSpPr>
          <p:cNvPr id="3" name="Rectangle 2"/>
          <p:cNvSpPr>
            <a:spLocks noGrp="1"/>
          </p:cNvSpPr>
          <p:nvPr>
            <p:ph type="subTitle" idx="1"/>
          </p:nvPr>
        </p:nvSpPr>
        <p:spPr>
          <a:xfrm>
            <a:off x="1331640" y="3573016"/>
            <a:ext cx="7406640" cy="792088"/>
          </a:xfrm>
        </p:spPr>
        <p:txBody>
          <a:bodyPr>
            <a:normAutofit/>
          </a:bodyPr>
          <a:lstStyle/>
          <a:p>
            <a:pPr>
              <a:lnSpc>
                <a:spcPct val="120000"/>
              </a:lnSpc>
              <a:spcBef>
                <a:spcPts val="0"/>
              </a:spcBef>
            </a:pPr>
            <a:r>
              <a:rPr lang="pl-PL" sz="2000" b="1"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ea typeface="+mj-ea"/>
                <a:cs typeface="Calibri" panose="020F0502020204030204" pitchFamily="34" charset="0"/>
              </a:rPr>
              <a:t>Edyta Marcinkiewicz &amp; Filip </a:t>
            </a:r>
            <a:r>
              <a:rPr lang="pl-PL" sz="2000" b="1"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ea typeface="+mj-ea"/>
                <a:cs typeface="Calibri" panose="020F0502020204030204" pitchFamily="34" charset="0"/>
              </a:rPr>
              <a:t>Chybalski</a:t>
            </a:r>
            <a:endParaRPr lang="pl-PL" sz="2000" b="1"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ea typeface="+mj-ea"/>
              <a:cs typeface="Calibri" panose="020F0502020204030204" pitchFamily="34" charset="0"/>
            </a:endParaRPr>
          </a:p>
        </p:txBody>
      </p:sp>
      <p:sp>
        <p:nvSpPr>
          <p:cNvPr id="4" name="Rectangle 2">
            <a:extLst>
              <a:ext uri="{FF2B5EF4-FFF2-40B4-BE49-F238E27FC236}">
                <a16:creationId xmlns:a16="http://schemas.microsoft.com/office/drawing/2014/main" id="{FB54E9A6-394F-49AF-8825-8AB2504F1593}"/>
              </a:ext>
            </a:extLst>
          </p:cNvPr>
          <p:cNvSpPr txBox="1">
            <a:spLocks/>
          </p:cNvSpPr>
          <p:nvPr/>
        </p:nvSpPr>
        <p:spPr>
          <a:xfrm>
            <a:off x="1331640" y="4709868"/>
            <a:ext cx="7406640" cy="792088"/>
          </a:xfrm>
          <a:prstGeom prst="rect">
            <a:avLst/>
          </a:prstGeom>
        </p:spPr>
        <p:txBody>
          <a:bodyPr>
            <a:noAutofit/>
          </a:bodyPr>
          <a:lstStyle>
            <a:lvl1pPr marL="73152" indent="0" algn="l" rtl="0" eaLnBrk="1" latinLnBrk="0" hangingPunct="1">
              <a:lnSpc>
                <a:spcPts val="3000"/>
              </a:lnSpc>
              <a:spcBef>
                <a:spcPts val="600"/>
              </a:spcBef>
              <a:buClr>
                <a:schemeClr val="accent1"/>
              </a:buClr>
              <a:buSzPct val="80000"/>
              <a:buFont typeface="Wingdings 2"/>
              <a:buNone/>
              <a:defRPr sz="2600" kern="1200">
                <a:solidFill>
                  <a:schemeClr val="tx2">
                    <a:shade val="30000"/>
                    <a:satMod val="150000"/>
                  </a:schemeClr>
                </a:solidFill>
                <a:latin typeface="+mn-lt"/>
                <a:ea typeface="+mn-ea"/>
                <a:cs typeface="+mn-cs"/>
              </a:defRPr>
            </a:lvl1pPr>
            <a:lvl2pPr marL="457200" indent="0" algn="ctr" rtl="0" eaLnBrk="1" latinLnBrk="0" hangingPunct="1">
              <a:lnSpc>
                <a:spcPts val="3000"/>
              </a:lnSpc>
              <a:spcBef>
                <a:spcPts val="550"/>
              </a:spcBef>
              <a:buClr>
                <a:schemeClr val="accent1"/>
              </a:buClr>
              <a:buFont typeface="Verdana"/>
              <a:buNone/>
              <a:defRPr sz="2800" kern="1200">
                <a:solidFill>
                  <a:schemeClr val="tx1"/>
                </a:solidFill>
                <a:latin typeface="+mn-lt"/>
                <a:ea typeface="+mn-ea"/>
                <a:cs typeface="+mn-cs"/>
              </a:defRPr>
            </a:lvl2pPr>
            <a:lvl3pPr marL="914400" indent="0" algn="ctr" rtl="0" eaLnBrk="1" latinLnBrk="0" hangingPunct="1">
              <a:lnSpc>
                <a:spcPts val="2800"/>
              </a:lnSpc>
              <a:spcBef>
                <a:spcPct val="20000"/>
              </a:spcBef>
              <a:buClr>
                <a:schemeClr val="accent2"/>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3"/>
              </a:buClr>
              <a:buFont typeface="Wingdings 2"/>
              <a:buNone/>
              <a:defRPr sz="2000" kern="1200">
                <a:solidFill>
                  <a:schemeClr val="tx1"/>
                </a:solidFill>
                <a:latin typeface="+mn-lt"/>
                <a:ea typeface="+mn-ea"/>
                <a:cs typeface="+mn-cs"/>
              </a:defRPr>
            </a:lvl4pPr>
            <a:lvl5pPr marL="1828800" indent="0" algn="ctr" rtl="0" eaLnBrk="1" latinLnBrk="0" hangingPunct="1">
              <a:spcBef>
                <a:spcPct val="20000"/>
              </a:spcBef>
              <a:buClr>
                <a:schemeClr val="accent4"/>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6pPr>
            <a:lvl7pPr marL="2743200" indent="0" algn="ctr" rtl="0" eaLnBrk="1" latinLnBrk="0" hangingPunct="1">
              <a:spcBef>
                <a:spcPct val="20000"/>
              </a:spcBef>
              <a:buClr>
                <a:schemeClr val="accent6"/>
              </a:buClr>
              <a:buFont typeface="Wingdings 2"/>
              <a:buNone/>
              <a:defRPr sz="2000" kern="1200">
                <a:solidFill>
                  <a:schemeClr val="tx1"/>
                </a:solidFill>
                <a:latin typeface="+mn-lt"/>
                <a:ea typeface="+mn-ea"/>
                <a:cs typeface="+mn-cs"/>
              </a:defRPr>
            </a:lvl7pPr>
            <a:lvl8pPr marL="3200400" indent="0" algn="ctr" rtl="0" eaLnBrk="1" latinLnBrk="0" hangingPunct="1">
              <a:spcBef>
                <a:spcPct val="20000"/>
              </a:spcBef>
              <a:buClr>
                <a:schemeClr val="accent6"/>
              </a:buClr>
              <a:buFont typeface="Wingdings 2"/>
              <a:buNone/>
              <a:defRPr sz="2000" kern="1200">
                <a:solidFill>
                  <a:schemeClr val="tx1"/>
                </a:solidFill>
                <a:latin typeface="+mn-lt"/>
                <a:ea typeface="+mn-ea"/>
                <a:cs typeface="+mn-cs"/>
              </a:defRPr>
            </a:lvl8pPr>
            <a:lvl9pPr marL="3657600" indent="0" algn="ctr" rtl="0" eaLnBrk="1" latinLnBrk="0" hangingPunct="1">
              <a:spcBef>
                <a:spcPct val="20000"/>
              </a:spcBef>
              <a:buClr>
                <a:schemeClr val="accent6"/>
              </a:buClr>
              <a:buFont typeface="Wingdings 2"/>
              <a:buNone/>
              <a:defRPr sz="2000" kern="1200">
                <a:solidFill>
                  <a:schemeClr val="tx1"/>
                </a:solidFill>
                <a:latin typeface="+mn-lt"/>
                <a:ea typeface="+mn-ea"/>
                <a:cs typeface="+mn-cs"/>
              </a:defRPr>
            </a:lvl9pPr>
            <a:extLst/>
          </a:lstStyle>
          <a:p>
            <a:pPr>
              <a:lnSpc>
                <a:spcPct val="100000"/>
              </a:lnSpc>
              <a:spcBef>
                <a:spcPts val="0"/>
              </a:spcBef>
            </a:pPr>
            <a:r>
              <a:rPr lang="en-US" sz="1500" dirty="0">
                <a:latin typeface="Calibri" panose="020F0502020204030204" pitchFamily="34" charset="0"/>
                <a:cs typeface="Calibri" panose="020F0502020204030204" pitchFamily="34" charset="0"/>
              </a:rPr>
              <a:t>This paper forms part of the project funded by the National Science Centre (Poland) under grant number DEC-2016/23/B/HS4/01772</a:t>
            </a:r>
            <a:endParaRPr lang="pl-PL" sz="1500" dirty="0">
              <a:latin typeface="Calibri" panose="020F0502020204030204" pitchFamily="34" charset="0"/>
              <a:cs typeface="Calibri" panose="020F0502020204030204" pitchFamily="34" charset="0"/>
            </a:endParaRPr>
          </a:p>
        </p:txBody>
      </p:sp>
      <p:sp>
        <p:nvSpPr>
          <p:cNvPr id="5" name="Rectangle 2">
            <a:extLst>
              <a:ext uri="{FF2B5EF4-FFF2-40B4-BE49-F238E27FC236}">
                <a16:creationId xmlns:a16="http://schemas.microsoft.com/office/drawing/2014/main" id="{FD9C79F0-1871-4DC5-88A2-923E5C407008}"/>
              </a:ext>
            </a:extLst>
          </p:cNvPr>
          <p:cNvSpPr txBox="1">
            <a:spLocks/>
          </p:cNvSpPr>
          <p:nvPr/>
        </p:nvSpPr>
        <p:spPr>
          <a:xfrm>
            <a:off x="1361748" y="5805264"/>
            <a:ext cx="7517784" cy="932124"/>
          </a:xfrm>
          <a:prstGeom prst="rect">
            <a:avLst/>
          </a:prstGeom>
        </p:spPr>
        <p:txBody>
          <a:bodyPr>
            <a:noAutofit/>
          </a:bodyPr>
          <a:lstStyle>
            <a:lvl1pPr marL="73152" indent="0" algn="l" rtl="0" eaLnBrk="1" latinLnBrk="0" hangingPunct="1">
              <a:lnSpc>
                <a:spcPts val="3000"/>
              </a:lnSpc>
              <a:spcBef>
                <a:spcPts val="600"/>
              </a:spcBef>
              <a:buClr>
                <a:schemeClr val="accent1"/>
              </a:buClr>
              <a:buSzPct val="80000"/>
              <a:buFont typeface="Wingdings 2"/>
              <a:buNone/>
              <a:defRPr sz="2600" kern="1200">
                <a:solidFill>
                  <a:schemeClr val="tx2">
                    <a:shade val="30000"/>
                    <a:satMod val="150000"/>
                  </a:schemeClr>
                </a:solidFill>
                <a:latin typeface="+mn-lt"/>
                <a:ea typeface="+mn-ea"/>
                <a:cs typeface="+mn-cs"/>
              </a:defRPr>
            </a:lvl1pPr>
            <a:lvl2pPr marL="457200" indent="0" algn="ctr" rtl="0" eaLnBrk="1" latinLnBrk="0" hangingPunct="1">
              <a:lnSpc>
                <a:spcPts val="3000"/>
              </a:lnSpc>
              <a:spcBef>
                <a:spcPts val="550"/>
              </a:spcBef>
              <a:buClr>
                <a:schemeClr val="accent1"/>
              </a:buClr>
              <a:buFont typeface="Verdana"/>
              <a:buNone/>
              <a:defRPr sz="2800" kern="1200">
                <a:solidFill>
                  <a:schemeClr val="tx1"/>
                </a:solidFill>
                <a:latin typeface="+mn-lt"/>
                <a:ea typeface="+mn-ea"/>
                <a:cs typeface="+mn-cs"/>
              </a:defRPr>
            </a:lvl2pPr>
            <a:lvl3pPr marL="914400" indent="0" algn="ctr" rtl="0" eaLnBrk="1" latinLnBrk="0" hangingPunct="1">
              <a:lnSpc>
                <a:spcPts val="2800"/>
              </a:lnSpc>
              <a:spcBef>
                <a:spcPct val="20000"/>
              </a:spcBef>
              <a:buClr>
                <a:schemeClr val="accent2"/>
              </a:buClr>
              <a:buFont typeface="Wingdings 2"/>
              <a:buNone/>
              <a:defRPr sz="2400" kern="1200">
                <a:solidFill>
                  <a:schemeClr val="tx1"/>
                </a:solidFill>
                <a:latin typeface="+mn-lt"/>
                <a:ea typeface="+mn-ea"/>
                <a:cs typeface="+mn-cs"/>
              </a:defRPr>
            </a:lvl3pPr>
            <a:lvl4pPr marL="1371600" indent="0" algn="ctr" rtl="0" eaLnBrk="1" latinLnBrk="0" hangingPunct="1">
              <a:spcBef>
                <a:spcPct val="20000"/>
              </a:spcBef>
              <a:buClr>
                <a:schemeClr val="accent3"/>
              </a:buClr>
              <a:buFont typeface="Wingdings 2"/>
              <a:buNone/>
              <a:defRPr sz="2000" kern="1200">
                <a:solidFill>
                  <a:schemeClr val="tx1"/>
                </a:solidFill>
                <a:latin typeface="+mn-lt"/>
                <a:ea typeface="+mn-ea"/>
                <a:cs typeface="+mn-cs"/>
              </a:defRPr>
            </a:lvl4pPr>
            <a:lvl5pPr marL="1828800" indent="0" algn="ctr" rtl="0" eaLnBrk="1" latinLnBrk="0" hangingPunct="1">
              <a:spcBef>
                <a:spcPct val="20000"/>
              </a:spcBef>
              <a:buClr>
                <a:schemeClr val="accent4"/>
              </a:buClr>
              <a:buFont typeface="Wingdings 2"/>
              <a:buNone/>
              <a:defRPr sz="2000" kern="1200">
                <a:solidFill>
                  <a:schemeClr val="tx1"/>
                </a:solidFill>
                <a:latin typeface="+mn-lt"/>
                <a:ea typeface="+mn-ea"/>
                <a:cs typeface="+mn-cs"/>
              </a:defRPr>
            </a:lvl5pPr>
            <a:lvl6pPr marL="2286000" indent="0" algn="ctr" rtl="0" eaLnBrk="1" latinLnBrk="0" hangingPunct="1">
              <a:spcBef>
                <a:spcPct val="20000"/>
              </a:spcBef>
              <a:buClr>
                <a:schemeClr val="accent5"/>
              </a:buClr>
              <a:buFont typeface="Wingdings 2"/>
              <a:buNone/>
              <a:defRPr sz="2000" kern="1200">
                <a:solidFill>
                  <a:schemeClr val="tx1"/>
                </a:solidFill>
                <a:latin typeface="+mn-lt"/>
                <a:ea typeface="+mn-ea"/>
                <a:cs typeface="+mn-cs"/>
              </a:defRPr>
            </a:lvl6pPr>
            <a:lvl7pPr marL="2743200" indent="0" algn="ctr" rtl="0" eaLnBrk="1" latinLnBrk="0" hangingPunct="1">
              <a:spcBef>
                <a:spcPct val="20000"/>
              </a:spcBef>
              <a:buClr>
                <a:schemeClr val="accent6"/>
              </a:buClr>
              <a:buFont typeface="Wingdings 2"/>
              <a:buNone/>
              <a:defRPr sz="2000" kern="1200">
                <a:solidFill>
                  <a:schemeClr val="tx1"/>
                </a:solidFill>
                <a:latin typeface="+mn-lt"/>
                <a:ea typeface="+mn-ea"/>
                <a:cs typeface="+mn-cs"/>
              </a:defRPr>
            </a:lvl7pPr>
            <a:lvl8pPr marL="3200400" indent="0" algn="ctr" rtl="0" eaLnBrk="1" latinLnBrk="0" hangingPunct="1">
              <a:spcBef>
                <a:spcPct val="20000"/>
              </a:spcBef>
              <a:buClr>
                <a:schemeClr val="accent6"/>
              </a:buClr>
              <a:buFont typeface="Wingdings 2"/>
              <a:buNone/>
              <a:defRPr sz="2000" kern="1200">
                <a:solidFill>
                  <a:schemeClr val="tx1"/>
                </a:solidFill>
                <a:latin typeface="+mn-lt"/>
                <a:ea typeface="+mn-ea"/>
                <a:cs typeface="+mn-cs"/>
              </a:defRPr>
            </a:lvl8pPr>
            <a:lvl9pPr marL="3657600" indent="0" algn="ctr" rtl="0" eaLnBrk="1" latinLnBrk="0" hangingPunct="1">
              <a:spcBef>
                <a:spcPct val="20000"/>
              </a:spcBef>
              <a:buClr>
                <a:schemeClr val="accent6"/>
              </a:buClr>
              <a:buFont typeface="Wingdings 2"/>
              <a:buNone/>
              <a:defRPr sz="2000" kern="1200">
                <a:solidFill>
                  <a:schemeClr val="tx1"/>
                </a:solidFill>
                <a:latin typeface="+mn-lt"/>
                <a:ea typeface="+mn-ea"/>
                <a:cs typeface="+mn-cs"/>
              </a:defRPr>
            </a:lvl9pPr>
            <a:extLst/>
          </a:lstStyle>
          <a:p>
            <a:pPr>
              <a:lnSpc>
                <a:spcPct val="100000"/>
              </a:lnSpc>
            </a:pPr>
            <a:r>
              <a:rPr lang="en-US" sz="1800" dirty="0">
                <a:solidFill>
                  <a:srgbClr val="C00000"/>
                </a:solidFill>
                <a:latin typeface="Calibri" panose="020F0502020204030204" pitchFamily="34" charset="0"/>
                <a:cs typeface="Calibri" panose="020F0502020204030204" pitchFamily="34" charset="0"/>
              </a:rPr>
              <a:t>SOCIAL SECURITY SYSTEMS IN THE LIGHT OF DEMOGRAPHIC, ECONOMIC AND TECHNOLOGICAL CHALLENGES</a:t>
            </a:r>
            <a:r>
              <a:rPr lang="pl-PL" sz="1800" dirty="0">
                <a:solidFill>
                  <a:srgbClr val="C00000"/>
                </a:solidFill>
                <a:latin typeface="Calibri" panose="020F0502020204030204" pitchFamily="34" charset="0"/>
                <a:cs typeface="Calibri" panose="020F0502020204030204" pitchFamily="34" charset="0"/>
              </a:rPr>
              <a:t>, </a:t>
            </a:r>
            <a:r>
              <a:rPr lang="pl-PL" sz="1800" dirty="0" err="1">
                <a:solidFill>
                  <a:srgbClr val="C00000"/>
                </a:solidFill>
                <a:latin typeface="Calibri" panose="020F0502020204030204" pitchFamily="34" charset="0"/>
                <a:cs typeface="Calibri" panose="020F0502020204030204" pitchFamily="34" charset="0"/>
              </a:rPr>
              <a:t>Poznan</a:t>
            </a:r>
            <a:r>
              <a:rPr lang="pl-PL" sz="1800" dirty="0">
                <a:solidFill>
                  <a:srgbClr val="C00000"/>
                </a:solidFill>
                <a:latin typeface="Calibri" panose="020F0502020204030204" pitchFamily="34" charset="0"/>
                <a:cs typeface="Calibri" panose="020F0502020204030204" pitchFamily="34" charset="0"/>
              </a:rPr>
              <a:t>, 19-20 </a:t>
            </a:r>
            <a:r>
              <a:rPr lang="pl-PL" sz="1800" dirty="0" err="1">
                <a:solidFill>
                  <a:srgbClr val="C00000"/>
                </a:solidFill>
                <a:latin typeface="Calibri" panose="020F0502020204030204" pitchFamily="34" charset="0"/>
                <a:cs typeface="Calibri" panose="020F0502020204030204" pitchFamily="34" charset="0"/>
              </a:rPr>
              <a:t>September</a:t>
            </a:r>
            <a:r>
              <a:rPr lang="pl-PL" sz="1800" dirty="0">
                <a:solidFill>
                  <a:srgbClr val="C00000"/>
                </a:solidFill>
                <a:latin typeface="Calibri" panose="020F0502020204030204" pitchFamily="34" charset="0"/>
                <a:cs typeface="Calibri" panose="020F0502020204030204" pitchFamily="34" charset="0"/>
              </a:rPr>
              <a:t> 2019</a:t>
            </a:r>
          </a:p>
        </p:txBody>
      </p:sp>
      <p:pic>
        <p:nvPicPr>
          <p:cNvPr id="7" name="Obraz 6">
            <a:extLst>
              <a:ext uri="{FF2B5EF4-FFF2-40B4-BE49-F238E27FC236}">
                <a16:creationId xmlns:a16="http://schemas.microsoft.com/office/drawing/2014/main" id="{311DC499-B61D-4273-86FF-B62B2802694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03648" y="205410"/>
            <a:ext cx="3825943" cy="1239390"/>
          </a:xfrm>
          <a:prstGeom prst="rect">
            <a:avLst/>
          </a:prstGeom>
        </p:spPr>
      </p:pic>
      <p:pic>
        <p:nvPicPr>
          <p:cNvPr id="8" name="Obraz 7">
            <a:extLst>
              <a:ext uri="{FF2B5EF4-FFF2-40B4-BE49-F238E27FC236}">
                <a16:creationId xmlns:a16="http://schemas.microsoft.com/office/drawing/2014/main" id="{BD6FD263-B2C4-40D4-92E0-B65DD8E81809}"/>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832" t="15385" r="4758" b="15385"/>
          <a:stretch/>
        </p:blipFill>
        <p:spPr>
          <a:xfrm>
            <a:off x="6744242" y="436878"/>
            <a:ext cx="2296254" cy="54385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003828" y="106672"/>
            <a:ext cx="7745556" cy="311576"/>
          </a:xfrm>
        </p:spPr>
        <p:txBody>
          <a:bodyPr>
            <a:noAutofit/>
          </a:bodyPr>
          <a:lstStyle/>
          <a:p>
            <a:r>
              <a:rPr lang="pl-PL" sz="3000" dirty="0">
                <a:latin typeface="Calibri" panose="020F0502020204030204" pitchFamily="34" charset="0"/>
                <a:cs typeface="Calibri" panose="020F0502020204030204" pitchFamily="34" charset="0"/>
              </a:rPr>
              <a:t>Empirical </a:t>
            </a:r>
            <a:r>
              <a:rPr lang="pl-PL" sz="3000" dirty="0" err="1">
                <a:latin typeface="Calibri" panose="020F0502020204030204" pitchFamily="34" charset="0"/>
                <a:cs typeface="Calibri" panose="020F0502020204030204" pitchFamily="34" charset="0"/>
              </a:rPr>
              <a:t>research</a:t>
            </a:r>
            <a:r>
              <a:rPr lang="pl-PL" sz="3000" dirty="0">
                <a:latin typeface="Calibri" panose="020F0502020204030204" pitchFamily="34" charset="0"/>
                <a:cs typeface="Calibri" panose="020F0502020204030204" pitchFamily="34" charset="0"/>
              </a:rPr>
              <a:t> - </a:t>
            </a:r>
            <a:r>
              <a:rPr lang="pl-PL" sz="3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methods</a:t>
            </a:r>
            <a:endParaRPr lang="pl-PL" sz="3000" noProof="0" dirty="0">
              <a:latin typeface="Calibri" panose="020F0502020204030204" pitchFamily="34" charset="0"/>
              <a:cs typeface="Calibri" panose="020F0502020204030204" pitchFamily="34" charset="0"/>
            </a:endParaRPr>
          </a:p>
        </p:txBody>
      </p:sp>
      <p:sp>
        <p:nvSpPr>
          <p:cNvPr id="4" name="Rectangle 2">
            <a:extLst>
              <a:ext uri="{FF2B5EF4-FFF2-40B4-BE49-F238E27FC236}">
                <a16:creationId xmlns:a16="http://schemas.microsoft.com/office/drawing/2014/main" id="{A8370A2B-6BD2-4EF7-A769-72EF45A2E2A5}"/>
              </a:ext>
            </a:extLst>
          </p:cNvPr>
          <p:cNvSpPr>
            <a:spLocks noGrp="1"/>
          </p:cNvSpPr>
          <p:nvPr>
            <p:ph idx="1"/>
          </p:nvPr>
        </p:nvSpPr>
        <p:spPr>
          <a:xfrm>
            <a:off x="971600" y="548680"/>
            <a:ext cx="8172400" cy="6480720"/>
          </a:xfrm>
        </p:spPr>
        <p:txBody>
          <a:bodyPr>
            <a:normAutofit fontScale="25000" lnSpcReduction="20000"/>
          </a:bodyPr>
          <a:lstStyle/>
          <a:p>
            <a:pPr marL="82296" indent="0">
              <a:buNone/>
            </a:pP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a:t>
            </a:r>
            <a:r>
              <a:rPr lang="en-US" sz="8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ynthetic</a:t>
            </a:r>
            <a:r>
              <a:rPr lang="en-US"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indicators</a:t>
            </a: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8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used</a:t>
            </a: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for </a:t>
            </a:r>
            <a:r>
              <a:rPr lang="pl-PL" sz="8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a:t>
            </a: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8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analysis</a:t>
            </a: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marL="82296" indent="0">
              <a:buNone/>
            </a:pPr>
            <a:r>
              <a:rPr lang="en-GB" sz="10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a:t>
            </a:r>
            <a:r>
              <a:rPr lang="en-GB" sz="10000" baseline="-25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young</a:t>
            </a:r>
            <a:r>
              <a:rPr lang="en-GB" sz="10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10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a:t>
            </a:r>
            <a:r>
              <a:rPr lang="en-GB" sz="10000" baseline="-25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adult</a:t>
            </a:r>
            <a:r>
              <a:rPr lang="pl-PL" sz="10000" baseline="-25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10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a:t>
            </a:r>
            <a:r>
              <a:rPr lang="en-GB" sz="10000" baseline="-25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elderly</a:t>
            </a:r>
            <a:r>
              <a:rPr lang="pl-PL" sz="10000" baseline="-25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0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GD</a:t>
            </a:r>
            <a:r>
              <a:rPr lang="pl-PL" sz="10000" baseline="-25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young</a:t>
            </a:r>
            <a:r>
              <a:rPr lang="pl-PL" sz="10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0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GD</a:t>
            </a:r>
            <a:r>
              <a:rPr lang="pl-PL" sz="10000" baseline="-25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adult</a:t>
            </a:r>
            <a:r>
              <a:rPr lang="pl-PL" sz="10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and </a:t>
            </a:r>
            <a:r>
              <a:rPr lang="pl-PL" sz="10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GD</a:t>
            </a:r>
            <a:r>
              <a:rPr lang="pl-PL" sz="10000" baseline="-25000"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elderly</a:t>
            </a:r>
            <a:r>
              <a:rPr lang="pl-PL" sz="10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p>
          <a:p>
            <a:pPr marL="82296" indent="0">
              <a:buNone/>
            </a:pPr>
            <a:r>
              <a:rPr lang="pl-PL" sz="8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where</a:t>
            </a: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marL="82296" indent="0">
              <a:buNone/>
            </a:pP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each</a:t>
            </a:r>
          </a:p>
          <a:p>
            <a:pPr marL="82296" indent="0">
              <a:buNone/>
            </a:pPr>
            <a:endPar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each</a:t>
            </a:r>
          </a:p>
          <a:p>
            <a:pPr marL="82296" indent="0">
              <a:buNone/>
            </a:pPr>
            <a:endParaRPr lang="pl-PL" sz="8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lnSpc>
                <a:spcPct val="120000"/>
              </a:lnSpc>
              <a:buNone/>
            </a:pPr>
            <a:r>
              <a:rPr lang="en-US" sz="5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where a star (*) denotes variables transformed into ‘the greater the better’ kind and scaled into a 0-1 interval</a:t>
            </a:r>
            <a:endParaRPr lang="pl-PL" sz="5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p>
          <a:p>
            <a:pPr marL="82296" indent="0">
              <a:buNone/>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mc:AlternateContent xmlns:mc="http://schemas.openxmlformats.org/markup-compatibility/2006" xmlns:a14="http://schemas.microsoft.com/office/drawing/2010/main">
        <mc:Choice Requires="a14">
          <p:sp>
            <p:nvSpPr>
              <p:cNvPr id="6" name="Prostokąt 5">
                <a:extLst>
                  <a:ext uri="{FF2B5EF4-FFF2-40B4-BE49-F238E27FC236}">
                    <a16:creationId xmlns:a16="http://schemas.microsoft.com/office/drawing/2014/main" id="{F40651CE-E228-4019-A614-C5471811F43A}"/>
                  </a:ext>
                </a:extLst>
              </p:cNvPr>
              <p:cNvSpPr/>
              <p:nvPr/>
            </p:nvSpPr>
            <p:spPr>
              <a:xfrm>
                <a:off x="1907704" y="1805274"/>
                <a:ext cx="4267899"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pl-PL" i="1" smtClean="0">
                          <a:solidFill>
                            <a:srgbClr val="C00000"/>
                          </a:solidFill>
                          <a:latin typeface="Cambria Math" panose="02040503050406030204" pitchFamily="18" charset="0"/>
                        </a:rPr>
                        <m:t>𝑆</m:t>
                      </m:r>
                      <m:r>
                        <a:rPr lang="pl-PL">
                          <a:solidFill>
                            <a:srgbClr val="C00000"/>
                          </a:solidFill>
                          <a:latin typeface="Cambria Math" panose="02040503050406030204" pitchFamily="18" charset="0"/>
                        </a:rPr>
                        <m:t>=</m:t>
                      </m:r>
                      <m:f>
                        <m:fPr>
                          <m:ctrlPr>
                            <a:rPr lang="pl-PL" i="1">
                              <a:solidFill>
                                <a:srgbClr val="C00000"/>
                              </a:solidFill>
                              <a:latin typeface="Cambria Math" panose="02040503050406030204" pitchFamily="18" charset="0"/>
                            </a:rPr>
                          </m:ctrlPr>
                        </m:fPr>
                        <m:num>
                          <m:r>
                            <a:rPr lang="pl-PL">
                              <a:solidFill>
                                <a:srgbClr val="C00000"/>
                              </a:solidFill>
                              <a:latin typeface="Cambria Math" panose="02040503050406030204" pitchFamily="18" charset="0"/>
                            </a:rPr>
                            <m:t>1</m:t>
                          </m:r>
                        </m:num>
                        <m:den>
                          <m:r>
                            <a:rPr lang="pl-PL">
                              <a:solidFill>
                                <a:srgbClr val="C00000"/>
                              </a:solidFill>
                              <a:latin typeface="Cambria Math" panose="02040503050406030204" pitchFamily="18" charset="0"/>
                            </a:rPr>
                            <m:t>6</m:t>
                          </m:r>
                        </m:den>
                      </m:f>
                      <m:d>
                        <m:dPr>
                          <m:ctrlPr>
                            <a:rPr lang="pl-PL" i="1">
                              <a:solidFill>
                                <a:srgbClr val="C00000"/>
                              </a:solidFill>
                              <a:latin typeface="Cambria Math" panose="02040503050406030204" pitchFamily="18" charset="0"/>
                            </a:rPr>
                          </m:ctrlPr>
                        </m:dPr>
                        <m:e>
                          <m:r>
                            <a:rPr lang="pl-PL" i="1">
                              <a:solidFill>
                                <a:srgbClr val="C00000"/>
                              </a:solidFill>
                              <a:latin typeface="Cambria Math" panose="02040503050406030204" pitchFamily="18" charset="0"/>
                            </a:rPr>
                            <m:t>𝑃𝑂</m:t>
                          </m:r>
                          <m:r>
                            <a:rPr lang="pl-PL">
                              <a:solidFill>
                                <a:srgbClr val="C00000"/>
                              </a:solidFill>
                              <a:latin typeface="Cambria Math" panose="02040503050406030204" pitchFamily="18" charset="0"/>
                            </a:rPr>
                            <m:t>+</m:t>
                          </m:r>
                          <m:r>
                            <a:rPr lang="pl-PL" i="1">
                              <a:solidFill>
                                <a:srgbClr val="C00000"/>
                              </a:solidFill>
                              <a:latin typeface="Cambria Math" panose="02040503050406030204" pitchFamily="18" charset="0"/>
                            </a:rPr>
                            <m:t>𝐼𝑁</m:t>
                          </m:r>
                          <m:r>
                            <a:rPr lang="pl-PL">
                              <a:solidFill>
                                <a:srgbClr val="C00000"/>
                              </a:solidFill>
                              <a:latin typeface="Cambria Math" panose="02040503050406030204" pitchFamily="18" charset="0"/>
                            </a:rPr>
                            <m:t>+</m:t>
                          </m:r>
                          <m:r>
                            <a:rPr lang="pl-PL" i="1">
                              <a:solidFill>
                                <a:srgbClr val="C00000"/>
                              </a:solidFill>
                              <a:latin typeface="Cambria Math" panose="02040503050406030204" pitchFamily="18" charset="0"/>
                            </a:rPr>
                            <m:t>𝐻𝑂</m:t>
                          </m:r>
                          <m:r>
                            <a:rPr lang="pl-PL">
                              <a:solidFill>
                                <a:srgbClr val="C00000"/>
                              </a:solidFill>
                              <a:latin typeface="Cambria Math" panose="02040503050406030204" pitchFamily="18" charset="0"/>
                            </a:rPr>
                            <m:t>+</m:t>
                          </m:r>
                          <m:r>
                            <a:rPr lang="pl-PL" i="1">
                              <a:solidFill>
                                <a:srgbClr val="C00000"/>
                              </a:solidFill>
                              <a:latin typeface="Cambria Math" panose="02040503050406030204" pitchFamily="18" charset="0"/>
                            </a:rPr>
                            <m:t>𝐿𝑀</m:t>
                          </m:r>
                          <m:r>
                            <a:rPr lang="pl-PL">
                              <a:solidFill>
                                <a:srgbClr val="C00000"/>
                              </a:solidFill>
                              <a:latin typeface="Cambria Math" panose="02040503050406030204" pitchFamily="18" charset="0"/>
                            </a:rPr>
                            <m:t>+</m:t>
                          </m:r>
                          <m:r>
                            <a:rPr lang="pl-PL" i="1">
                              <a:solidFill>
                                <a:srgbClr val="C00000"/>
                              </a:solidFill>
                              <a:latin typeface="Cambria Math" panose="02040503050406030204" pitchFamily="18" charset="0"/>
                            </a:rPr>
                            <m:t>𝐸𝐷</m:t>
                          </m:r>
                          <m:r>
                            <a:rPr lang="pl-PL">
                              <a:solidFill>
                                <a:srgbClr val="C00000"/>
                              </a:solidFill>
                              <a:latin typeface="Cambria Math" panose="02040503050406030204" pitchFamily="18" charset="0"/>
                            </a:rPr>
                            <m:t>+</m:t>
                          </m:r>
                          <m:r>
                            <a:rPr lang="pl-PL" i="1">
                              <a:solidFill>
                                <a:srgbClr val="C00000"/>
                              </a:solidFill>
                              <a:latin typeface="Cambria Math" panose="02040503050406030204" pitchFamily="18" charset="0"/>
                            </a:rPr>
                            <m:t>𝐻𝐸</m:t>
                          </m:r>
                        </m:e>
                      </m:d>
                    </m:oMath>
                  </m:oMathPara>
                </a14:m>
                <a:endParaRPr lang="pl-PL" dirty="0">
                  <a:solidFill>
                    <a:srgbClr val="C00000"/>
                  </a:solidFill>
                </a:endParaRPr>
              </a:p>
            </p:txBody>
          </p:sp>
        </mc:Choice>
        <mc:Fallback xmlns="">
          <p:sp>
            <p:nvSpPr>
              <p:cNvPr id="6" name="Prostokąt 5">
                <a:extLst>
                  <a:ext uri="{FF2B5EF4-FFF2-40B4-BE49-F238E27FC236}">
                    <a16:creationId xmlns:a16="http://schemas.microsoft.com/office/drawing/2014/main" id="{F40651CE-E228-4019-A614-C5471811F43A}"/>
                  </a:ext>
                </a:extLst>
              </p:cNvPr>
              <p:cNvSpPr>
                <a:spLocks noRot="1" noChangeAspect="1" noMove="1" noResize="1" noEditPoints="1" noAdjustHandles="1" noChangeArrowheads="1" noChangeShapeType="1" noTextEdit="1"/>
              </p:cNvSpPr>
              <p:nvPr/>
            </p:nvSpPr>
            <p:spPr>
              <a:xfrm>
                <a:off x="1907704" y="1805274"/>
                <a:ext cx="4267899" cy="612732"/>
              </a:xfrm>
              <a:prstGeom prst="rect">
                <a:avLst/>
              </a:prstGeom>
              <a:blipFill>
                <a:blip r:embed="rId3"/>
                <a:stretch>
                  <a:fillRect/>
                </a:stretch>
              </a:blipFill>
            </p:spPr>
            <p:txBody>
              <a:bodyPr/>
              <a:lstStyle/>
              <a:p>
                <a:r>
                  <a:rPr lang="pl-PL">
                    <a:noFill/>
                  </a:rPr>
                  <a:t> </a:t>
                </a:r>
              </a:p>
            </p:txBody>
          </p:sp>
        </mc:Fallback>
      </mc:AlternateContent>
      <p:pic>
        <p:nvPicPr>
          <p:cNvPr id="9" name="Obraz 8">
            <a:extLst>
              <a:ext uri="{FF2B5EF4-FFF2-40B4-BE49-F238E27FC236}">
                <a16:creationId xmlns:a16="http://schemas.microsoft.com/office/drawing/2014/main" id="{2892555C-D4EC-4BEB-904F-4F384A3964FB}"/>
              </a:ext>
            </a:extLst>
          </p:cNvPr>
          <p:cNvPicPr/>
          <p:nvPr/>
        </p:nvPicPr>
        <p:blipFill rotWithShape="1">
          <a:blip r:embed="rId4"/>
          <a:srcRect l="53694" t="33371" r="29619" b="54722"/>
          <a:stretch/>
        </p:blipFill>
        <p:spPr bwMode="auto">
          <a:xfrm>
            <a:off x="2840762" y="2348914"/>
            <a:ext cx="3312368" cy="1659501"/>
          </a:xfrm>
          <a:prstGeom prst="rect">
            <a:avLst/>
          </a:prstGeom>
          <a:ln>
            <a:noFill/>
          </a:ln>
          <a:extLst>
            <a:ext uri="{53640926-AAD7-44D8-BBD7-CCE9431645EC}">
              <a14:shadowObscured xmlns:a14="http://schemas.microsoft.com/office/drawing/2010/main"/>
            </a:ext>
          </a:extLst>
        </p:spPr>
      </p:pic>
      <mc:AlternateContent xmlns:mc="http://schemas.openxmlformats.org/markup-compatibility/2006" xmlns:a14="http://schemas.microsoft.com/office/drawing/2010/main">
        <mc:Choice Requires="a14">
          <p:sp>
            <p:nvSpPr>
              <p:cNvPr id="10" name="Prostokąt 9">
                <a:extLst>
                  <a:ext uri="{FF2B5EF4-FFF2-40B4-BE49-F238E27FC236}">
                    <a16:creationId xmlns:a16="http://schemas.microsoft.com/office/drawing/2014/main" id="{66768031-AD7D-4398-A8F9-3C3897B99107}"/>
                  </a:ext>
                </a:extLst>
              </p:cNvPr>
              <p:cNvSpPr/>
              <p:nvPr/>
            </p:nvSpPr>
            <p:spPr>
              <a:xfrm>
                <a:off x="1907704" y="4101518"/>
                <a:ext cx="6841680" cy="6127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pl-PL" b="0" i="1" smtClean="0">
                          <a:solidFill>
                            <a:srgbClr val="C00000"/>
                          </a:solidFill>
                          <a:latin typeface="Cambria Math" panose="02040503050406030204" pitchFamily="18" charset="0"/>
                        </a:rPr>
                        <m:t>𝐺𝐷</m:t>
                      </m:r>
                      <m:r>
                        <a:rPr lang="pl-PL">
                          <a:solidFill>
                            <a:srgbClr val="C00000"/>
                          </a:solidFill>
                          <a:latin typeface="Cambria Math" panose="02040503050406030204" pitchFamily="18" charset="0"/>
                        </a:rPr>
                        <m:t>=</m:t>
                      </m:r>
                      <m:f>
                        <m:fPr>
                          <m:ctrlPr>
                            <a:rPr lang="pl-PL" i="1">
                              <a:solidFill>
                                <a:srgbClr val="C00000"/>
                              </a:solidFill>
                              <a:latin typeface="Cambria Math" panose="02040503050406030204" pitchFamily="18" charset="0"/>
                            </a:rPr>
                          </m:ctrlPr>
                        </m:fPr>
                        <m:num>
                          <m:r>
                            <a:rPr lang="pl-PL">
                              <a:solidFill>
                                <a:srgbClr val="C00000"/>
                              </a:solidFill>
                              <a:latin typeface="Cambria Math" panose="02040503050406030204" pitchFamily="18" charset="0"/>
                            </a:rPr>
                            <m:t>1</m:t>
                          </m:r>
                        </m:num>
                        <m:den>
                          <m:r>
                            <a:rPr lang="pl-PL">
                              <a:solidFill>
                                <a:srgbClr val="C00000"/>
                              </a:solidFill>
                              <a:latin typeface="Cambria Math" panose="02040503050406030204" pitchFamily="18" charset="0"/>
                            </a:rPr>
                            <m:t>6</m:t>
                          </m:r>
                        </m:den>
                      </m:f>
                      <m:d>
                        <m:dPr>
                          <m:ctrlPr>
                            <a:rPr lang="pl-PL" i="1">
                              <a:solidFill>
                                <a:srgbClr val="C00000"/>
                              </a:solidFill>
                              <a:latin typeface="Cambria Math" panose="02040503050406030204" pitchFamily="18" charset="0"/>
                            </a:rPr>
                          </m:ctrlPr>
                        </m:dPr>
                        <m:e>
                          <m:r>
                            <a:rPr lang="pl-PL" b="0" i="1" smtClean="0">
                              <a:solidFill>
                                <a:srgbClr val="C00000"/>
                              </a:solidFill>
                              <a:latin typeface="Cambria Math" panose="02040503050406030204" pitchFamily="18" charset="0"/>
                            </a:rPr>
                            <m:t>𝐺𝐷</m:t>
                          </m:r>
                          <m:r>
                            <a:rPr lang="pl-PL" b="0" i="1" smtClean="0">
                              <a:solidFill>
                                <a:srgbClr val="C00000"/>
                              </a:solidFill>
                              <a:latin typeface="Cambria Math" panose="02040503050406030204" pitchFamily="18" charset="0"/>
                            </a:rPr>
                            <m:t>_</m:t>
                          </m:r>
                          <m:r>
                            <a:rPr lang="pl-PL" i="1">
                              <a:solidFill>
                                <a:srgbClr val="C00000"/>
                              </a:solidFill>
                              <a:latin typeface="Cambria Math" panose="02040503050406030204" pitchFamily="18" charset="0"/>
                            </a:rPr>
                            <m:t>𝑃𝑂</m:t>
                          </m:r>
                          <m:r>
                            <a:rPr lang="pl-PL">
                              <a:solidFill>
                                <a:srgbClr val="C00000"/>
                              </a:solidFill>
                              <a:latin typeface="Cambria Math" panose="02040503050406030204" pitchFamily="18" charset="0"/>
                            </a:rPr>
                            <m:t>+</m:t>
                          </m:r>
                          <m:r>
                            <a:rPr lang="pl-PL" b="0" i="1" smtClean="0">
                              <a:solidFill>
                                <a:srgbClr val="C00000"/>
                              </a:solidFill>
                              <a:latin typeface="Cambria Math" panose="02040503050406030204" pitchFamily="18" charset="0"/>
                            </a:rPr>
                            <m:t>𝐺𝐷</m:t>
                          </m:r>
                          <m:r>
                            <a:rPr lang="pl-PL" b="0" i="1" smtClean="0">
                              <a:solidFill>
                                <a:srgbClr val="C00000"/>
                              </a:solidFill>
                              <a:latin typeface="Cambria Math" panose="02040503050406030204" pitchFamily="18" charset="0"/>
                            </a:rPr>
                            <m:t>_</m:t>
                          </m:r>
                          <m:r>
                            <a:rPr lang="pl-PL" i="1">
                              <a:solidFill>
                                <a:srgbClr val="C00000"/>
                              </a:solidFill>
                              <a:latin typeface="Cambria Math" panose="02040503050406030204" pitchFamily="18" charset="0"/>
                            </a:rPr>
                            <m:t>𝐼𝑁</m:t>
                          </m:r>
                          <m:r>
                            <a:rPr lang="pl-PL">
                              <a:solidFill>
                                <a:srgbClr val="C00000"/>
                              </a:solidFill>
                              <a:latin typeface="Cambria Math" panose="02040503050406030204" pitchFamily="18" charset="0"/>
                            </a:rPr>
                            <m:t>+</m:t>
                          </m:r>
                          <m:r>
                            <a:rPr lang="pl-PL" b="0" i="1" smtClean="0">
                              <a:solidFill>
                                <a:srgbClr val="C00000"/>
                              </a:solidFill>
                              <a:latin typeface="Cambria Math" panose="02040503050406030204" pitchFamily="18" charset="0"/>
                            </a:rPr>
                            <m:t>𝐺𝐷</m:t>
                          </m:r>
                          <m:r>
                            <a:rPr lang="pl-PL" b="0" i="1" smtClean="0">
                              <a:solidFill>
                                <a:srgbClr val="C00000"/>
                              </a:solidFill>
                              <a:latin typeface="Cambria Math" panose="02040503050406030204" pitchFamily="18" charset="0"/>
                            </a:rPr>
                            <m:t>_</m:t>
                          </m:r>
                          <m:r>
                            <a:rPr lang="pl-PL" i="1">
                              <a:solidFill>
                                <a:srgbClr val="C00000"/>
                              </a:solidFill>
                              <a:latin typeface="Cambria Math" panose="02040503050406030204" pitchFamily="18" charset="0"/>
                            </a:rPr>
                            <m:t>𝐻𝑂</m:t>
                          </m:r>
                          <m:r>
                            <a:rPr lang="pl-PL">
                              <a:solidFill>
                                <a:srgbClr val="C00000"/>
                              </a:solidFill>
                              <a:latin typeface="Cambria Math" panose="02040503050406030204" pitchFamily="18" charset="0"/>
                            </a:rPr>
                            <m:t>+</m:t>
                          </m:r>
                          <m:r>
                            <a:rPr lang="pl-PL" b="0" i="1" smtClean="0">
                              <a:solidFill>
                                <a:srgbClr val="C00000"/>
                              </a:solidFill>
                              <a:latin typeface="Cambria Math" panose="02040503050406030204" pitchFamily="18" charset="0"/>
                            </a:rPr>
                            <m:t>𝐺𝐷</m:t>
                          </m:r>
                          <m:r>
                            <a:rPr lang="pl-PL" b="0" i="1" smtClean="0">
                              <a:solidFill>
                                <a:srgbClr val="C00000"/>
                              </a:solidFill>
                              <a:latin typeface="Cambria Math" panose="02040503050406030204" pitchFamily="18" charset="0"/>
                            </a:rPr>
                            <m:t>_</m:t>
                          </m:r>
                          <m:r>
                            <a:rPr lang="pl-PL" i="1">
                              <a:solidFill>
                                <a:srgbClr val="C00000"/>
                              </a:solidFill>
                              <a:latin typeface="Cambria Math" panose="02040503050406030204" pitchFamily="18" charset="0"/>
                            </a:rPr>
                            <m:t>𝐿𝑀</m:t>
                          </m:r>
                          <m:r>
                            <a:rPr lang="pl-PL">
                              <a:solidFill>
                                <a:srgbClr val="C00000"/>
                              </a:solidFill>
                              <a:latin typeface="Cambria Math" panose="02040503050406030204" pitchFamily="18" charset="0"/>
                            </a:rPr>
                            <m:t>+</m:t>
                          </m:r>
                          <m:r>
                            <a:rPr lang="pl-PL" b="0" i="1" smtClean="0">
                              <a:solidFill>
                                <a:srgbClr val="C00000"/>
                              </a:solidFill>
                              <a:latin typeface="Cambria Math" panose="02040503050406030204" pitchFamily="18" charset="0"/>
                            </a:rPr>
                            <m:t>𝐺𝐷</m:t>
                          </m:r>
                          <m:r>
                            <a:rPr lang="pl-PL" b="0" i="1" smtClean="0">
                              <a:solidFill>
                                <a:srgbClr val="C00000"/>
                              </a:solidFill>
                              <a:latin typeface="Cambria Math" panose="02040503050406030204" pitchFamily="18" charset="0"/>
                            </a:rPr>
                            <m:t>_</m:t>
                          </m:r>
                          <m:r>
                            <a:rPr lang="pl-PL" i="1">
                              <a:solidFill>
                                <a:srgbClr val="C00000"/>
                              </a:solidFill>
                              <a:latin typeface="Cambria Math" panose="02040503050406030204" pitchFamily="18" charset="0"/>
                            </a:rPr>
                            <m:t>𝐸𝐷</m:t>
                          </m:r>
                          <m:r>
                            <a:rPr lang="pl-PL">
                              <a:solidFill>
                                <a:srgbClr val="C00000"/>
                              </a:solidFill>
                              <a:latin typeface="Cambria Math" panose="02040503050406030204" pitchFamily="18" charset="0"/>
                            </a:rPr>
                            <m:t>+</m:t>
                          </m:r>
                          <m:r>
                            <a:rPr lang="pl-PL" b="0" i="1" smtClean="0">
                              <a:solidFill>
                                <a:srgbClr val="C00000"/>
                              </a:solidFill>
                              <a:latin typeface="Cambria Math" panose="02040503050406030204" pitchFamily="18" charset="0"/>
                            </a:rPr>
                            <m:t>𝐺𝐷</m:t>
                          </m:r>
                          <m:r>
                            <a:rPr lang="pl-PL" b="0" i="1" smtClean="0">
                              <a:solidFill>
                                <a:srgbClr val="C00000"/>
                              </a:solidFill>
                              <a:latin typeface="Cambria Math" panose="02040503050406030204" pitchFamily="18" charset="0"/>
                            </a:rPr>
                            <m:t>_</m:t>
                          </m:r>
                          <m:r>
                            <a:rPr lang="pl-PL" i="1">
                              <a:solidFill>
                                <a:srgbClr val="C00000"/>
                              </a:solidFill>
                              <a:latin typeface="Cambria Math" panose="02040503050406030204" pitchFamily="18" charset="0"/>
                            </a:rPr>
                            <m:t>𝐻𝐸</m:t>
                          </m:r>
                        </m:e>
                      </m:d>
                    </m:oMath>
                  </m:oMathPara>
                </a14:m>
                <a:endParaRPr lang="pl-PL" dirty="0">
                  <a:solidFill>
                    <a:srgbClr val="C00000"/>
                  </a:solidFill>
                </a:endParaRPr>
              </a:p>
            </p:txBody>
          </p:sp>
        </mc:Choice>
        <mc:Fallback xmlns="">
          <p:sp>
            <p:nvSpPr>
              <p:cNvPr id="10" name="Prostokąt 9">
                <a:extLst>
                  <a:ext uri="{FF2B5EF4-FFF2-40B4-BE49-F238E27FC236}">
                    <a16:creationId xmlns:a16="http://schemas.microsoft.com/office/drawing/2014/main" id="{66768031-AD7D-4398-A8F9-3C3897B99107}"/>
                  </a:ext>
                </a:extLst>
              </p:cNvPr>
              <p:cNvSpPr>
                <a:spLocks noRot="1" noChangeAspect="1" noMove="1" noResize="1" noEditPoints="1" noAdjustHandles="1" noChangeArrowheads="1" noChangeShapeType="1" noTextEdit="1"/>
              </p:cNvSpPr>
              <p:nvPr/>
            </p:nvSpPr>
            <p:spPr>
              <a:xfrm>
                <a:off x="1907704" y="4101518"/>
                <a:ext cx="6841680" cy="612732"/>
              </a:xfrm>
              <a:prstGeom prst="rect">
                <a:avLst/>
              </a:prstGeom>
              <a:blipFill>
                <a:blip r:embed="rId5"/>
                <a:stretch>
                  <a:fillRect/>
                </a:stretch>
              </a:blipFill>
            </p:spPr>
            <p:txBody>
              <a:bodyPr/>
              <a:lstStyle/>
              <a:p>
                <a:r>
                  <a:rPr lang="pl-PL">
                    <a:noFill/>
                  </a:rPr>
                  <a:t> </a:t>
                </a:r>
              </a:p>
            </p:txBody>
          </p:sp>
        </mc:Fallback>
      </mc:AlternateContent>
      <p:pic>
        <p:nvPicPr>
          <p:cNvPr id="11" name="Obraz 10">
            <a:extLst>
              <a:ext uri="{FF2B5EF4-FFF2-40B4-BE49-F238E27FC236}">
                <a16:creationId xmlns:a16="http://schemas.microsoft.com/office/drawing/2014/main" id="{31F28BCC-D240-4794-A2B3-1045C624EB55}"/>
              </a:ext>
            </a:extLst>
          </p:cNvPr>
          <p:cNvPicPr/>
          <p:nvPr/>
        </p:nvPicPr>
        <p:blipFill rotWithShape="1">
          <a:blip r:embed="rId6"/>
          <a:srcRect l="47755" t="54752" r="29552" b="32486"/>
          <a:stretch/>
        </p:blipFill>
        <p:spPr bwMode="auto">
          <a:xfrm>
            <a:off x="2394725" y="4703385"/>
            <a:ext cx="4200525" cy="177165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484563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163698" y="188640"/>
            <a:ext cx="7745556" cy="311576"/>
          </a:xfrm>
        </p:spPr>
        <p:txBody>
          <a:bodyPr>
            <a:noAutofit/>
          </a:bodyPr>
          <a:lstStyle/>
          <a:p>
            <a:r>
              <a:rPr lang="pl-PL" sz="3000" dirty="0">
                <a:latin typeface="Calibri" panose="020F0502020204030204" pitchFamily="34" charset="0"/>
                <a:cs typeface="Calibri" panose="020F0502020204030204" pitchFamily="34" charset="0"/>
              </a:rPr>
              <a:t>Empirical </a:t>
            </a:r>
            <a:r>
              <a:rPr lang="pl-PL" sz="3000" dirty="0" err="1">
                <a:latin typeface="Calibri" panose="020F0502020204030204" pitchFamily="34" charset="0"/>
                <a:cs typeface="Calibri" panose="020F0502020204030204" pitchFamily="34" charset="0"/>
              </a:rPr>
              <a:t>research</a:t>
            </a:r>
            <a:r>
              <a:rPr lang="pl-PL" sz="3000" dirty="0">
                <a:latin typeface="Calibri" panose="020F0502020204030204" pitchFamily="34" charset="0"/>
                <a:cs typeface="Calibri" panose="020F0502020204030204" pitchFamily="34" charset="0"/>
              </a:rPr>
              <a:t> - </a:t>
            </a:r>
            <a:r>
              <a:rPr lang="pl-PL" sz="3000" dirty="0" err="1">
                <a:latin typeface="Calibri" panose="020F0502020204030204" pitchFamily="34" charset="0"/>
                <a:cs typeface="Calibri" panose="020F0502020204030204" pitchFamily="34" charset="0"/>
              </a:rPr>
              <a:t>results</a:t>
            </a:r>
            <a:endParaRPr lang="pl-PL" sz="3000" dirty="0">
              <a:latin typeface="Calibri" panose="020F0502020204030204" pitchFamily="34" charset="0"/>
              <a:cs typeface="Calibri" panose="020F0502020204030204" pitchFamily="34" charset="0"/>
            </a:endParaRPr>
          </a:p>
        </p:txBody>
      </p:sp>
      <p:sp>
        <p:nvSpPr>
          <p:cNvPr id="3" name="Prostokąt 2">
            <a:extLst>
              <a:ext uri="{FF2B5EF4-FFF2-40B4-BE49-F238E27FC236}">
                <a16:creationId xmlns:a16="http://schemas.microsoft.com/office/drawing/2014/main" id="{85FE63A1-D46A-4B53-BECE-744D8D886AC6}"/>
              </a:ext>
            </a:extLst>
          </p:cNvPr>
          <p:cNvSpPr/>
          <p:nvPr/>
        </p:nvSpPr>
        <p:spPr>
          <a:xfrm>
            <a:off x="1043608" y="627583"/>
            <a:ext cx="7745556" cy="5911618"/>
          </a:xfrm>
          <a:prstGeom prst="rect">
            <a:avLst/>
          </a:prstGeom>
        </p:spPr>
        <p:txBody>
          <a:bodyPr wrap="square">
            <a:spAutoFit/>
          </a:bodyPr>
          <a:lstStyle/>
          <a:p>
            <a:pPr algn="just">
              <a:lnSpc>
                <a:spcPct val="115000"/>
              </a:lnSpc>
              <a:spcAft>
                <a:spcPts val="0"/>
              </a:spcAft>
            </a:pP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Results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hierarchical agglomerative clustering </a:t>
            </a: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pP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Results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k-</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means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clustering </a:t>
            </a: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2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1</a:t>
            </a:r>
            <a:r>
              <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Germany, France, the Netherlands, Austria and Slovenia</a:t>
            </a: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2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2</a:t>
            </a:r>
            <a:r>
              <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GB"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Czechia, Greece, Hungary, Poland, Portugal, Finland, Sweden and Switzerland</a:t>
            </a: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2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3</a:t>
            </a:r>
            <a:r>
              <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Estonia and Latvia</a:t>
            </a: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20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4</a:t>
            </a:r>
            <a:r>
              <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Belgium, Denmark, Ireland, Spain, Italy, Luxembourg, Slovakia, United Kingdom, Iceland and Norway. </a:t>
            </a: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p:sp>
        <p:nvSpPr>
          <p:cNvPr id="4" name="Rectangle 2">
            <a:extLst>
              <a:ext uri="{FF2B5EF4-FFF2-40B4-BE49-F238E27FC236}">
                <a16:creationId xmlns:a16="http://schemas.microsoft.com/office/drawing/2014/main" id="{801A920A-3A7E-4DA3-B72D-1A23D010626C}"/>
              </a:ext>
            </a:extLst>
          </p:cNvPr>
          <p:cNvSpPr>
            <a:spLocks noChangeArrowheads="1"/>
          </p:cNvSpPr>
          <p:nvPr/>
        </p:nvSpPr>
        <p:spPr bwMode="auto">
          <a:xfrm>
            <a:off x="4526585" y="3449188"/>
            <a:ext cx="744655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pic>
        <p:nvPicPr>
          <p:cNvPr id="9" name="Obraz 8">
            <a:extLst>
              <a:ext uri="{FF2B5EF4-FFF2-40B4-BE49-F238E27FC236}">
                <a16:creationId xmlns:a16="http://schemas.microsoft.com/office/drawing/2014/main" id="{89E7CE83-01FC-4C87-BA85-BA037F1EB5CB}"/>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1163698" y="1124744"/>
            <a:ext cx="4488422" cy="2520280"/>
          </a:xfrm>
          <a:prstGeom prst="rect">
            <a:avLst/>
          </a:prstGeom>
          <a:noFill/>
        </p:spPr>
      </p:pic>
    </p:spTree>
    <p:extLst>
      <p:ext uri="{BB962C8B-B14F-4D97-AF65-F5344CB8AC3E}">
        <p14:creationId xmlns:p14="http://schemas.microsoft.com/office/powerpoint/2010/main" val="21362118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043607" y="120112"/>
            <a:ext cx="7745556" cy="311576"/>
          </a:xfrm>
        </p:spPr>
        <p:txBody>
          <a:bodyPr>
            <a:noAutofit/>
          </a:bodyPr>
          <a:lstStyle/>
          <a:p>
            <a:r>
              <a:rPr lang="pl-PL" sz="3000" dirty="0">
                <a:latin typeface="Calibri" panose="020F0502020204030204" pitchFamily="34" charset="0"/>
                <a:cs typeface="Calibri" panose="020F0502020204030204" pitchFamily="34" charset="0"/>
              </a:rPr>
              <a:t>Empirical </a:t>
            </a:r>
            <a:r>
              <a:rPr lang="pl-PL" sz="3000" dirty="0" err="1">
                <a:latin typeface="Calibri" panose="020F0502020204030204" pitchFamily="34" charset="0"/>
                <a:cs typeface="Calibri" panose="020F0502020204030204" pitchFamily="34" charset="0"/>
              </a:rPr>
              <a:t>research</a:t>
            </a:r>
            <a:r>
              <a:rPr lang="pl-PL" sz="3000" dirty="0">
                <a:latin typeface="Calibri" panose="020F0502020204030204" pitchFamily="34" charset="0"/>
                <a:cs typeface="Calibri" panose="020F0502020204030204" pitchFamily="34" charset="0"/>
              </a:rPr>
              <a:t> - </a:t>
            </a:r>
            <a:r>
              <a:rPr lang="pl-PL" sz="3000" dirty="0" err="1">
                <a:latin typeface="Calibri" panose="020F0502020204030204" pitchFamily="34" charset="0"/>
                <a:cs typeface="Calibri" panose="020F0502020204030204" pitchFamily="34" charset="0"/>
              </a:rPr>
              <a:t>results</a:t>
            </a:r>
            <a:endParaRPr lang="pl-PL" sz="3000" dirty="0">
              <a:latin typeface="Calibri" panose="020F0502020204030204" pitchFamily="34" charset="0"/>
              <a:cs typeface="Calibri" panose="020F0502020204030204" pitchFamily="34" charset="0"/>
            </a:endParaRPr>
          </a:p>
        </p:txBody>
      </p:sp>
      <p:sp>
        <p:nvSpPr>
          <p:cNvPr id="3" name="Prostokąt 2">
            <a:extLst>
              <a:ext uri="{FF2B5EF4-FFF2-40B4-BE49-F238E27FC236}">
                <a16:creationId xmlns:a16="http://schemas.microsoft.com/office/drawing/2014/main" id="{85FE63A1-D46A-4B53-BECE-744D8D886AC6}"/>
              </a:ext>
            </a:extLst>
          </p:cNvPr>
          <p:cNvSpPr/>
          <p:nvPr/>
        </p:nvSpPr>
        <p:spPr>
          <a:xfrm>
            <a:off x="1043606" y="431688"/>
            <a:ext cx="8064897" cy="6448753"/>
          </a:xfrm>
          <a:prstGeom prst="rect">
            <a:avLst/>
          </a:prstGeom>
        </p:spPr>
        <p:txBody>
          <a:bodyPr wrap="square">
            <a:spAutoFit/>
          </a:bodyPr>
          <a:lstStyle/>
          <a:p>
            <a:pPr algn="just">
              <a:lnSpc>
                <a:spcPct val="115000"/>
              </a:lnSpc>
              <a:spcAft>
                <a:spcPts val="0"/>
              </a:spcAft>
            </a:pPr>
            <a:r>
              <a:rPr lang="en-US"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Mean values of synthetic indicators across clusters</a:t>
            </a:r>
            <a:endParaRPr lang="pl-PL"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pP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endParaRPr lang="pl-PL" sz="14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14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1</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1400" b="1"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pl-PL" sz="1400" b="1" dirty="0" err="1">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Balanced</a:t>
            </a:r>
            <a:r>
              <a:rPr lang="en-US" sz="1400" b="1"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 similar position of the adult and elderly generations</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gender inequalities are the smallest in this group of countries in average terms</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mean gender differences indicators for all three generations are the highest and they are close to 1</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algn="just">
              <a:lnSpc>
                <a:spcPct val="115000"/>
              </a:lnSpc>
              <a:spcAft>
                <a:spcPts val="0"/>
              </a:spcAft>
            </a:pPr>
            <a:r>
              <a:rPr lang="en-GB" sz="14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2</a:t>
            </a:r>
            <a:r>
              <a:rPr lang="en-GB"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US" sz="1400" b="1"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‘Supporting adult’</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adults benefit more in terms of welfare outcomes compared to other clusters</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 worse position of the young and elderly generations</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gender inequalities in all three generations are slightly greater</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than</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in Cluster 1, but </a:t>
            </a:r>
            <a:r>
              <a:rPr lang="pl-PL" sz="1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dispaly</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 </a:t>
            </a:r>
            <a:r>
              <a:rPr lang="pl-PL" sz="1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similar</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pattern</a:t>
            </a:r>
            <a:endPar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14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3</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1400" b="1"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‘Discriminating against elderly’</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GB"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the gap between the average position of the elderly and the average position of the two remaining generations is the greatest</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the elderly have the weakest position and gender inequalities are the greatest in this generation (as compared to other countries). </a:t>
            </a:r>
            <a:endPar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gn="just">
              <a:lnSpc>
                <a:spcPct val="115000"/>
              </a:lnSpc>
              <a:spcAft>
                <a:spcPts val="0"/>
              </a:spcAft>
            </a:pPr>
            <a:r>
              <a:rPr lang="en-GB" sz="14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 4</a:t>
            </a:r>
            <a:r>
              <a:rPr lang="pl-PL" sz="1400"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GB" sz="1400" b="1" dirty="0">
                <a:solidFill>
                  <a:srgbClr val="C0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‘Supporting elderly’</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GB"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a:t>
            </a:r>
            <a:r>
              <a:rPr lang="en-US"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quite reversed pattern </a:t>
            </a:r>
            <a:r>
              <a:rPr lang="pl-PL" sz="1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comparing</a:t>
            </a:r>
            <a:r>
              <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Cluster 3; b</a:t>
            </a:r>
            <a:r>
              <a:rPr lang="en-GB" sz="1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oth</a:t>
            </a:r>
            <a:r>
              <a:rPr lang="en-GB"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indicators calculated for the oldest generation assume the highest values in average terms, as compared to other generations in this cluster as well as to the oldest generation in other clusters</a:t>
            </a:r>
            <a:endParaRPr lang="pl-PL" sz="1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p:sp>
        <p:nvSpPr>
          <p:cNvPr id="4" name="Rectangle 2">
            <a:extLst>
              <a:ext uri="{FF2B5EF4-FFF2-40B4-BE49-F238E27FC236}">
                <a16:creationId xmlns:a16="http://schemas.microsoft.com/office/drawing/2014/main" id="{801A920A-3A7E-4DA3-B72D-1A23D010626C}"/>
              </a:ext>
            </a:extLst>
          </p:cNvPr>
          <p:cNvSpPr>
            <a:spLocks noChangeArrowheads="1"/>
          </p:cNvSpPr>
          <p:nvPr/>
        </p:nvSpPr>
        <p:spPr bwMode="auto">
          <a:xfrm>
            <a:off x="4526585" y="3449188"/>
            <a:ext cx="744655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sp>
        <p:nvSpPr>
          <p:cNvPr id="5" name="Rectangle 2">
            <a:extLst>
              <a:ext uri="{FF2B5EF4-FFF2-40B4-BE49-F238E27FC236}">
                <a16:creationId xmlns:a16="http://schemas.microsoft.com/office/drawing/2014/main" id="{7F5BA698-B1E4-4B8E-9BD5-BDE3DDA6E0B4}"/>
              </a:ext>
            </a:extLst>
          </p:cNvPr>
          <p:cNvSpPr>
            <a:spLocks noChangeArrowheads="1"/>
          </p:cNvSpPr>
          <p:nvPr/>
        </p:nvSpPr>
        <p:spPr bwMode="auto">
          <a:xfrm>
            <a:off x="1043607" y="764702"/>
            <a:ext cx="6555410"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pl-PL"/>
          </a:p>
        </p:txBody>
      </p:sp>
      <p:graphicFrame>
        <p:nvGraphicFramePr>
          <p:cNvPr id="6" name="Obiekt 5">
            <a:extLst>
              <a:ext uri="{FF2B5EF4-FFF2-40B4-BE49-F238E27FC236}">
                <a16:creationId xmlns:a16="http://schemas.microsoft.com/office/drawing/2014/main" id="{6BEE7A9E-9C5C-4EB2-B940-9AD4DF3469BE}"/>
              </a:ext>
            </a:extLst>
          </p:cNvPr>
          <p:cNvGraphicFramePr>
            <a:graphicFrameLocks noChangeAspect="1"/>
          </p:cNvGraphicFramePr>
          <p:nvPr>
            <p:extLst>
              <p:ext uri="{D42A27DB-BD31-4B8C-83A1-F6EECF244321}">
                <p14:modId xmlns:p14="http://schemas.microsoft.com/office/powerpoint/2010/main" val="2602505456"/>
              </p:ext>
            </p:extLst>
          </p:nvPr>
        </p:nvGraphicFramePr>
        <p:xfrm>
          <a:off x="2558447" y="764702"/>
          <a:ext cx="4190215" cy="3024338"/>
        </p:xfrm>
        <a:graphic>
          <a:graphicData uri="http://schemas.openxmlformats.org/presentationml/2006/ole">
            <mc:AlternateContent xmlns:mc="http://schemas.openxmlformats.org/markup-compatibility/2006">
              <mc:Choice xmlns:v="urn:schemas-microsoft-com:vml" Requires="v">
                <p:oleObj spid="_x0000_s4109" r:id="rId4" imgW="5172120" imgH="3879360" progId="STATISTICA.Graph">
                  <p:embed/>
                </p:oleObj>
              </mc:Choice>
              <mc:Fallback>
                <p:oleObj r:id="rId4" imgW="5172120" imgH="3879360" progId="STATISTICA.Graph">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8447" y="764702"/>
                        <a:ext cx="4190215" cy="3024338"/>
                      </a:xfrm>
                      <a:prstGeom prst="rect">
                        <a:avLst/>
                      </a:prstGeom>
                      <a:noFill/>
                    </p:spPr>
                  </p:pic>
                </p:oleObj>
              </mc:Fallback>
            </mc:AlternateContent>
          </a:graphicData>
        </a:graphic>
      </p:graphicFrame>
    </p:spTree>
    <p:extLst>
      <p:ext uri="{BB962C8B-B14F-4D97-AF65-F5344CB8AC3E}">
        <p14:creationId xmlns:p14="http://schemas.microsoft.com/office/powerpoint/2010/main" val="6886047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398444" y="116632"/>
            <a:ext cx="7745556" cy="311576"/>
          </a:xfrm>
        </p:spPr>
        <p:txBody>
          <a:bodyPr>
            <a:noAutofit/>
          </a:bodyPr>
          <a:lstStyle/>
          <a:p>
            <a:r>
              <a:rPr lang="pl-PL" sz="25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Concluding</a:t>
            </a:r>
            <a:r>
              <a:rPr lang="pl-PL" sz="25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5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remarks</a:t>
            </a:r>
            <a:endParaRPr lang="pl-PL" sz="2500" noProof="0" dirty="0">
              <a:latin typeface="Calibri" panose="020F0502020204030204" pitchFamily="34" charset="0"/>
              <a:cs typeface="Calibri" panose="020F0502020204030204" pitchFamily="34" charset="0"/>
            </a:endParaRPr>
          </a:p>
        </p:txBody>
      </p:sp>
      <p:sp>
        <p:nvSpPr>
          <p:cNvPr id="4" name="Rectangle 2">
            <a:extLst>
              <a:ext uri="{FF2B5EF4-FFF2-40B4-BE49-F238E27FC236}">
                <a16:creationId xmlns:a16="http://schemas.microsoft.com/office/drawing/2014/main" id="{65E779EE-8D9A-4C8C-9E60-AE35ADF82B11}"/>
              </a:ext>
            </a:extLst>
          </p:cNvPr>
          <p:cNvSpPr>
            <a:spLocks noGrp="1"/>
          </p:cNvSpPr>
          <p:nvPr>
            <p:ph idx="1"/>
          </p:nvPr>
        </p:nvSpPr>
        <p:spPr>
          <a:xfrm>
            <a:off x="1259632" y="692696"/>
            <a:ext cx="7498080" cy="5904656"/>
          </a:xfrm>
        </p:spPr>
        <p:txBody>
          <a:bodyPr>
            <a:noAutofit/>
          </a:bodyPr>
          <a:lstStyle/>
          <a:p>
            <a:pPr>
              <a:lnSpc>
                <a:spcPct val="120000"/>
              </a:lnSpc>
              <a:spcBef>
                <a:spcPts val="0"/>
              </a:spcBef>
            </a:pPr>
            <a:r>
              <a:rPr lang="en-US"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 European countries four distinct patterns of intergenerational (</a:t>
            </a:r>
            <a:r>
              <a:rPr lang="en-US"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im</a:t>
            </a:r>
            <a:r>
              <a:rPr lang="en-US"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)balance in terms of welfare outcomes can be empirically identified</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However</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comparing</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previous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empirical</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studies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that</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rely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solely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on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inputs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or</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mix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inputs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with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outputs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we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cannot</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find</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much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similarities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in country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composition</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different</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models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Thus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a:t>
            </a:r>
            <a:r>
              <a:rPr lang="en-US"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ur</a:t>
            </a:r>
            <a:r>
              <a:rPr lang="en-US"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findings reveal that shifting the perspective from inputs to outputs alters the results of cross-country comparisons in terms of intergenerational fairness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a:lnSpc>
                <a:spcPct val="120000"/>
              </a:lnSpc>
              <a:spcBef>
                <a:spcPts val="0"/>
              </a:spcBef>
            </a:pPr>
            <a:endPar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20000"/>
              </a:lnSpc>
              <a:spcBef>
                <a:spcPts val="0"/>
              </a:spcBef>
            </a:pP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The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preliminary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results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indicate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that</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a:t>
            </a:r>
            <a:r>
              <a:rPr lang="en-GB"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he identified groups hardly display a common pattern with welfare state regimes as introduced by </a:t>
            </a:r>
            <a:r>
              <a:rPr lang="en-GB"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Esping</a:t>
            </a:r>
            <a:r>
              <a:rPr lang="en-GB"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-Andersen (1990, 1999) and further widely developed in the body of literature.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Thus,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our</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findings</a:t>
            </a:r>
            <a:r>
              <a:rPr lang="en-GB"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do not allow for the conclusion that there is a linkage between welfare state regime and the relative position of generations as well as gender equality across generations. However, some more detailed insight is required in this respect. </a:t>
            </a:r>
            <a:endPar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20000"/>
              </a:lnSpc>
              <a:spcBef>
                <a:spcPts val="0"/>
              </a:spcBef>
            </a:pPr>
            <a:endPar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20000"/>
              </a:lnSpc>
              <a:spcBef>
                <a:spcPts val="0"/>
              </a:spcBef>
            </a:pP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We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found</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no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evidence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for </a:t>
            </a:r>
            <a:r>
              <a:rPr lang="en-GB"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US"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pro-elderly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bias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welfare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state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Berry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2012). The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countries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which</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constitute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GB"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Supporting</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elderly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cluster</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are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very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divergent</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with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reference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old</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age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dependency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ratio, and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some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them</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Iceland</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Slovakia</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Luxembourg</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Ireland</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Norway</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have</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the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lowest</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levels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ODR </a:t>
            </a:r>
            <a:r>
              <a:rPr lang="pl-PL" sz="16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rates</a:t>
            </a:r>
            <a:r>
              <a:rPr lang="pl-PL" sz="16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in the EU.</a:t>
            </a:r>
          </a:p>
        </p:txBody>
      </p:sp>
    </p:spTree>
    <p:extLst>
      <p:ext uri="{BB962C8B-B14F-4D97-AF65-F5344CB8AC3E}">
        <p14:creationId xmlns:p14="http://schemas.microsoft.com/office/powerpoint/2010/main" val="2656753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398444" y="116632"/>
            <a:ext cx="7745556" cy="311576"/>
          </a:xfrm>
        </p:spPr>
        <p:txBody>
          <a:bodyPr>
            <a:noAutofit/>
          </a:bodyPr>
          <a:lstStyle/>
          <a:p>
            <a:endParaRPr lang="pl-PL" sz="2500" noProof="0" dirty="0">
              <a:latin typeface="Calibri" panose="020F0502020204030204" pitchFamily="34" charset="0"/>
              <a:cs typeface="Calibri" panose="020F0502020204030204" pitchFamily="34" charset="0"/>
            </a:endParaRPr>
          </a:p>
        </p:txBody>
      </p:sp>
      <p:graphicFrame>
        <p:nvGraphicFramePr>
          <p:cNvPr id="3" name="Symbol zastępczy zawartości 2">
            <a:extLst>
              <a:ext uri="{FF2B5EF4-FFF2-40B4-BE49-F238E27FC236}">
                <a16:creationId xmlns:a16="http://schemas.microsoft.com/office/drawing/2014/main" id="{1D0E6444-79EC-4B0A-A683-C9D060967C15}"/>
              </a:ext>
            </a:extLst>
          </p:cNvPr>
          <p:cNvGraphicFramePr>
            <a:graphicFrameLocks noGrp="1"/>
          </p:cNvGraphicFramePr>
          <p:nvPr>
            <p:ph idx="1"/>
            <p:extLst>
              <p:ext uri="{D42A27DB-BD31-4B8C-83A1-F6EECF244321}">
                <p14:modId xmlns:p14="http://schemas.microsoft.com/office/powerpoint/2010/main" val="827078429"/>
              </p:ext>
            </p:extLst>
          </p:nvPr>
        </p:nvGraphicFramePr>
        <p:xfrm>
          <a:off x="1187624" y="596900"/>
          <a:ext cx="7745556" cy="6117772"/>
        </p:xfrm>
        <a:graphic>
          <a:graphicData uri="http://schemas.openxmlformats.org/drawingml/2006/table">
            <a:tbl>
              <a:tblPr firstRow="1" firstCol="1" bandRow="1">
                <a:tableStyleId>{5C22544A-7EE6-4342-B048-85BDC9FD1C3A}</a:tableStyleId>
              </a:tblPr>
              <a:tblGrid>
                <a:gridCol w="764139">
                  <a:extLst>
                    <a:ext uri="{9D8B030D-6E8A-4147-A177-3AD203B41FA5}">
                      <a16:colId xmlns:a16="http://schemas.microsoft.com/office/drawing/2014/main" val="1304519530"/>
                    </a:ext>
                  </a:extLst>
                </a:gridCol>
                <a:gridCol w="1768062">
                  <a:extLst>
                    <a:ext uri="{9D8B030D-6E8A-4147-A177-3AD203B41FA5}">
                      <a16:colId xmlns:a16="http://schemas.microsoft.com/office/drawing/2014/main" val="1059302676"/>
                    </a:ext>
                  </a:extLst>
                </a:gridCol>
                <a:gridCol w="5213355">
                  <a:extLst>
                    <a:ext uri="{9D8B030D-6E8A-4147-A177-3AD203B41FA5}">
                      <a16:colId xmlns:a16="http://schemas.microsoft.com/office/drawing/2014/main" val="3973677765"/>
                    </a:ext>
                  </a:extLst>
                </a:gridCol>
              </a:tblGrid>
              <a:tr h="241041">
                <a:tc>
                  <a:txBody>
                    <a:bodyPr/>
                    <a:lstStyle/>
                    <a:p>
                      <a:pPr indent="215900" algn="ctr">
                        <a:spcAft>
                          <a:spcPts val="0"/>
                        </a:spcAft>
                      </a:pPr>
                      <a:r>
                        <a:rPr lang="en-GB" sz="1000" dirty="0">
                          <a:effectLst/>
                          <a:latin typeface="Calibri" panose="020F0502020204030204" pitchFamily="34" charset="0"/>
                          <a:cs typeface="Calibri" panose="020F0502020204030204" pitchFamily="34" charset="0"/>
                        </a:rPr>
                        <a:t>Symbol</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indent="215900" algn="ctr">
                        <a:spcAft>
                          <a:spcPts val="0"/>
                        </a:spcAft>
                      </a:pPr>
                      <a:r>
                        <a:rPr lang="en-GB" sz="1000" dirty="0">
                          <a:effectLst/>
                          <a:latin typeface="Calibri" panose="020F0502020204030204" pitchFamily="34" charset="0"/>
                          <a:cs typeface="Calibri" panose="020F0502020204030204" pitchFamily="34" charset="0"/>
                        </a:rPr>
                        <a:t>Description</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nchor="ctr"/>
                </a:tc>
                <a:tc>
                  <a:txBody>
                    <a:bodyPr/>
                    <a:lstStyle/>
                    <a:p>
                      <a:pPr indent="215900" algn="ctr">
                        <a:spcAft>
                          <a:spcPts val="0"/>
                        </a:spcAft>
                      </a:pPr>
                      <a:r>
                        <a:rPr lang="en-GB" sz="1000" dirty="0">
                          <a:effectLst/>
                          <a:latin typeface="Calibri" panose="020F0502020204030204" pitchFamily="34" charset="0"/>
                          <a:cs typeface="Calibri" panose="020F0502020204030204" pitchFamily="34" charset="0"/>
                        </a:rPr>
                        <a:t>Eurostat definition</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nchor="ctr"/>
                </a:tc>
                <a:extLst>
                  <a:ext uri="{0D108BD9-81ED-4DB2-BD59-A6C34878D82A}">
                    <a16:rowId xmlns:a16="http://schemas.microsoft.com/office/drawing/2014/main" val="3318094574"/>
                  </a:ext>
                </a:extLst>
              </a:tr>
              <a:tr h="361561">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PR</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At risk of poverty rate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The share of persons with an equivalised disposable income below the risk-of-poverty threshold, which is set at 60% of the national median equivalised disposable income (after social transfers).</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3376234484"/>
                  </a:ext>
                </a:extLst>
              </a:tr>
              <a:tr h="602602">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SMD</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Severe material deprivation rate</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The percentage of the population that cannot afford at least four of the following nine items: to pay their rent, mortgage or utility bills; to keep their home adequately warm; to face unexpected expenses; to eat meat or proteins regularly; to go on holiday; a television set; a washing machine; a car; a telephone.</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3710872195"/>
                  </a:ext>
                </a:extLst>
              </a:tr>
              <a:tr h="723122">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MI</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Median income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Median equivalised disposable income. Equivalised disposable income is the total income of a household, after tax and other deductions, that is available for spending or saving, divided by the number of household members converted into equalised adults; household members are equalised or made equivalent by weighting each according to their age, using the so-called modified OECD equivalence scale.</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1504755006"/>
                  </a:ext>
                </a:extLst>
              </a:tr>
              <a:tr h="482082">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S80/S20</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S80/S20 income quantile share ratio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The ratio of total income received by the 20% of the population with the highest income (top quintile) to that received by the 20% of the population with the lowest income (lowest quintile). Income must be understood as equivalised disposable income.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3323764549"/>
                  </a:ext>
                </a:extLst>
              </a:tr>
              <a:tr h="361561">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HCO</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Housing cost overburden rate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Percentage of the population living in a household where total housing costs (net of housing allowances) represent more than 40% of the total disposable household income (net of housing allowances).</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2031021748"/>
                  </a:ext>
                </a:extLst>
              </a:tr>
              <a:tr h="361561">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MHC</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Median of the housing cost burden distribution</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The median of the distribution of the share of total housing costs (net of housing allowances) in the total disposable household income (net of housing allowances)</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708149892"/>
                  </a:ext>
                </a:extLst>
              </a:tr>
              <a:tr h="1084684">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OR</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Overcrowding rate</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The percentage of the population living in an overcrowded household. A person is considered as living in an overcrowded household if the household does not have at its disposal a minimum number of rooms equal to: one room for the household; one room per couple in the household; one room for each single person aged 18 or more; one room per pair of single people of the same gender between 12 and 17 years of age; one room for each single person between 12 and 17 years of age and not included in the previous category; one room per pair of children under 12 years of age.</a:t>
                      </a:r>
                      <a:endParaRPr lang="pl-PL" sz="1000" dirty="0">
                        <a:effectLst/>
                        <a:latin typeface="Calibri" panose="020F0502020204030204" pitchFamily="34" charset="0"/>
                        <a:ea typeface="Times New Roman" panose="02020603050405020304" pitchFamily="18" charset="0"/>
                        <a:cs typeface="Calibri" panose="020F0502020204030204" pitchFamily="34" charset="0"/>
                      </a:endParaRPr>
                    </a:p>
                  </a:txBody>
                  <a:tcPr marL="54234" marR="54234" marT="0" marB="0"/>
                </a:tc>
                <a:extLst>
                  <a:ext uri="{0D108BD9-81ED-4DB2-BD59-A6C34878D82A}">
                    <a16:rowId xmlns:a16="http://schemas.microsoft.com/office/drawing/2014/main" val="3607401464"/>
                  </a:ext>
                </a:extLst>
              </a:tr>
              <a:tr h="241041">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Unemp</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Unemployment rate</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Unemployed persons as a percentage of the labour force. The labour force is the total number of people employed and unemployed</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2145258411"/>
                  </a:ext>
                </a:extLst>
              </a:tr>
              <a:tr h="602602">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Edu</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Population by educational attainment level (levels 5-8 according to ISCED classification)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The percentage of population with tertiary education. Tertiary education is an aggregate that covers ISCED 2011 levels 5, 6, 7 and 8 (short-cycle tertiary education, bachelor's or equivalent level, master's or equivalent level, doctoral or equivalent level, online code ED5-8 ‘tertiary education’).</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674561752"/>
                  </a:ext>
                </a:extLst>
              </a:tr>
              <a:tr h="843643">
                <a:tc>
                  <a:txBody>
                    <a:bodyPr/>
                    <a:lstStyle/>
                    <a:p>
                      <a:pPr indent="215900" algn="just">
                        <a:spcAft>
                          <a:spcPts val="0"/>
                        </a:spcAft>
                      </a:pPr>
                      <a:r>
                        <a:rPr lang="en-GB" sz="1000">
                          <a:effectLst/>
                          <a:latin typeface="Calibri" panose="020F0502020204030204" pitchFamily="34" charset="0"/>
                          <a:cs typeface="Calibri" panose="020F0502020204030204" pitchFamily="34" charset="0"/>
                        </a:rPr>
                        <a:t>UNM</a:t>
                      </a:r>
                      <a:endParaRPr lang="pl-PL" sz="100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l">
                        <a:spcAft>
                          <a:spcPts val="0"/>
                        </a:spcAft>
                      </a:pPr>
                      <a:r>
                        <a:rPr lang="en-GB" sz="1000" dirty="0">
                          <a:effectLst/>
                          <a:latin typeface="Calibri" panose="020F0502020204030204" pitchFamily="34" charset="0"/>
                          <a:cs typeface="Calibri" panose="020F0502020204030204" pitchFamily="34" charset="0"/>
                        </a:rPr>
                        <a:t>Unmet medical needs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tc>
                  <a:txBody>
                    <a:bodyPr/>
                    <a:lstStyle/>
                    <a:p>
                      <a:pPr marL="0" indent="0" algn="just">
                        <a:spcAft>
                          <a:spcPts val="0"/>
                        </a:spcAft>
                      </a:pPr>
                      <a:r>
                        <a:rPr lang="en-GB" sz="1000" dirty="0">
                          <a:effectLst/>
                          <a:latin typeface="Calibri" panose="020F0502020204030204" pitchFamily="34" charset="0"/>
                          <a:cs typeface="Calibri" panose="020F0502020204030204" pitchFamily="34" charset="0"/>
                        </a:rPr>
                        <a:t>Unmet needs for medical examination - the indicator measures the share of the population aged 16 and over reporting unmet needs for medical care due to one of the following reasons: ‘Financial reasons’, ‘Waiting list’ and ‘Too far to travel’ (all three categories are cumulated). Self-reported unmet needs concern a person’s own assessment of whether he or she needed medical examination or treatment (dental care excluded), but did not have it or did not seek it. </a:t>
                      </a:r>
                      <a:endParaRPr lang="pl-PL" sz="1000" dirty="0">
                        <a:effectLst/>
                        <a:latin typeface="Calibri" panose="020F0502020204030204" pitchFamily="34" charset="0"/>
                        <a:ea typeface="Calibri" panose="020F0502020204030204" pitchFamily="34" charset="0"/>
                        <a:cs typeface="Calibri" panose="020F0502020204030204" pitchFamily="34" charset="0"/>
                      </a:endParaRPr>
                    </a:p>
                  </a:txBody>
                  <a:tcPr marL="54234" marR="54234" marT="0" marB="0"/>
                </a:tc>
                <a:extLst>
                  <a:ext uri="{0D108BD9-81ED-4DB2-BD59-A6C34878D82A}">
                    <a16:rowId xmlns:a16="http://schemas.microsoft.com/office/drawing/2014/main" val="3004964081"/>
                  </a:ext>
                </a:extLst>
              </a:tr>
            </a:tbl>
          </a:graphicData>
        </a:graphic>
      </p:graphicFrame>
    </p:spTree>
    <p:extLst>
      <p:ext uri="{BB962C8B-B14F-4D97-AF65-F5344CB8AC3E}">
        <p14:creationId xmlns:p14="http://schemas.microsoft.com/office/powerpoint/2010/main" val="29008040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398444" y="116632"/>
            <a:ext cx="7745556" cy="311576"/>
          </a:xfrm>
        </p:spPr>
        <p:txBody>
          <a:bodyPr>
            <a:noAutofit/>
          </a:bodyPr>
          <a:lstStyle/>
          <a:p>
            <a:endParaRPr lang="pl-PL" sz="2500" noProof="0" dirty="0">
              <a:latin typeface="Calibri" panose="020F0502020204030204" pitchFamily="34" charset="0"/>
              <a:cs typeface="Calibri" panose="020F0502020204030204" pitchFamily="34" charset="0"/>
            </a:endParaRPr>
          </a:p>
        </p:txBody>
      </p:sp>
      <p:sp>
        <p:nvSpPr>
          <p:cNvPr id="6" name="Symbol zastępczy zawartości 5">
            <a:extLst>
              <a:ext uri="{FF2B5EF4-FFF2-40B4-BE49-F238E27FC236}">
                <a16:creationId xmlns:a16="http://schemas.microsoft.com/office/drawing/2014/main" id="{2B0E7C0B-117D-4980-BF7D-7830FE96F07C}"/>
              </a:ext>
            </a:extLst>
          </p:cNvPr>
          <p:cNvSpPr>
            <a:spLocks noGrp="1"/>
          </p:cNvSpPr>
          <p:nvPr>
            <p:ph idx="1"/>
          </p:nvPr>
        </p:nvSpPr>
        <p:spPr/>
        <p:txBody>
          <a:bodyPr/>
          <a:lstStyle/>
          <a:p>
            <a:endParaRPr lang="pl-PL"/>
          </a:p>
        </p:txBody>
      </p:sp>
      <p:pic>
        <p:nvPicPr>
          <p:cNvPr id="7" name="Obraz 6">
            <a:extLst>
              <a:ext uri="{FF2B5EF4-FFF2-40B4-BE49-F238E27FC236}">
                <a16:creationId xmlns:a16="http://schemas.microsoft.com/office/drawing/2014/main" id="{3B6625F5-951B-48E3-BEC9-AEEA96EEF78F}"/>
              </a:ext>
            </a:extLst>
          </p:cNvPr>
          <p:cNvPicPr>
            <a:picLocks noChangeAspect="1"/>
          </p:cNvPicPr>
          <p:nvPr/>
        </p:nvPicPr>
        <p:blipFill>
          <a:blip r:embed="rId3"/>
          <a:stretch>
            <a:fillRect/>
          </a:stretch>
        </p:blipFill>
        <p:spPr>
          <a:xfrm>
            <a:off x="395536" y="173431"/>
            <a:ext cx="8635675" cy="6532280"/>
          </a:xfrm>
          <a:prstGeom prst="rect">
            <a:avLst/>
          </a:prstGeom>
        </p:spPr>
      </p:pic>
    </p:spTree>
    <p:extLst>
      <p:ext uri="{BB962C8B-B14F-4D97-AF65-F5344CB8AC3E}">
        <p14:creationId xmlns:p14="http://schemas.microsoft.com/office/powerpoint/2010/main" val="1400850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424168" y="53752"/>
            <a:ext cx="7498080" cy="1143000"/>
          </a:xfrm>
        </p:spPr>
        <p:txBody>
          <a:bodyPr/>
          <a:lstStyle/>
          <a:p>
            <a:r>
              <a:rPr lang="pl-PL" sz="44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Background</a:t>
            </a:r>
            <a:r>
              <a:rPr lang="pl-PL" sz="44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&amp; </a:t>
            </a:r>
            <a:r>
              <a:rPr lang="pl-PL" sz="44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Motivation</a:t>
            </a:r>
            <a:endParaRPr lang="pl-PL" noProof="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a:xfrm>
            <a:off x="1084816" y="1196752"/>
            <a:ext cx="7848872" cy="5616624"/>
          </a:xfrm>
        </p:spPr>
        <p:txBody>
          <a:bodyPr>
            <a:noAutofit/>
          </a:bodyPr>
          <a:lstStyle/>
          <a:p>
            <a:pPr>
              <a:lnSpc>
                <a:spcPct val="120000"/>
              </a:lnSpc>
              <a:spcBef>
                <a:spcPts val="1200"/>
              </a:spcBef>
            </a:pP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The significant demographic change experienced mainly by developed countries has clear consequences for intergenerational relations as the quantitative proportions between young, adult and elderly people have been changing</a:t>
            </a:r>
            <a:r>
              <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As argued in many previous studies, the welfare consequences of demographic changes in developed countries are already perceptible or will be faced in the near future (see e.g.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Börsch-Supan</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Härtl</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&amp; Ludwig, 2014; Ludwig,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Schelkle</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&amp; Vogel, 2012;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Vartiainen</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2017;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Véron</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Pennec</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&amp; </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Légaré</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2007)</a:t>
            </a: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spcBef>
                <a:spcPts val="1200"/>
              </a:spcBef>
            </a:pPr>
            <a:endParaRPr lang="pl-PL" sz="2000" noProof="0" dirty="0">
              <a:latin typeface="Calibri" panose="020F0502020204030204" pitchFamily="34" charset="0"/>
              <a:cs typeface="Calibri" panose="020F0502020204030204" pitchFamily="34" charset="0"/>
            </a:endParaRPr>
          </a:p>
          <a:p>
            <a:pPr>
              <a:lnSpc>
                <a:spcPct val="120000"/>
              </a:lnSpc>
              <a:spcBef>
                <a:spcPts val="1200"/>
              </a:spcBef>
            </a:pPr>
            <a:r>
              <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a:t>
            </a:r>
            <a:r>
              <a:rPr lang="en-US" sz="20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lthough</a:t>
            </a:r>
            <a:r>
              <a:rPr lang="en-US"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the literature delivers many recommendations how to make effective social policy taking also an intergenerational perspective into account, our knowledge about how to measure intergenerational relations in terms of justice, equity or fairness still seems to be very poor. </a:t>
            </a:r>
            <a:endParaRPr lang="pl-PL" sz="2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lstStyle/>
          <a:p>
            <a:r>
              <a:rPr lang="pl-PL" sz="44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Goal</a:t>
            </a:r>
            <a:endParaRPr lang="pl-PL" noProof="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p:txBody>
          <a:bodyPr>
            <a:normAutofit/>
          </a:bodyPr>
          <a:lstStyle/>
          <a:p>
            <a:pPr>
              <a:spcBef>
                <a:spcPts val="1200"/>
              </a:spcBef>
            </a:pP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This paper aims to propose a conceptual and empirical framework to measure and evaluate intergenerational fairness in a cross-country perspective which can serve for the comparative assessment of the outcomes of various policies. It contributes to the discussion on intergenerational conflict in terms of welfare provision. </a:t>
            </a: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913981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971600" y="-5413"/>
            <a:ext cx="7920880" cy="1440160"/>
          </a:xfrm>
        </p:spPr>
        <p:txBody>
          <a:bodyPr>
            <a:normAutofit/>
          </a:bodyPr>
          <a:lstStyle/>
          <a:p>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Conceptual</a:t>
            </a:r>
            <a:r>
              <a:rPr lang="pl-PL" sz="40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framework</a:t>
            </a:r>
            <a:endParaRPr lang="pl-PL" sz="4000" noProof="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a:xfrm>
            <a:off x="1043608" y="1340768"/>
            <a:ext cx="7848872" cy="4800600"/>
          </a:xfrm>
        </p:spPr>
        <p:txBody>
          <a:bodyPr>
            <a:normAutofit/>
          </a:bodyPr>
          <a:lstStyle/>
          <a:p>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approach</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the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time</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perspective</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and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generations</a:t>
            </a: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30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temporal (static), </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not</a:t>
            </a: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 long-term (dynamic), outlook</a:t>
            </a: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age groups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identified</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with generations </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line</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with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e.g</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da-DK"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Birnbaum et al. 2017</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endParaRPr lang="pl-PL" sz="2500" dirty="0">
              <a:solidFill>
                <a:srgbClr val="FF0000"/>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58042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971600" y="-5413"/>
            <a:ext cx="7920880" cy="1440160"/>
          </a:xfrm>
        </p:spPr>
        <p:txBody>
          <a:bodyPr>
            <a:normAutofit/>
          </a:bodyPr>
          <a:lstStyle/>
          <a:p>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Conceptual</a:t>
            </a:r>
            <a:r>
              <a:rPr lang="pl-PL" sz="40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framework</a:t>
            </a:r>
            <a:endParaRPr lang="pl-PL" sz="4000" noProof="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a:xfrm>
            <a:off x="1043608" y="1340768"/>
            <a:ext cx="7848872" cy="4800600"/>
          </a:xfrm>
        </p:spPr>
        <p:txBody>
          <a:bodyPr>
            <a:normAutofit fontScale="85000" lnSpcReduction="10000"/>
          </a:bodyPr>
          <a:lstStyle/>
          <a:p>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u</a:t>
            </a:r>
            <a:r>
              <a:rPr lang="en-US"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nderstand</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ing</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en-US"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fairness and </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the</a:t>
            </a:r>
            <a:r>
              <a:rPr lang="en-US"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scope</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reference</a:t>
            </a: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en-US" sz="28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fairness </a:t>
            </a:r>
            <a:r>
              <a:rPr lang="pl-PL" sz="28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8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addressing the needs of different generations and protecting them equally against age-specific risk. It implies a temporal balance between generations in this respect</a:t>
            </a:r>
            <a:r>
              <a:rPr lang="pl-PL" sz="28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a:buFontTx/>
              <a:buChar char="-"/>
            </a:pPr>
            <a:endParaRPr lang="pl-PL" sz="29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en-GB" sz="2400" dirty="0">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There</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category</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social</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justice</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conceptions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focusing</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on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how</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resources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can</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be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distributed</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in a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way</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that</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helps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citizens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relate</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one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another</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as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equals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all</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stages</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life’ (</a:t>
            </a:r>
            <a:r>
              <a:rPr lang="pl-PL" sz="24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Birnbaum</a:t>
            </a:r>
            <a:r>
              <a:rPr lang="pl-PL" sz="24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et al. 2017, p. 22)</a:t>
            </a:r>
          </a:p>
        </p:txBody>
      </p:sp>
    </p:spTree>
    <p:extLst>
      <p:ext uri="{BB962C8B-B14F-4D97-AF65-F5344CB8AC3E}">
        <p14:creationId xmlns:p14="http://schemas.microsoft.com/office/powerpoint/2010/main" val="30820182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971600" y="-5413"/>
            <a:ext cx="7920880" cy="1058149"/>
          </a:xfrm>
        </p:spPr>
        <p:txBody>
          <a:bodyPr>
            <a:normAutofit/>
          </a:bodyPr>
          <a:lstStyle/>
          <a:p>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Conceptual</a:t>
            </a:r>
            <a:r>
              <a:rPr lang="pl-PL" sz="40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framework</a:t>
            </a:r>
            <a:endParaRPr lang="pl-PL" sz="4000" noProof="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a:xfrm>
            <a:off x="1043608" y="1124744"/>
            <a:ext cx="8100392" cy="5400600"/>
          </a:xfrm>
        </p:spPr>
        <p:txBody>
          <a:bodyPr>
            <a:normAutofit fontScale="85000" lnSpcReduction="10000"/>
          </a:bodyPr>
          <a:lstStyle/>
          <a:p>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operationalization</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and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measurement</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fairness</a:t>
            </a: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approach</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based</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on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outputs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(i.e. performance of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social</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policy), as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opposed</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inputs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(i.e. </a:t>
            </a: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social expenditures, benefits or entitlements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marL="82296" indent="0">
              <a:buNone/>
            </a:pP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examples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previous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empirical</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studies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intergenerational</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balance</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pl-PL" sz="2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fairness</a:t>
            </a:r>
            <a:r>
              <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/equity:</a:t>
            </a:r>
          </a:p>
          <a:p>
            <a:pPr marL="1527175" indent="-1169988">
              <a:buNone/>
            </a:pP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inputs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7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Tremmel</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&amp;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Vanhuysse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(2019),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Birnbaum</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et al. (2017), Chłoń-</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Domińczak</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et al.(2019)</a:t>
            </a:r>
          </a:p>
          <a:p>
            <a:pPr marL="1527175" indent="-1169988">
              <a:buNone/>
            </a:pP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inputs+outputs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 </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Leach et al. (2016), Leach &amp; </a:t>
            </a:r>
            <a:r>
              <a:rPr lang="en-US"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Hanton</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(2012, 2015)</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Gagne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et al. (2016)</a:t>
            </a:r>
          </a:p>
        </p:txBody>
      </p:sp>
    </p:spTree>
    <p:extLst>
      <p:ext uri="{BB962C8B-B14F-4D97-AF65-F5344CB8AC3E}">
        <p14:creationId xmlns:p14="http://schemas.microsoft.com/office/powerpoint/2010/main" val="2773216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971600" y="-5413"/>
            <a:ext cx="7920880" cy="1440160"/>
          </a:xfrm>
        </p:spPr>
        <p:txBody>
          <a:bodyPr>
            <a:normAutofit/>
          </a:bodyPr>
          <a:lstStyle/>
          <a:p>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Conceptual</a:t>
            </a:r>
            <a:r>
              <a:rPr lang="pl-PL" sz="40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40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framework</a:t>
            </a:r>
            <a:endParaRPr lang="pl-PL" sz="4000" noProof="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a:xfrm>
            <a:off x="1043608" y="1340768"/>
            <a:ext cx="8100392" cy="5400600"/>
          </a:xfrm>
        </p:spPr>
        <p:txBody>
          <a:bodyPr>
            <a:normAutofit/>
          </a:bodyPr>
          <a:lstStyle/>
          <a:p>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operationalization</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and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measurement</a:t>
            </a:r>
            <a:r>
              <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35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fairness</a:t>
            </a: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endParaRPr lang="pl-PL" sz="3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marL="82296" indent="0">
              <a:buNone/>
            </a:pPr>
            <a:r>
              <a:rPr lang="en-US"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 our study, we do not aim to explain in which countries intergenerational relations perceived through the prism of fairness are balanced or not in absolute terms, but in which countries the situation is more balanced or fair in comparison to other countries.</a:t>
            </a:r>
            <a:endParaRPr lang="pl-PL" sz="25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908973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1043608" y="260648"/>
            <a:ext cx="7498080" cy="634082"/>
          </a:xfrm>
        </p:spPr>
        <p:txBody>
          <a:bodyPr>
            <a:normAutofit fontScale="90000"/>
          </a:bodyPr>
          <a:lstStyle/>
          <a:p>
            <a:r>
              <a:rPr lang="pl-PL" sz="4000" dirty="0">
                <a:latin typeface="Calibri" panose="020F0502020204030204" pitchFamily="34" charset="0"/>
                <a:cs typeface="Calibri" panose="020F0502020204030204" pitchFamily="34" charset="0"/>
              </a:rPr>
              <a:t>Empirical </a:t>
            </a:r>
            <a:r>
              <a:rPr lang="pl-PL" sz="4000" dirty="0" err="1">
                <a:latin typeface="Calibri" panose="020F0502020204030204" pitchFamily="34" charset="0"/>
                <a:cs typeface="Calibri" panose="020F0502020204030204" pitchFamily="34" charset="0"/>
              </a:rPr>
              <a:t>research</a:t>
            </a:r>
            <a:endParaRPr lang="pl-PL" sz="4000" dirty="0">
              <a:latin typeface="Calibri" panose="020F0502020204030204" pitchFamily="34" charset="0"/>
              <a:cs typeface="Calibri" panose="020F0502020204030204" pitchFamily="34" charset="0"/>
            </a:endParaRPr>
          </a:p>
        </p:txBody>
      </p:sp>
      <p:sp>
        <p:nvSpPr>
          <p:cNvPr id="3" name="Rectangle 2"/>
          <p:cNvSpPr>
            <a:spLocks noGrp="1"/>
          </p:cNvSpPr>
          <p:nvPr>
            <p:ph idx="1"/>
          </p:nvPr>
        </p:nvSpPr>
        <p:spPr>
          <a:xfrm>
            <a:off x="1435608" y="1052736"/>
            <a:ext cx="7498080" cy="4800600"/>
          </a:xfrm>
        </p:spPr>
        <p:txBody>
          <a:bodyPr>
            <a:normAutofit/>
          </a:bodyPr>
          <a:lstStyle/>
          <a:p>
            <a:pPr>
              <a:lnSpc>
                <a:spcPct val="100000"/>
              </a:lnSpc>
              <a:spcBef>
                <a:spcPts val="0"/>
              </a:spcBef>
            </a:pP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Aim</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 </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identify empirically patterns of intergenerational balance (fairness)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with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reference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to</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socio-economic outcomes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social</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policy</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00000"/>
              </a:lnSpc>
              <a:spcBef>
                <a:spcPts val="0"/>
              </a:spcBef>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00000"/>
              </a:lnSpc>
              <a:spcBef>
                <a:spcPts val="0"/>
              </a:spcBef>
            </a:pP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Data: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indicators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provided by Eurostat </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EU-SILC and LFS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for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age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groups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&lt;18, 18-65, &gt;65, as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well</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as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genders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(for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respective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age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gropus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a:p>
            <a:pPr>
              <a:lnSpc>
                <a:spcPct val="100000"/>
              </a:lnSpc>
              <a:spcBef>
                <a:spcPts val="0"/>
              </a:spcBef>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00000"/>
              </a:lnSpc>
              <a:spcBef>
                <a:spcPts val="0"/>
              </a:spcBef>
            </a:pP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Coverage</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of the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study</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25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European</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countries</a:t>
            </a: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00000"/>
              </a:lnSpc>
              <a:spcBef>
                <a:spcPts val="0"/>
              </a:spcBef>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00000"/>
              </a:lnSpc>
              <a:spcBef>
                <a:spcPts val="0"/>
              </a:spcBef>
            </a:pP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Time </a:t>
            </a: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span</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2017</a:t>
            </a:r>
          </a:p>
          <a:p>
            <a:pPr>
              <a:lnSpc>
                <a:spcPct val="100000"/>
              </a:lnSpc>
              <a:spcBef>
                <a:spcPts val="0"/>
              </a:spcBef>
            </a:pPr>
            <a:endPar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endParaRPr>
          </a:p>
          <a:p>
            <a:pPr>
              <a:lnSpc>
                <a:spcPct val="100000"/>
              </a:lnSpc>
              <a:spcBef>
                <a:spcPts val="0"/>
              </a:spcBef>
            </a:pPr>
            <a:r>
              <a:rPr lang="pl-PL" sz="220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Methods</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statistical multivariate analysis </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linear ordering</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t>
            </a:r>
            <a:r>
              <a:rPr lang="en-US"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hierarchical clustering, k-means clustering</a:t>
            </a:r>
            <a:r>
              <a:rPr lang="pl-PL" sz="220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1723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a:xfrm>
            <a:off x="989912" y="4616"/>
            <a:ext cx="7498080" cy="634082"/>
          </a:xfrm>
        </p:spPr>
        <p:txBody>
          <a:bodyPr>
            <a:normAutofit/>
          </a:bodyPr>
          <a:lstStyle/>
          <a:p>
            <a:r>
              <a:rPr lang="pl-PL" sz="25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Empirical </a:t>
            </a:r>
            <a:r>
              <a:rPr lang="pl-PL" sz="25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research</a:t>
            </a:r>
            <a:r>
              <a:rPr lang="pl-PL" sz="25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 </a:t>
            </a:r>
            <a:r>
              <a:rPr lang="pl-PL" sz="25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dimensions</a:t>
            </a:r>
            <a:r>
              <a:rPr lang="pl-PL" sz="2500" kern="1200" noProof="0" dirty="0">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 and </a:t>
            </a:r>
            <a:r>
              <a:rPr lang="pl-PL" sz="2500" kern="1200" noProof="0" dirty="0" err="1">
                <a:solidFill>
                  <a:schemeClr val="tx2">
                    <a:satMod val="130000"/>
                  </a:schemeClr>
                </a:solidFill>
                <a:effectLst>
                  <a:outerShdw blurRad="50000" dist="30000" dir="5400000" algn="tl" rotWithShape="0">
                    <a:srgbClr val="000000">
                      <a:alpha val="30000"/>
                    </a:srgbClr>
                  </a:outerShdw>
                </a:effectLst>
                <a:latin typeface="Calibri" panose="020F0502020204030204" pitchFamily="34" charset="0"/>
                <a:cs typeface="Calibri" panose="020F0502020204030204" pitchFamily="34" charset="0"/>
              </a:rPr>
              <a:t>variables</a:t>
            </a:r>
            <a:endParaRPr lang="pl-PL" sz="2500" noProof="0" dirty="0">
              <a:latin typeface="Calibri" panose="020F0502020204030204" pitchFamily="34" charset="0"/>
              <a:cs typeface="Calibri" panose="020F0502020204030204" pitchFamily="34" charset="0"/>
            </a:endParaRPr>
          </a:p>
        </p:txBody>
      </p:sp>
      <p:sp>
        <p:nvSpPr>
          <p:cNvPr id="5" name="Symbol zastępczy zawartości 4">
            <a:extLst>
              <a:ext uri="{FF2B5EF4-FFF2-40B4-BE49-F238E27FC236}">
                <a16:creationId xmlns:a16="http://schemas.microsoft.com/office/drawing/2014/main" id="{DCF40841-DC11-487E-A835-E7EB76EBAFD3}"/>
              </a:ext>
            </a:extLst>
          </p:cNvPr>
          <p:cNvSpPr>
            <a:spLocks noGrp="1"/>
          </p:cNvSpPr>
          <p:nvPr>
            <p:ph idx="1"/>
          </p:nvPr>
        </p:nvSpPr>
        <p:spPr>
          <a:xfrm>
            <a:off x="827584" y="638698"/>
            <a:ext cx="8244408" cy="6219302"/>
          </a:xfrm>
        </p:spPr>
        <p:txBody>
          <a:bodyPr>
            <a:normAutofit fontScale="25000" lnSpcReduction="20000"/>
          </a:bodyPr>
          <a:lstStyle/>
          <a:p>
            <a:pPr marL="82296" indent="0">
              <a:lnSpc>
                <a:spcPct val="120000"/>
              </a:lnSpc>
              <a:spcBef>
                <a:spcPts val="0"/>
              </a:spcBef>
              <a:buNone/>
            </a:pPr>
            <a:r>
              <a:rPr lang="pl-PL" sz="6400" b="1" dirty="0" err="1">
                <a:solidFill>
                  <a:schemeClr val="accent1">
                    <a:lumMod val="50000"/>
                  </a:schemeClr>
                </a:solidFill>
                <a:latin typeface="Calibri" panose="020F0502020204030204" pitchFamily="34" charset="0"/>
                <a:cs typeface="Calibri" panose="020F0502020204030204" pitchFamily="34" charset="0"/>
              </a:rPr>
              <a:t>Poverty</a:t>
            </a:r>
            <a:endParaRPr lang="pl-PL" sz="6400" b="1" dirty="0">
              <a:solidFill>
                <a:schemeClr val="accent1">
                  <a:lumMod val="50000"/>
                </a:schemeClr>
              </a:solidFill>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RPR</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RPR</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RPR</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poverty</a:t>
            </a:r>
            <a:r>
              <a:rPr lang="pl-PL" sz="5600" dirty="0">
                <a:latin typeface="Calibri" panose="020F0502020204030204" pitchFamily="34" charset="0"/>
                <a:cs typeface="Calibri" panose="020F0502020204030204" pitchFamily="34" charset="0"/>
              </a:rPr>
              <a:t> ratio</a:t>
            </a: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RSMD</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RSMD</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RSMD</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severe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material</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deprivation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GD_PR</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GD_PR</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GD_PR</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poverty</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GD_SMD</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GD_SMD</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GD_SMD</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severe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material</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deprivation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82296" indent="0">
              <a:lnSpc>
                <a:spcPct val="120000"/>
              </a:lnSpc>
              <a:spcBef>
                <a:spcPts val="0"/>
              </a:spcBef>
              <a:buNone/>
            </a:pPr>
            <a:r>
              <a:rPr lang="pl-PL" sz="6400" b="1" dirty="0" err="1">
                <a:solidFill>
                  <a:schemeClr val="accent1">
                    <a:lumMod val="50000"/>
                  </a:schemeClr>
                </a:solidFill>
                <a:latin typeface="Calibri" panose="020F0502020204030204" pitchFamily="34" charset="0"/>
                <a:cs typeface="Calibri" panose="020F0502020204030204" pitchFamily="34" charset="0"/>
              </a:rPr>
              <a:t>Income</a:t>
            </a:r>
            <a:endParaRPr lang="pl-PL" sz="6400" b="1" dirty="0">
              <a:solidFill>
                <a:schemeClr val="accent1">
                  <a:lumMod val="50000"/>
                </a:schemeClr>
              </a:solidFill>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RMI</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RMI</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RMI</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median </a:t>
            </a:r>
            <a:r>
              <a:rPr lang="pl-PL" sz="5600" dirty="0" err="1">
                <a:latin typeface="Calibri" panose="020F0502020204030204" pitchFamily="34" charset="0"/>
                <a:cs typeface="Calibri" panose="020F0502020204030204" pitchFamily="34" charset="0"/>
              </a:rPr>
              <a:t>income</a:t>
            </a:r>
            <a:r>
              <a:rPr lang="pl-PL" sz="5600" dirty="0">
                <a:latin typeface="Calibri" panose="020F0502020204030204" pitchFamily="34" charset="0"/>
                <a:cs typeface="Calibri" panose="020F0502020204030204" pitchFamily="34" charset="0"/>
              </a:rPr>
              <a:t> ratio</a:t>
            </a:r>
          </a:p>
          <a:p>
            <a:pPr marL="263525" indent="0">
              <a:lnSpc>
                <a:spcPct val="120000"/>
              </a:lnSpc>
              <a:spcBef>
                <a:spcPts val="0"/>
              </a:spcBef>
              <a:buNone/>
            </a:pPr>
            <a:r>
              <a:rPr lang="pl-PL" sz="5600" i="1" dirty="0">
                <a:latin typeface="Calibri" panose="020F0502020204030204" pitchFamily="34" charset="0"/>
                <a:cs typeface="Calibri" panose="020F0502020204030204" pitchFamily="34" charset="0"/>
              </a:rPr>
              <a:t>RS80/S20</a:t>
            </a:r>
            <a:r>
              <a:rPr lang="pl-PL" sz="5600" i="1" baseline="-25000" dirty="0">
                <a:latin typeface="Calibri" panose="020F0502020204030204" pitchFamily="34" charset="0"/>
                <a:cs typeface="Calibri" panose="020F0502020204030204" pitchFamily="34" charset="0"/>
              </a:rPr>
              <a:t>young&amp;adult</a:t>
            </a:r>
            <a:r>
              <a:rPr lang="pl-PL" sz="5600" i="1" dirty="0">
                <a:latin typeface="Calibri" panose="020F0502020204030204" pitchFamily="34" charset="0"/>
                <a:cs typeface="Calibri" panose="020F0502020204030204" pitchFamily="34" charset="0"/>
              </a:rPr>
              <a:t>, RS80/S20</a:t>
            </a:r>
            <a:r>
              <a:rPr lang="pl-PL" sz="5600" i="1" baseline="-25000" dirty="0">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income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quantile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share</a:t>
            </a:r>
            <a:r>
              <a:rPr lang="pl-PL" sz="5600" dirty="0">
                <a:latin typeface="Calibri" panose="020F0502020204030204" pitchFamily="34" charset="0"/>
                <a:cs typeface="Calibri" panose="020F0502020204030204" pitchFamily="34" charset="0"/>
              </a:rPr>
              <a:t> ratio</a:t>
            </a: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GD_MI</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GD_MI</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GD_MI</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median </a:t>
            </a:r>
            <a:r>
              <a:rPr lang="pl-PL" sz="5600" dirty="0" err="1">
                <a:latin typeface="Calibri" panose="020F0502020204030204" pitchFamily="34" charset="0"/>
                <a:cs typeface="Calibri" panose="020F0502020204030204" pitchFamily="34" charset="0"/>
              </a:rPr>
              <a:t>income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a:latin typeface="Calibri" panose="020F0502020204030204" pitchFamily="34" charset="0"/>
                <a:cs typeface="Calibri" panose="020F0502020204030204" pitchFamily="34" charset="0"/>
              </a:rPr>
              <a:t>GD_S80/S20</a:t>
            </a:r>
            <a:r>
              <a:rPr lang="pl-PL" sz="5600" i="1" baseline="-25000" dirty="0">
                <a:latin typeface="Calibri" panose="020F0502020204030204" pitchFamily="34" charset="0"/>
                <a:cs typeface="Calibri" panose="020F0502020204030204" pitchFamily="34" charset="0"/>
              </a:rPr>
              <a:t>young&amp;adult</a:t>
            </a:r>
            <a:r>
              <a:rPr lang="pl-PL" sz="5600" i="1" dirty="0">
                <a:latin typeface="Calibri" panose="020F0502020204030204" pitchFamily="34" charset="0"/>
                <a:cs typeface="Calibri" panose="020F0502020204030204" pitchFamily="34" charset="0"/>
              </a:rPr>
              <a:t>, GD_S80/S20</a:t>
            </a:r>
            <a:r>
              <a:rPr lang="pl-PL" sz="5600" i="1" baseline="-25000" dirty="0">
                <a:latin typeface="Calibri" panose="020F0502020204030204" pitchFamily="34" charset="0"/>
                <a:cs typeface="Calibri" panose="020F0502020204030204" pitchFamily="34" charset="0"/>
              </a:rPr>
              <a:t>elderly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income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quantile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share</a:t>
            </a:r>
            <a:r>
              <a:rPr lang="pl-PL" sz="5600" dirty="0">
                <a:latin typeface="Calibri" panose="020F0502020204030204" pitchFamily="34" charset="0"/>
                <a:cs typeface="Calibri" panose="020F0502020204030204" pitchFamily="34" charset="0"/>
              </a:rPr>
              <a:t> ratio</a:t>
            </a:r>
          </a:p>
          <a:p>
            <a:pPr marL="82296" indent="0">
              <a:lnSpc>
                <a:spcPct val="120000"/>
              </a:lnSpc>
              <a:spcBef>
                <a:spcPts val="0"/>
              </a:spcBef>
              <a:buNone/>
            </a:pPr>
            <a:r>
              <a:rPr lang="pl-PL" sz="6400" b="1" dirty="0" err="1">
                <a:solidFill>
                  <a:schemeClr val="accent1">
                    <a:lumMod val="50000"/>
                  </a:schemeClr>
                </a:solidFill>
                <a:latin typeface="Calibri" panose="020F0502020204030204" pitchFamily="34" charset="0"/>
                <a:cs typeface="Calibri" panose="020F0502020204030204" pitchFamily="34" charset="0"/>
              </a:rPr>
              <a:t>Housing</a:t>
            </a:r>
            <a:r>
              <a:rPr lang="pl-PL" sz="6400" b="1" dirty="0">
                <a:solidFill>
                  <a:schemeClr val="accent1">
                    <a:lumMod val="50000"/>
                  </a:schemeClr>
                </a:solidFill>
                <a:latin typeface="Calibri" panose="020F0502020204030204" pitchFamily="34" charset="0"/>
                <a:cs typeface="Calibri" panose="020F0502020204030204" pitchFamily="34" charset="0"/>
              </a:rPr>
              <a:t> </a:t>
            </a: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RHCO</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RHCO</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RHCO</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housing</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cost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overburden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RMHC</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RMHC</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RMHC</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median of the </a:t>
            </a:r>
            <a:r>
              <a:rPr lang="pl-PL" sz="5600" dirty="0" err="1">
                <a:latin typeface="Calibri" panose="020F0502020204030204" pitchFamily="34" charset="0"/>
                <a:cs typeface="Calibri" panose="020F0502020204030204" pitchFamily="34" charset="0"/>
              </a:rPr>
              <a:t>housing</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cost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burden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distribution</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ROR</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ROR</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ROR</a:t>
            </a:r>
            <a:r>
              <a:rPr lang="pl-PL" sz="5600" i="1" baseline="-25000" dirty="0" err="1">
                <a:latin typeface="Calibri" panose="020F0502020204030204" pitchFamily="34" charset="0"/>
                <a:cs typeface="Calibri" panose="020F0502020204030204" pitchFamily="34" charset="0"/>
              </a:rPr>
              <a:t>elderly</a:t>
            </a:r>
            <a:r>
              <a:rPr lang="pl-PL" sz="5600" i="1" baseline="-25000"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overcrowding</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GD_HCO</a:t>
            </a:r>
            <a:r>
              <a:rPr lang="pl-PL" sz="5600" i="1" baseline="-25000" dirty="0" err="1">
                <a:latin typeface="Calibri" panose="020F0502020204030204" pitchFamily="34" charset="0"/>
                <a:cs typeface="Calibri" panose="020F0502020204030204" pitchFamily="34" charset="0"/>
              </a:rPr>
              <a:t>young</a:t>
            </a:r>
            <a:r>
              <a:rPr lang="pl-PL" sz="5600" i="1" baseline="-25000"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GD_HCO</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GD_HCO</a:t>
            </a:r>
            <a:r>
              <a:rPr lang="pl-PL" sz="5600" i="1" baseline="-25000" dirty="0" err="1">
                <a:latin typeface="Calibri" panose="020F0502020204030204" pitchFamily="34" charset="0"/>
                <a:cs typeface="Calibri" panose="020F0502020204030204" pitchFamily="34" charset="0"/>
              </a:rPr>
              <a:t>elderly</a:t>
            </a:r>
            <a:r>
              <a:rPr lang="pl-PL" sz="5600" i="1" baseline="-25000"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housing</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cost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overburden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GD_MHC</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GD_MHC</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GD_MHC</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median of the </a:t>
            </a:r>
            <a:r>
              <a:rPr lang="pl-PL" sz="5600" dirty="0" err="1">
                <a:latin typeface="Calibri" panose="020F0502020204030204" pitchFamily="34" charset="0"/>
                <a:cs typeface="Calibri" panose="020F0502020204030204" pitchFamily="34" charset="0"/>
              </a:rPr>
              <a:t>housing</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cost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burden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distribution</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GD_OR</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GD_OR</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GD_OR</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overcrowding</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82296" indent="0">
              <a:lnSpc>
                <a:spcPct val="120000"/>
              </a:lnSpc>
              <a:spcBef>
                <a:spcPts val="0"/>
              </a:spcBef>
              <a:buNone/>
            </a:pPr>
            <a:r>
              <a:rPr lang="pl-PL" sz="6400" b="1" dirty="0" err="1">
                <a:solidFill>
                  <a:schemeClr val="accent1">
                    <a:lumMod val="50000"/>
                  </a:schemeClr>
                </a:solidFill>
                <a:latin typeface="Calibri" panose="020F0502020204030204" pitchFamily="34" charset="0"/>
                <a:cs typeface="Calibri" panose="020F0502020204030204" pitchFamily="34" charset="0"/>
              </a:rPr>
              <a:t>Labour</a:t>
            </a:r>
            <a:r>
              <a:rPr lang="pl-PL" sz="6400" b="1" dirty="0">
                <a:solidFill>
                  <a:schemeClr val="accent1">
                    <a:lumMod val="50000"/>
                  </a:schemeClr>
                </a:solidFill>
                <a:latin typeface="Calibri" panose="020F0502020204030204" pitchFamily="34" charset="0"/>
                <a:cs typeface="Calibri" panose="020F0502020204030204" pitchFamily="34" charset="0"/>
              </a:rPr>
              <a:t> market</a:t>
            </a: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RUnemp</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RUnemp</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unemployment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GD_Unemp</a:t>
            </a:r>
            <a:r>
              <a:rPr lang="pl-PL" sz="5600" i="1" baseline="-25000" dirty="0" err="1">
                <a:latin typeface="Calibri" panose="020F0502020204030204" pitchFamily="34" charset="0"/>
                <a:cs typeface="Calibri" panose="020F0502020204030204" pitchFamily="34" charset="0"/>
              </a:rPr>
              <a:t>young</a:t>
            </a:r>
            <a:r>
              <a:rPr lang="pl-PL" sz="5600" i="1" baseline="-25000"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GD_Unemp</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unemployment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rate</a:t>
            </a:r>
            <a:endParaRPr lang="pl-PL" sz="5600" dirty="0">
              <a:latin typeface="Calibri" panose="020F0502020204030204" pitchFamily="34" charset="0"/>
              <a:cs typeface="Calibri" panose="020F0502020204030204" pitchFamily="34" charset="0"/>
            </a:endParaRPr>
          </a:p>
          <a:p>
            <a:pPr marL="82296" indent="0">
              <a:lnSpc>
                <a:spcPct val="120000"/>
              </a:lnSpc>
              <a:spcBef>
                <a:spcPts val="0"/>
              </a:spcBef>
              <a:buNone/>
            </a:pPr>
            <a:r>
              <a:rPr lang="pl-PL" sz="6400" b="1" dirty="0" err="1">
                <a:solidFill>
                  <a:schemeClr val="accent1">
                    <a:lumMod val="50000"/>
                  </a:schemeClr>
                </a:solidFill>
                <a:latin typeface="Calibri" panose="020F0502020204030204" pitchFamily="34" charset="0"/>
                <a:cs typeface="Calibri" panose="020F0502020204030204" pitchFamily="34" charset="0"/>
              </a:rPr>
              <a:t>Education</a:t>
            </a:r>
            <a:endParaRPr lang="pl-PL" sz="6400" b="1" dirty="0">
              <a:solidFill>
                <a:schemeClr val="accent1">
                  <a:lumMod val="50000"/>
                </a:schemeClr>
              </a:solidFill>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REdu</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REdu</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REdu</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education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attainment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level</a:t>
            </a:r>
            <a:r>
              <a:rPr lang="pl-PL" sz="5600" dirty="0">
                <a:latin typeface="Calibri" panose="020F0502020204030204" pitchFamily="34" charset="0"/>
                <a:cs typeface="Calibri" panose="020F0502020204030204" pitchFamily="34" charset="0"/>
              </a:rPr>
              <a:t> (5-8 ISCED)</a:t>
            </a: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GD_Edu</a:t>
            </a:r>
            <a:r>
              <a:rPr lang="pl-PL" sz="5600" i="1" baseline="-25000" dirty="0" err="1">
                <a:latin typeface="Calibri" panose="020F0502020204030204" pitchFamily="34" charset="0"/>
                <a:cs typeface="Calibri" panose="020F0502020204030204" pitchFamily="34" charset="0"/>
              </a:rPr>
              <a:t>young</a:t>
            </a:r>
            <a:r>
              <a:rPr lang="pl-PL" sz="5600" i="1" baseline="-25000"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GD_Edu</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GD_Edu</a:t>
            </a:r>
            <a:r>
              <a:rPr lang="pl-PL" sz="5600" i="1" baseline="-25000" dirty="0" err="1">
                <a:latin typeface="Calibri" panose="020F0502020204030204" pitchFamily="34" charset="0"/>
                <a:cs typeface="Calibri" panose="020F0502020204030204" pitchFamily="34" charset="0"/>
              </a:rPr>
              <a:t>elderly</a:t>
            </a:r>
            <a:r>
              <a:rPr lang="pl-PL" sz="5600" baseline="-25000" dirty="0">
                <a:latin typeface="Calibri" panose="020F0502020204030204" pitchFamily="34" charset="0"/>
                <a:cs typeface="Calibri" panose="020F0502020204030204" pitchFamily="34" charset="0"/>
              </a:rPr>
              <a:t> -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education</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attainment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level</a:t>
            </a:r>
            <a:r>
              <a:rPr lang="pl-PL" sz="5600" dirty="0">
                <a:latin typeface="Calibri" panose="020F0502020204030204" pitchFamily="34" charset="0"/>
                <a:cs typeface="Calibri" panose="020F0502020204030204" pitchFamily="34" charset="0"/>
              </a:rPr>
              <a:t> (5-8 ISCED)</a:t>
            </a:r>
          </a:p>
          <a:p>
            <a:pPr marL="82296" indent="0">
              <a:lnSpc>
                <a:spcPct val="120000"/>
              </a:lnSpc>
              <a:spcBef>
                <a:spcPts val="0"/>
              </a:spcBef>
              <a:buNone/>
            </a:pPr>
            <a:r>
              <a:rPr lang="pl-PL" sz="6400" b="1" dirty="0" err="1">
                <a:solidFill>
                  <a:schemeClr val="accent1">
                    <a:lumMod val="50000"/>
                  </a:schemeClr>
                </a:solidFill>
                <a:latin typeface="Calibri" panose="020F0502020204030204" pitchFamily="34" charset="0"/>
                <a:cs typeface="Calibri" panose="020F0502020204030204" pitchFamily="34" charset="0"/>
              </a:rPr>
              <a:t>Health</a:t>
            </a:r>
            <a:r>
              <a:rPr lang="pl-PL" sz="6400" b="1" dirty="0">
                <a:solidFill>
                  <a:schemeClr val="accent1">
                    <a:lumMod val="50000"/>
                  </a:schemeClr>
                </a:solidFill>
                <a:latin typeface="Calibri" panose="020F0502020204030204" pitchFamily="34" charset="0"/>
                <a:cs typeface="Calibri" panose="020F0502020204030204" pitchFamily="34" charset="0"/>
              </a:rPr>
              <a:t> </a:t>
            </a:r>
            <a:r>
              <a:rPr lang="pl-PL" sz="6400" b="1" dirty="0" err="1">
                <a:solidFill>
                  <a:schemeClr val="accent1">
                    <a:lumMod val="50000"/>
                  </a:schemeClr>
                </a:solidFill>
                <a:latin typeface="Calibri" panose="020F0502020204030204" pitchFamily="34" charset="0"/>
                <a:cs typeface="Calibri" panose="020F0502020204030204" pitchFamily="34" charset="0"/>
              </a:rPr>
              <a:t>care</a:t>
            </a:r>
            <a:endParaRPr lang="pl-PL" sz="6400" b="1" dirty="0">
              <a:solidFill>
                <a:schemeClr val="accent1">
                  <a:lumMod val="50000"/>
                </a:schemeClr>
              </a:solidFill>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RUMN</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RUMN</a:t>
            </a:r>
            <a:r>
              <a:rPr lang="pl-PL" sz="5600" i="1" baseline="-25000" dirty="0" err="1">
                <a:latin typeface="Calibri" panose="020F0502020204030204" pitchFamily="34" charset="0"/>
                <a:cs typeface="Calibri" panose="020F0502020204030204" pitchFamily="34" charset="0"/>
              </a:rPr>
              <a:t>adult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RUMN</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Relative</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unmet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medical</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needs</a:t>
            </a:r>
            <a:endParaRPr lang="pl-PL" sz="5600" dirty="0">
              <a:latin typeface="Calibri" panose="020F0502020204030204" pitchFamily="34" charset="0"/>
              <a:cs typeface="Calibri" panose="020F0502020204030204" pitchFamily="34" charset="0"/>
            </a:endParaRPr>
          </a:p>
          <a:p>
            <a:pPr marL="263525" indent="0">
              <a:lnSpc>
                <a:spcPct val="120000"/>
              </a:lnSpc>
              <a:spcBef>
                <a:spcPts val="0"/>
              </a:spcBef>
              <a:buNone/>
            </a:pPr>
            <a:r>
              <a:rPr lang="pl-PL" sz="5600" i="1" dirty="0" err="1">
                <a:latin typeface="Calibri" panose="020F0502020204030204" pitchFamily="34" charset="0"/>
                <a:cs typeface="Calibri" panose="020F0502020204030204" pitchFamily="34" charset="0"/>
              </a:rPr>
              <a:t>GD_UMN</a:t>
            </a:r>
            <a:r>
              <a:rPr lang="pl-PL" sz="5600" i="1" baseline="-25000" dirty="0" err="1">
                <a:latin typeface="Calibri" panose="020F0502020204030204" pitchFamily="34" charset="0"/>
                <a:cs typeface="Calibri" panose="020F0502020204030204" pitchFamily="34" charset="0"/>
              </a:rPr>
              <a:t>young</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a:t>
            </a:r>
            <a:r>
              <a:rPr lang="pl-PL" sz="5600" i="1" baseline="-25000" dirty="0" err="1">
                <a:latin typeface="Calibri" panose="020F0502020204030204" pitchFamily="34" charset="0"/>
                <a:cs typeface="Calibri" panose="020F0502020204030204" pitchFamily="34" charset="0"/>
              </a:rPr>
              <a:t>UMNadult</a:t>
            </a:r>
            <a:r>
              <a:rPr lang="pl-PL" sz="5600" i="1" baseline="-25000" dirty="0">
                <a:latin typeface="Calibri" panose="020F0502020204030204" pitchFamily="34" charset="0"/>
                <a:cs typeface="Calibri" panose="020F0502020204030204" pitchFamily="34" charset="0"/>
              </a:rPr>
              <a:t>,</a:t>
            </a:r>
            <a:r>
              <a:rPr lang="pl-PL" sz="5600" i="1" dirty="0">
                <a:latin typeface="Calibri" panose="020F0502020204030204" pitchFamily="34" charset="0"/>
                <a:cs typeface="Calibri" panose="020F0502020204030204" pitchFamily="34" charset="0"/>
              </a:rPr>
              <a:t> </a:t>
            </a:r>
            <a:r>
              <a:rPr lang="pl-PL" sz="5600" i="1" dirty="0" err="1">
                <a:latin typeface="Calibri" panose="020F0502020204030204" pitchFamily="34" charset="0"/>
                <a:cs typeface="Calibri" panose="020F0502020204030204" pitchFamily="34" charset="0"/>
              </a:rPr>
              <a:t>GD_UMN</a:t>
            </a:r>
            <a:r>
              <a:rPr lang="pl-PL" sz="5600" i="1" baseline="-25000" dirty="0" err="1">
                <a:latin typeface="Calibri" panose="020F0502020204030204" pitchFamily="34" charset="0"/>
                <a:cs typeface="Calibri" panose="020F0502020204030204" pitchFamily="34" charset="0"/>
              </a:rPr>
              <a:t>elderly</a:t>
            </a:r>
            <a:r>
              <a:rPr lang="pl-PL" sz="5600" i="1" dirty="0">
                <a:latin typeface="Calibri" panose="020F0502020204030204" pitchFamily="34" charset="0"/>
                <a:cs typeface="Calibri" panose="020F0502020204030204" pitchFamily="34" charset="0"/>
              </a:rPr>
              <a:t> </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Gender</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difference</a:t>
            </a:r>
            <a:r>
              <a:rPr lang="pl-PL" sz="5600" dirty="0">
                <a:latin typeface="Calibri" panose="020F0502020204030204" pitchFamily="34" charset="0"/>
                <a:cs typeface="Calibri" panose="020F0502020204030204" pitchFamily="34" charset="0"/>
              </a:rPr>
              <a:t> in </a:t>
            </a:r>
            <a:r>
              <a:rPr lang="pl-PL" sz="5600" dirty="0" err="1">
                <a:latin typeface="Calibri" panose="020F0502020204030204" pitchFamily="34" charset="0"/>
                <a:cs typeface="Calibri" panose="020F0502020204030204" pitchFamily="34" charset="0"/>
              </a:rPr>
              <a:t>unmet</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medical</a:t>
            </a:r>
            <a:r>
              <a:rPr lang="pl-PL" sz="5600" dirty="0">
                <a:latin typeface="Calibri" panose="020F0502020204030204" pitchFamily="34" charset="0"/>
                <a:cs typeface="Calibri" panose="020F0502020204030204" pitchFamily="34" charset="0"/>
              </a:rPr>
              <a:t> </a:t>
            </a:r>
            <a:r>
              <a:rPr lang="pl-PL" sz="5600" dirty="0" err="1">
                <a:latin typeface="Calibri" panose="020F0502020204030204" pitchFamily="34" charset="0"/>
                <a:cs typeface="Calibri" panose="020F0502020204030204" pitchFamily="34" charset="0"/>
              </a:rPr>
              <a:t>needs</a:t>
            </a:r>
            <a:endParaRPr lang="pl-PL" sz="5600" dirty="0">
              <a:latin typeface="Calibri" panose="020F0502020204030204" pitchFamily="34" charset="0"/>
              <a:cs typeface="Calibri" panose="020F0502020204030204" pitchFamily="34" charset="0"/>
            </a:endParaRPr>
          </a:p>
          <a:p>
            <a:endParaRPr lang="pl-PL" dirty="0"/>
          </a:p>
        </p:txBody>
      </p:sp>
      <p:pic>
        <p:nvPicPr>
          <p:cNvPr id="6" name="Obraz 5">
            <a:extLst>
              <a:ext uri="{FF2B5EF4-FFF2-40B4-BE49-F238E27FC236}">
                <a16:creationId xmlns:a16="http://schemas.microsoft.com/office/drawing/2014/main" id="{E0AA03FA-8200-4C7B-8E21-1110C1264FA5}"/>
              </a:ext>
            </a:extLst>
          </p:cNvPr>
          <p:cNvPicPr>
            <a:picLocks noChangeAspect="1"/>
          </p:cNvPicPr>
          <p:nvPr/>
        </p:nvPicPr>
        <p:blipFill rotWithShape="1">
          <a:blip r:embed="rId3"/>
          <a:srcRect l="40306" r="39160"/>
          <a:stretch/>
        </p:blipFill>
        <p:spPr>
          <a:xfrm>
            <a:off x="6595892" y="443996"/>
            <a:ext cx="2787819" cy="576064"/>
          </a:xfrm>
          <a:prstGeom prst="rect">
            <a:avLst/>
          </a:prstGeom>
        </p:spPr>
      </p:pic>
      <p:pic>
        <p:nvPicPr>
          <p:cNvPr id="7" name="Obraz 6">
            <a:extLst>
              <a:ext uri="{FF2B5EF4-FFF2-40B4-BE49-F238E27FC236}">
                <a16:creationId xmlns:a16="http://schemas.microsoft.com/office/drawing/2014/main" id="{C2A4A0B8-D2DA-43AF-8CC9-A6C3029CBED5}"/>
              </a:ext>
            </a:extLst>
          </p:cNvPr>
          <p:cNvPicPr>
            <a:picLocks noChangeAspect="1"/>
          </p:cNvPicPr>
          <p:nvPr/>
        </p:nvPicPr>
        <p:blipFill rotWithShape="1">
          <a:blip r:embed="rId4"/>
          <a:srcRect l="38899" r="37877"/>
          <a:stretch/>
        </p:blipFill>
        <p:spPr>
          <a:xfrm>
            <a:off x="6709192" y="1078951"/>
            <a:ext cx="2674519" cy="271621"/>
          </a:xfrm>
          <a:prstGeom prst="rect">
            <a:avLst/>
          </a:prstGeom>
        </p:spPr>
      </p:pic>
    </p:spTree>
    <p:extLst>
      <p:ext uri="{BB962C8B-B14F-4D97-AF65-F5344CB8AC3E}">
        <p14:creationId xmlns:p14="http://schemas.microsoft.com/office/powerpoint/2010/main" val="304877185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rzesilenie">
  <a:themeElements>
    <a:clrScheme name="Papi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CF4920A-57C5-4DDD-BCD9-19C77D2007D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Prezentacja z propozycją strategii</Template>
  <TotalTime>0</TotalTime>
  <Words>1957</Words>
  <Application>Microsoft Office PowerPoint</Application>
  <PresentationFormat>Pokaz na ekranie (4:3)</PresentationFormat>
  <Paragraphs>174</Paragraphs>
  <Slides>15</Slides>
  <Notes>15</Notes>
  <HiddenSlides>0</HiddenSlides>
  <MMClips>0</MMClips>
  <ScaleCrop>false</ScaleCrop>
  <HeadingPairs>
    <vt:vector size="8" baseType="variant">
      <vt:variant>
        <vt:lpstr>Używane czcionki</vt:lpstr>
      </vt:variant>
      <vt:variant>
        <vt:i4>5</vt:i4>
      </vt:variant>
      <vt:variant>
        <vt:lpstr>Motyw</vt:lpstr>
      </vt:variant>
      <vt:variant>
        <vt:i4>1</vt:i4>
      </vt:variant>
      <vt:variant>
        <vt:lpstr>Osadzone serwery OLE</vt:lpstr>
      </vt:variant>
      <vt:variant>
        <vt:i4>1</vt:i4>
      </vt:variant>
      <vt:variant>
        <vt:lpstr>Tytuły slajdów</vt:lpstr>
      </vt:variant>
      <vt:variant>
        <vt:i4>15</vt:i4>
      </vt:variant>
    </vt:vector>
  </HeadingPairs>
  <TitlesOfParts>
    <vt:vector size="22" baseType="lpstr">
      <vt:lpstr>Calibri</vt:lpstr>
      <vt:lpstr>Cambria Math</vt:lpstr>
      <vt:lpstr>Gill Sans MT</vt:lpstr>
      <vt:lpstr>Verdana</vt:lpstr>
      <vt:lpstr>Wingdings 2</vt:lpstr>
      <vt:lpstr>Przesilenie</vt:lpstr>
      <vt:lpstr>STATISTICA.Graph</vt:lpstr>
      <vt:lpstr>Intergenerational fairness in the era of ageing societies: the conceptual framework for measurement and empirical evaluation</vt:lpstr>
      <vt:lpstr>Background &amp; Motivation</vt:lpstr>
      <vt:lpstr>Goal</vt:lpstr>
      <vt:lpstr>Conceptual framework</vt:lpstr>
      <vt:lpstr>Conceptual framework</vt:lpstr>
      <vt:lpstr>Conceptual framework</vt:lpstr>
      <vt:lpstr>Conceptual framework</vt:lpstr>
      <vt:lpstr>Empirical research</vt:lpstr>
      <vt:lpstr>Empirical research – dimensions and variables</vt:lpstr>
      <vt:lpstr>Empirical research - methods</vt:lpstr>
      <vt:lpstr>Empirical research - results</vt:lpstr>
      <vt:lpstr>Empirical research - results</vt:lpstr>
      <vt:lpstr>Concluding remarks</vt:lpstr>
      <vt:lpstr>Prezentacja programu PowerPoint</vt:lpstr>
      <vt:lpstr>Prezentacja programu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2017-09-17T15:42:45Z</dcterms:created>
  <dcterms:modified xsi:type="dcterms:W3CDTF">2019-09-17T09:53:35Z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TC101671299990</vt:lpwstr>
  </property>
</Properties>
</file>