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"/>
  </p:notesMasterIdLst>
  <p:sldIdLst>
    <p:sldId id="524" r:id="rId2"/>
    <p:sldId id="525" r:id="rId3"/>
    <p:sldId id="526" r:id="rId4"/>
    <p:sldId id="534" r:id="rId5"/>
    <p:sldId id="527" r:id="rId6"/>
    <p:sldId id="528" r:id="rId7"/>
    <p:sldId id="529" r:id="rId8"/>
    <p:sldId id="535" r:id="rId9"/>
    <p:sldId id="530" r:id="rId10"/>
    <p:sldId id="533" r:id="rId11"/>
    <p:sldId id="531" r:id="rId12"/>
    <p:sldId id="532" r:id="rId13"/>
    <p:sldId id="500" r:id="rId1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>
      <p:cViewPr varScale="1">
        <p:scale>
          <a:sx n="76" d="100"/>
          <a:sy n="76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Ź</a:t>
            </a:r>
            <a:r>
              <a:rPr lang="pl-PL" sz="1100">
                <a:latin typeface="Times New Roman" panose="02020603050405020304" pitchFamily="18" charset="0"/>
                <a:cs typeface="Times New Roman" panose="02020603050405020304" pitchFamily="18" charset="0"/>
              </a:rPr>
              <a:t>ródła wiedzy na temat ubezpieczeń społecznych</a:t>
            </a:r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Arkusz1!$B$1:$B$25</c:f>
              <c:strCache>
                <c:ptCount val="25"/>
                <c:pt idx="0">
                  <c:v>z żadnych, nie szukam informacji na ten temat</c:v>
                </c:pt>
                <c:pt idx="1">
                  <c:v>TV</c:v>
                </c:pt>
                <c:pt idx="2">
                  <c:v>Kontakt z ZUS (z pracownikami w placówkach ZUS lub telefoniczny</c:v>
                </c:pt>
                <c:pt idx="3">
                  <c:v>Strona internetowa ZUS</c:v>
                </c:pt>
                <c:pt idx="4">
                  <c:v>Rozmowy z rodziną lub znajomymi</c:v>
                </c:pt>
                <c:pt idx="5">
                  <c:v>Radio</c:v>
                </c:pt>
                <c:pt idx="6">
                  <c:v>Prasa internetowa</c:v>
                </c:pt>
                <c:pt idx="7">
                  <c:v>Dzienniki</c:v>
                </c:pt>
                <c:pt idx="8">
                  <c:v>Prasa popularna np. "Fakt". "Super Express"</c:v>
                </c:pt>
                <c:pt idx="9">
                  <c:v>Media społecznościowe</c:v>
                </c:pt>
                <c:pt idx="10">
                  <c:v>Tygodniki</c:v>
                </c:pt>
                <c:pt idx="11">
                  <c:v>Rozmowy ze specjalistami</c:v>
                </c:pt>
                <c:pt idx="12">
                  <c:v>Magazyny, prasa kolorowa</c:v>
                </c:pt>
                <c:pt idx="13">
                  <c:v>Przedstawiciel firmy zajmujący się prywatnym…</c:v>
                </c:pt>
                <c:pt idx="14">
                  <c:v>czasopisma specjalistyczne, np. o profilu ekonomicznym</c:v>
                </c:pt>
                <c:pt idx="15">
                  <c:v>Blogi, tematyczne strony internetowe (nieprasowe)</c:v>
                </c:pt>
                <c:pt idx="16">
                  <c:v>Inne publikacje specjalistyczne, np.. Prawne</c:v>
                </c:pt>
                <c:pt idx="17">
                  <c:v>Zzajęcia w szkole lub kursy na studiach wyższych</c:v>
                </c:pt>
                <c:pt idx="18">
                  <c:v>Infolinia zagraniczna dot. ubezpieczeń społecznych</c:v>
                </c:pt>
                <c:pt idx="19">
                  <c:v>Inne  </c:v>
                </c:pt>
                <c:pt idx="20">
                  <c:v>Zagraniczna strona internetowa dot. ubezpieczeń</c:v>
                </c:pt>
                <c:pt idx="21">
                  <c:v>Przedstawiciele władzy lokalnej</c:v>
                </c:pt>
                <c:pt idx="22">
                  <c:v>Zagraniczne placówki dyplomatyczne</c:v>
                </c:pt>
                <c:pt idx="23">
                  <c:v>Kursy specjalistyczne</c:v>
                </c:pt>
                <c:pt idx="24">
                  <c:v>Ksiądz/przewodnik duchowy</c:v>
                </c:pt>
              </c:strCache>
            </c:strRef>
          </c:cat>
          <c:val>
            <c:numRef>
              <c:f>Arkusz1!$C$1:$C$25</c:f>
              <c:numCache>
                <c:formatCode>0%</c:formatCode>
                <c:ptCount val="25"/>
                <c:pt idx="0">
                  <c:v>0.46</c:v>
                </c:pt>
                <c:pt idx="1">
                  <c:v>0.25</c:v>
                </c:pt>
                <c:pt idx="2">
                  <c:v>0.17</c:v>
                </c:pt>
                <c:pt idx="3">
                  <c:v>0.12000000000000001</c:v>
                </c:pt>
                <c:pt idx="4">
                  <c:v>0.12000000000000001</c:v>
                </c:pt>
                <c:pt idx="5">
                  <c:v>8.0000000000000016E-2</c:v>
                </c:pt>
                <c:pt idx="6">
                  <c:v>8.0000000000000016E-2</c:v>
                </c:pt>
                <c:pt idx="7">
                  <c:v>6.0000000000000012E-2</c:v>
                </c:pt>
                <c:pt idx="8">
                  <c:v>5.000000000000001E-2</c:v>
                </c:pt>
                <c:pt idx="9">
                  <c:v>5.000000000000001E-2</c:v>
                </c:pt>
                <c:pt idx="10">
                  <c:v>4.0000000000000008E-2</c:v>
                </c:pt>
                <c:pt idx="11">
                  <c:v>4.0000000000000008E-2</c:v>
                </c:pt>
                <c:pt idx="12">
                  <c:v>3.0000000000000006E-2</c:v>
                </c:pt>
                <c:pt idx="13">
                  <c:v>2.0000000000000004E-2</c:v>
                </c:pt>
                <c:pt idx="14">
                  <c:v>2.0000000000000004E-2</c:v>
                </c:pt>
                <c:pt idx="15">
                  <c:v>1.0000000000000002E-2</c:v>
                </c:pt>
                <c:pt idx="16">
                  <c:v>1.0000000000000002E-2</c:v>
                </c:pt>
                <c:pt idx="17">
                  <c:v>1.0000000000000002E-2</c:v>
                </c:pt>
                <c:pt idx="18">
                  <c:v>1.0000000000000002E-2</c:v>
                </c:pt>
                <c:pt idx="19">
                  <c:v>1.0000000000000002E-2</c:v>
                </c:pt>
                <c:pt idx="20">
                  <c:v>1.0000000000000002E-2</c:v>
                </c:pt>
                <c:pt idx="21">
                  <c:v>1.0000000000000002E-2</c:v>
                </c:pt>
                <c:pt idx="22">
                  <c:v>1.0000000000000002E-2</c:v>
                </c:pt>
                <c:pt idx="23">
                  <c:v>1.0000000000000002E-2</c:v>
                </c:pt>
                <c:pt idx="2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CB-4775-A319-B6325507D540}"/>
            </c:ext>
          </c:extLst>
        </c:ser>
        <c:dLbls>
          <c:showVal val="1"/>
        </c:dLbls>
        <c:shape val="box"/>
        <c:axId val="79562624"/>
        <c:axId val="79564160"/>
        <c:axId val="0"/>
      </c:bar3DChart>
      <c:catAx>
        <c:axId val="7956262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9564160"/>
        <c:crosses val="autoZero"/>
        <c:auto val="1"/>
        <c:lblAlgn val="ctr"/>
        <c:lblOffset val="100"/>
      </c:catAx>
      <c:valAx>
        <c:axId val="7956416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956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D3E6AD-0697-406E-BE0C-CCB69792F57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pl-PL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l-PL" altLang="pl-PL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9C6AD-C07A-4328-9E28-A5B8DD1FF30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44177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012E0-4263-4CE2-B9B2-73FBDDF5368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46728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BD9F-2DCF-44B7-AC84-D236526E263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952743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65AE8-8934-43E2-919E-DF3BDAEA41B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5424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3B245-EA43-4CAB-B96B-6C58A6FC6B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11864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D4BCA-7007-4303-9C97-110495B0397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40530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ED682-D0F6-4690-9EF5-9FB065F2D0C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68885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A16C9-8053-411C-9909-D133B2DA1BF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52587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8CA86-D6FD-4A4C-91E9-8BCD1907AEA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64415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0B065-8ED2-42C6-A6A2-D3D47FBA15E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43863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0177B-FDD5-4DE5-A70E-2EF6604E50D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64849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175A-63DA-4C2D-8DCD-9B0DC34092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2753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4ED0E74-2559-41E3-8126-63DAA761A96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pl-PL" altLang="pl-PL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pl-PL" altLang="pl-PL" sz="1800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pl-PL" sz="2400" cap="all" dirty="0"/>
              <a:t>POLITYKA EDUKACYJNA, INFORMACYJNA I PROMOCYJNA </a:t>
            </a:r>
            <a:r>
              <a:rPr lang="pl-PL" sz="2400" cap="all" dirty="0" smtClean="0"/>
              <a:t/>
            </a:r>
            <a:br>
              <a:rPr lang="pl-PL" sz="2400" cap="all" dirty="0" smtClean="0"/>
            </a:br>
            <a:r>
              <a:rPr lang="pl-PL" sz="2400" cap="all" dirty="0" smtClean="0"/>
              <a:t>ZAKŁADU </a:t>
            </a:r>
            <a:r>
              <a:rPr lang="pl-PL" sz="2400" cap="all" dirty="0"/>
              <a:t>UBEZPIECZEŃ SPOŁECZNYCH</a:t>
            </a:r>
            <a:endParaRPr lang="pl-PL" altLang="pl-PL" sz="24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/>
            <a:r>
              <a:rPr lang="pl-PL" altLang="pl-PL" sz="1600" dirty="0" smtClean="0"/>
              <a:t>dr Bernard Kimel</a:t>
            </a:r>
          </a:p>
          <a:p>
            <a:pPr algn="r" eaLnBrk="1" hangingPunct="1"/>
            <a:r>
              <a:rPr lang="pl-PL" altLang="pl-PL" sz="1600" dirty="0" smtClean="0"/>
              <a:t>Zakład Ubezpieczeń Społecznych</a:t>
            </a:r>
          </a:p>
        </p:txBody>
      </p:sp>
    </p:spTree>
    <p:extLst>
      <p:ext uri="{BB962C8B-B14F-4D97-AF65-F5344CB8AC3E}">
        <p14:creationId xmlns:p14="http://schemas.microsoft.com/office/powerpoint/2010/main" xmlns="" val="342769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r>
              <a:rPr lang="pl-PL" altLang="pl-PL" sz="1600" b="1" dirty="0"/>
              <a:t>WSPÓŁPRACA ZAKŁADU UBEZPIECZEŃ SPOŁECZNYCH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endParaRPr lang="pl-PL" sz="1600" dirty="0" smtClean="0"/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Z Ośrodkiem </a:t>
            </a:r>
            <a:r>
              <a:rPr lang="pl-PL" sz="1600" dirty="0"/>
              <a:t>Rozwoju Edukacji upowszechnia wiedzę o ubezpieczeniach społecznych poprzez konferencje, warsztaty, szkolenia dla nauczycieli i podejmuje różne inicjatywy edukacyjne jak np. ”Lekcje z ZUS</a:t>
            </a:r>
            <a:r>
              <a:rPr lang="pl-PL" sz="1600" dirty="0" smtClean="0"/>
              <a:t>”,</a:t>
            </a:r>
          </a:p>
          <a:p>
            <a:pPr algn="just">
              <a:buFont typeface="+mj-lt"/>
              <a:buAutoNum type="arabicParenR"/>
            </a:pPr>
            <a:r>
              <a:rPr lang="pl-PL" altLang="pl-PL" sz="1600" dirty="0" smtClean="0"/>
              <a:t>z </a:t>
            </a:r>
            <a:r>
              <a:rPr lang="pl-PL" altLang="pl-PL" sz="1600" dirty="0"/>
              <a:t>Instytutem Badań Strukturalnych organizuje ogólnopolskie debaty ”Młodzi o systemie emerytalnym”, w których udział biorą </a:t>
            </a:r>
            <a:r>
              <a:rPr lang="pl-PL" sz="1600" dirty="0"/>
              <a:t>udział studenci − przedstawiciele kół naukowych oraz organizacji </a:t>
            </a:r>
            <a:r>
              <a:rPr lang="pl-PL" sz="1600" dirty="0" smtClean="0"/>
              <a:t>studenckich,</a:t>
            </a:r>
          </a:p>
          <a:p>
            <a:pPr algn="just">
              <a:buFont typeface="+mj-lt"/>
              <a:buAutoNum type="arabicParenR"/>
            </a:pPr>
            <a:r>
              <a:rPr lang="pl-PL" altLang="pl-PL" sz="1600" dirty="0" smtClean="0"/>
              <a:t>z </a:t>
            </a:r>
            <a:r>
              <a:rPr lang="pl-PL" altLang="pl-PL" sz="1600" dirty="0"/>
              <a:t>Państwową Inspekcją Pracy </a:t>
            </a:r>
            <a:r>
              <a:rPr lang="pl-PL" sz="1600" dirty="0"/>
              <a:t>współdziała przy realizacji kampanii informacyjno-edukacyjnej „Pracuję legalnie”. Jej celem jest propagowanie wyboru pracy legalnej w miejsce zatrudnienia w „szarej strefie</a:t>
            </a:r>
            <a:r>
              <a:rPr lang="pl-PL" sz="1600" dirty="0" smtClean="0"/>
              <a:t>”,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ze </a:t>
            </a:r>
            <a:r>
              <a:rPr lang="pl-PL" sz="1600" dirty="0"/>
              <a:t>Związkiem Banków Polskich uczestniczy także w programie </a:t>
            </a:r>
            <a:r>
              <a:rPr lang="pl-PL" sz="1600" dirty="0" smtClean="0"/>
              <a:t>„Nowoczesne </a:t>
            </a:r>
            <a:r>
              <a:rPr lang="pl-PL" sz="1600" dirty="0"/>
              <a:t>Zarządzanie Biznesem”. W ramach tego Programu eksperci ZUS prowadzą wykłady, podczas których prezentują system ubezpieczeń społecznych – rolę ubezpieczeń w życiu każdego człowieka, korzyści jakie daje obywatelom przystąpienie do systemu oraz to, jak jest on zorganizowany w </a:t>
            </a:r>
            <a:r>
              <a:rPr lang="pl-PL" sz="1600" dirty="0" smtClean="0"/>
              <a:t>Polsce</a:t>
            </a:r>
            <a:r>
              <a:rPr lang="pl-PL" sz="1600" dirty="0"/>
              <a:t>,</a:t>
            </a:r>
            <a:endParaRPr lang="pl-PL" sz="1600" dirty="0" smtClean="0"/>
          </a:p>
          <a:p>
            <a:pPr algn="just">
              <a:buFont typeface="+mj-lt"/>
              <a:buAutoNum type="arabicParenR"/>
            </a:pPr>
            <a:r>
              <a:rPr lang="pl-PL" altLang="pl-PL" sz="1600" dirty="0" smtClean="0"/>
              <a:t>z </a:t>
            </a:r>
            <a:r>
              <a:rPr lang="pl-PL" altLang="pl-PL" sz="1600" dirty="0"/>
              <a:t>Polskim Związkiem Emerytów, Rencistów i Inwalidów oraz z Uniwersytetami Trzeciego Wieku.</a:t>
            </a:r>
            <a:endParaRPr lang="pl-PL" sz="1600" dirty="0" smtClean="0"/>
          </a:p>
          <a:p>
            <a:pPr algn="just">
              <a:buFont typeface="+mj-lt"/>
              <a:buAutoNum type="arabicParenR"/>
            </a:pPr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63570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r>
              <a:rPr lang="pl-PL" altLang="pl-PL" sz="1600" b="1" dirty="0"/>
              <a:t>ZAKŁAD UBEZPIECZEŃ SPOŁECZNYCH JEST TAKŻE ORGANIZATOREM LUB WSPÓŁORGANIZATOREM: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endParaRPr lang="pl-PL" sz="1600" dirty="0" smtClean="0"/>
          </a:p>
          <a:p>
            <a:pPr marL="0" indent="0" algn="just">
              <a:buNone/>
            </a:pPr>
            <a:endParaRPr lang="pl-PL" sz="1600" dirty="0" smtClean="0"/>
          </a:p>
          <a:p>
            <a:pPr algn="just">
              <a:lnSpc>
                <a:spcPct val="200000"/>
              </a:lnSpc>
              <a:buFont typeface="+mj-lt"/>
              <a:buAutoNum type="arabicParenR"/>
            </a:pPr>
            <a:r>
              <a:rPr lang="pl-PL" altLang="pl-PL" sz="1600" dirty="0" smtClean="0"/>
              <a:t>Dni Ubezpieczonego</a:t>
            </a:r>
          </a:p>
          <a:p>
            <a:pPr algn="just">
              <a:lnSpc>
                <a:spcPct val="200000"/>
              </a:lnSpc>
              <a:buFont typeface="+mj-lt"/>
              <a:buAutoNum type="arabicParenR"/>
            </a:pPr>
            <a:r>
              <a:rPr lang="pl-PL" altLang="pl-PL" sz="1600" dirty="0" smtClean="0"/>
              <a:t>Dzień Seniora</a:t>
            </a:r>
          </a:p>
          <a:p>
            <a:pPr algn="just">
              <a:lnSpc>
                <a:spcPct val="200000"/>
              </a:lnSpc>
              <a:buFont typeface="+mj-lt"/>
              <a:buAutoNum type="arabicParenR"/>
            </a:pPr>
            <a:r>
              <a:rPr lang="pl-PL" altLang="pl-PL" sz="1600" dirty="0" smtClean="0"/>
              <a:t>Dzień </a:t>
            </a:r>
            <a:r>
              <a:rPr lang="pl-PL" altLang="pl-PL" sz="1600" dirty="0"/>
              <a:t>Osób z </a:t>
            </a:r>
            <a:r>
              <a:rPr lang="pl-PL" altLang="pl-PL" sz="1600" dirty="0" smtClean="0"/>
              <a:t>Niepełnosprawnością</a:t>
            </a:r>
          </a:p>
          <a:p>
            <a:pPr algn="just">
              <a:lnSpc>
                <a:spcPct val="200000"/>
              </a:lnSpc>
              <a:buFont typeface="+mj-lt"/>
              <a:buAutoNum type="arabicParenR"/>
            </a:pPr>
            <a:r>
              <a:rPr lang="pl-PL" altLang="pl-PL" sz="1600" dirty="0" smtClean="0"/>
              <a:t>Tydzień Przedsiębiorcy</a:t>
            </a:r>
          </a:p>
          <a:p>
            <a:pPr algn="just">
              <a:lnSpc>
                <a:spcPct val="200000"/>
              </a:lnSpc>
              <a:buFont typeface="+mj-lt"/>
              <a:buAutoNum type="arabicParenR"/>
            </a:pPr>
            <a:r>
              <a:rPr lang="pl-PL" altLang="pl-PL" sz="1600" dirty="0" smtClean="0"/>
              <a:t>Dni </a:t>
            </a:r>
            <a:r>
              <a:rPr lang="pl-PL" altLang="pl-PL" sz="1600" dirty="0"/>
              <a:t>Poradnictwa - poradnictwo ubezpieczeniowe dla Polaków pracujących lub mieszkających za granicą</a:t>
            </a:r>
            <a:r>
              <a:rPr lang="pl-PL" sz="1600" dirty="0" smtClean="0"/>
              <a:t> </a:t>
            </a:r>
          </a:p>
          <a:p>
            <a:pPr algn="just">
              <a:buFont typeface="+mj-lt"/>
              <a:buAutoNum type="arabicParenR"/>
            </a:pPr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1609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r>
              <a:rPr lang="pl-PL" altLang="pl-PL" sz="1600" b="1" dirty="0"/>
              <a:t>CZASOPISMA: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endParaRPr lang="pl-PL" sz="1600" dirty="0" smtClean="0"/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ZUS </a:t>
            </a:r>
            <a:r>
              <a:rPr lang="pl-PL" altLang="pl-PL" sz="1600" dirty="0"/>
              <a:t>dla </a:t>
            </a:r>
            <a:r>
              <a:rPr lang="pl-PL" altLang="pl-PL" sz="1600" dirty="0" smtClean="0"/>
              <a:t>Ciebie</a:t>
            </a:r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ZUS </a:t>
            </a:r>
            <a:r>
              <a:rPr lang="pl-PL" altLang="pl-PL" sz="1600" dirty="0"/>
              <a:t>dla </a:t>
            </a:r>
            <a:r>
              <a:rPr lang="pl-PL" altLang="pl-PL" sz="1600" dirty="0" smtClean="0"/>
              <a:t>Biznesu</a:t>
            </a:r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ZUS </a:t>
            </a:r>
            <a:r>
              <a:rPr lang="pl-PL" altLang="pl-PL" sz="1600" dirty="0"/>
              <a:t>dla </a:t>
            </a:r>
            <a:r>
              <a:rPr lang="pl-PL" altLang="pl-PL" sz="1600" dirty="0" smtClean="0"/>
              <a:t>Studenta</a:t>
            </a:r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ZUS </a:t>
            </a:r>
            <a:r>
              <a:rPr lang="pl-PL" altLang="pl-PL" sz="1600" dirty="0"/>
              <a:t>dla </a:t>
            </a:r>
            <a:r>
              <a:rPr lang="pl-PL" altLang="pl-PL" sz="1600" dirty="0" smtClean="0"/>
              <a:t>Seniora</a:t>
            </a:r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Biuletyn informacyjny</a:t>
            </a:r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„</a:t>
            </a:r>
            <a:r>
              <a:rPr lang="pl-PL" altLang="pl-PL" sz="1600" dirty="0"/>
              <a:t>Ubezpieczenia społeczne. Newsletter</a:t>
            </a:r>
            <a:r>
              <a:rPr lang="pl-PL" altLang="pl-PL" sz="1600" dirty="0" smtClean="0"/>
              <a:t>”</a:t>
            </a:r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„</a:t>
            </a:r>
            <a:r>
              <a:rPr lang="pl-PL" altLang="pl-PL" sz="1600" dirty="0"/>
              <a:t>Ubezpieczenia społeczne. Teoria i Praktyka</a:t>
            </a:r>
            <a:r>
              <a:rPr lang="pl-PL" altLang="pl-PL" sz="1600" dirty="0" smtClean="0"/>
              <a:t>”</a:t>
            </a:r>
          </a:p>
          <a:p>
            <a:pPr>
              <a:buFont typeface="+mj-lt"/>
              <a:buAutoNum type="arabicParenR"/>
            </a:pPr>
            <a:r>
              <a:rPr lang="pl-PL" altLang="pl-PL" sz="1600" dirty="0" smtClean="0"/>
              <a:t>„</a:t>
            </a:r>
            <a:r>
              <a:rPr lang="pl-PL" altLang="pl-PL" sz="1600" dirty="0"/>
              <a:t>Prewencja i Rehabilitacja</a:t>
            </a:r>
            <a:r>
              <a:rPr lang="pl-PL" altLang="pl-PL" sz="1600" dirty="0" smtClean="0"/>
              <a:t>”</a:t>
            </a:r>
          </a:p>
          <a:p>
            <a:pPr>
              <a:buFont typeface="+mj-lt"/>
              <a:buAutoNum type="arabicParenR"/>
            </a:pPr>
            <a:endParaRPr lang="pl-PL" altLang="pl-PL" sz="1600" dirty="0"/>
          </a:p>
          <a:p>
            <a:pPr marL="0" indent="0">
              <a:buNone/>
            </a:pPr>
            <a:endParaRPr lang="pl-PL" altLang="pl-PL" sz="1600" dirty="0" smtClean="0"/>
          </a:p>
          <a:p>
            <a:r>
              <a:rPr lang="pl-PL" altLang="pl-PL" sz="1600" dirty="0" smtClean="0"/>
              <a:t>Informacja </a:t>
            </a:r>
            <a:r>
              <a:rPr lang="pl-PL" altLang="pl-PL" sz="1600" dirty="0"/>
              <a:t>o stanie konta ubezpieczonego (IOSKU</a:t>
            </a:r>
            <a:r>
              <a:rPr lang="pl-PL" altLang="pl-PL" sz="1600" dirty="0" smtClean="0"/>
              <a:t>)</a:t>
            </a:r>
          </a:p>
          <a:p>
            <a:pPr marL="0" indent="0">
              <a:buNone/>
            </a:pPr>
            <a:endParaRPr lang="pl-PL" altLang="pl-PL" sz="1600" dirty="0" smtClean="0"/>
          </a:p>
          <a:p>
            <a:r>
              <a:rPr lang="pl-PL" altLang="pl-PL" sz="1600" dirty="0" smtClean="0"/>
              <a:t>Platforma </a:t>
            </a:r>
            <a:r>
              <a:rPr lang="pl-PL" altLang="pl-PL" sz="1600" dirty="0"/>
              <a:t>Usług Elektronicznych (PUE)</a:t>
            </a:r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19210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BFCF6C-66A9-4FED-B30C-B882ABA16606}" type="slidenum">
              <a:rPr lang="pl-PL" altLang="pl-PL" sz="1200" smtClean="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l-PL" altLang="pl-PL" sz="1200" smtClean="0">
              <a:latin typeface="Arial Black" panose="020B0A040201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851525"/>
          </a:xfrm>
        </p:spPr>
        <p:txBody>
          <a:bodyPr/>
          <a:lstStyle/>
          <a:p>
            <a:pPr algn="ctr" eaLnBrk="1" hangingPunct="1"/>
            <a:r>
              <a:rPr lang="pl-PL" altLang="pl-PL" sz="3200" b="1" dirty="0" smtClean="0"/>
              <a:t>Dziękuję za uwagę</a:t>
            </a:r>
            <a:r>
              <a:rPr lang="pl-PL" altLang="pl-PL" sz="1600" dirty="0" smtClean="0"/>
              <a:t/>
            </a:r>
            <a:br>
              <a:rPr lang="pl-PL" altLang="pl-PL" sz="1600" dirty="0" smtClean="0"/>
            </a:br>
            <a:r>
              <a:rPr lang="pl-PL" altLang="pl-PL" sz="1600" dirty="0"/>
              <a:t/>
            </a:r>
            <a:br>
              <a:rPr lang="pl-PL" altLang="pl-PL" sz="1600" dirty="0"/>
            </a:br>
            <a:r>
              <a:rPr lang="pl-PL" altLang="pl-PL" sz="1600" dirty="0" smtClean="0"/>
              <a:t/>
            </a:r>
            <a:br>
              <a:rPr lang="pl-PL" altLang="pl-PL" sz="1600" dirty="0" smtClean="0"/>
            </a:br>
            <a:r>
              <a:rPr lang="pl-PL" altLang="pl-PL" sz="1600" dirty="0"/>
              <a:t/>
            </a:r>
            <a:br>
              <a:rPr lang="pl-PL" altLang="pl-PL" sz="1600" dirty="0"/>
            </a:br>
            <a:endParaRPr lang="pl-PL" alt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C0B065-8ED2-42C6-A6A2-D3D47FBA15E5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xmlns="" val="2317831382"/>
              </p:ext>
            </p:extLst>
          </p:nvPr>
        </p:nvGraphicFramePr>
        <p:xfrm>
          <a:off x="539552" y="476672"/>
          <a:ext cx="7920880" cy="5998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rostokąt 3"/>
          <p:cNvSpPr/>
          <p:nvPr/>
        </p:nvSpPr>
        <p:spPr>
          <a:xfrm>
            <a:off x="323528" y="6507480"/>
            <a:ext cx="793122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900" dirty="0" smtClean="0"/>
              <a:t>Źródło: Wiedza i postawy wobec ubezpieczeń społecznych. Raport z badań. Zakład Ubezpieczeń Społecznych, Warszawa 2016, s. 55.</a:t>
            </a:r>
            <a:endParaRPr lang="pl-PL" sz="900" dirty="0"/>
          </a:p>
        </p:txBody>
      </p:sp>
    </p:spTree>
    <p:extLst>
      <p:ext uri="{BB962C8B-B14F-4D97-AF65-F5344CB8AC3E}">
        <p14:creationId xmlns:p14="http://schemas.microsoft.com/office/powerpoint/2010/main" xmlns="" val="7291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b="1" dirty="0"/>
              <a:t>ZADANIA ZAKŁADU UBEZPIECZEŃ SPOŁECZNYCH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/>
          <a:lstStyle/>
          <a:p>
            <a:pPr algn="just"/>
            <a:r>
              <a:rPr lang="pl-PL" sz="1600" dirty="0"/>
              <a:t>Zgodnie z art. 68. ust. 1 ustawy z dnia 13.10.1998r. o systemie ubezpieczeń </a:t>
            </a:r>
            <a:r>
              <a:rPr lang="pl-PL" sz="1600" dirty="0" smtClean="0"/>
              <a:t>społecznych </a:t>
            </a:r>
            <a:r>
              <a:rPr lang="pl-PL" sz="1600" dirty="0"/>
              <a:t>(tj. Dz. U. 2019 poz. 300) do zakresu działania Zakładu Ubezpieczeń Społecznych należy między innymi: </a:t>
            </a:r>
            <a:endParaRPr lang="pl-PL" sz="1600" dirty="0" smtClean="0"/>
          </a:p>
          <a:p>
            <a:pPr marL="0" indent="0">
              <a:buNone/>
            </a:pPr>
            <a:endParaRPr lang="pl-PL" sz="1600" dirty="0" smtClean="0"/>
          </a:p>
          <a:p>
            <a:pPr marL="0" indent="0" algn="just">
              <a:buNone/>
            </a:pPr>
            <a:r>
              <a:rPr lang="pl-PL" sz="1600" dirty="0" smtClean="0"/>
              <a:t>Realizacja </a:t>
            </a:r>
            <a:r>
              <a:rPr lang="pl-PL" sz="1600" dirty="0"/>
              <a:t>przepisów o ubezpieczeniach społecznych, a w szczególności</a:t>
            </a:r>
            <a:r>
              <a:rPr lang="pl-PL" sz="1600" dirty="0" smtClean="0"/>
              <a:t>: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stwierdzanie </a:t>
            </a:r>
            <a:r>
              <a:rPr lang="pl-PL" sz="1600" dirty="0"/>
              <a:t>i ustalanie obowiązku ubezpieczeń społecznych, </a:t>
            </a:r>
            <a:endParaRPr lang="pl-PL" sz="1600" dirty="0" smtClean="0"/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ustalanie </a:t>
            </a:r>
            <a:r>
              <a:rPr lang="pl-PL" sz="1600" dirty="0"/>
              <a:t>uprawnień do świadczeń z ubezpieczeń społecznych oraz wypłacanie tych     świadczeń, chyba że na mocy odrębnych przepisów obowiązki te wykonują płatnicy składek</a:t>
            </a:r>
            <a:r>
              <a:rPr lang="pl-PL" sz="1600" dirty="0" smtClean="0"/>
              <a:t>,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wymierzanie </a:t>
            </a:r>
            <a:r>
              <a:rPr lang="pl-PL" sz="1600" dirty="0"/>
              <a:t>i pobieranie składek na ubezpieczenia społeczne, ubezpieczenie   zdrowotne, Fundusz Pracy, Solidarnościowy Fundusz Wsparcia Osób Niepełnosprawnych, Fundusz Gwarantowanych Świadczeń Pracowniczych, </a:t>
            </a:r>
            <a:endParaRPr lang="pl-PL" sz="1600" dirty="0" smtClean="0"/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prowadzenie </a:t>
            </a:r>
            <a:r>
              <a:rPr lang="pl-PL" sz="1600" dirty="0"/>
              <a:t>indywidualnych kont ubezpieczonych i kont płatników składek</a:t>
            </a:r>
            <a:r>
              <a:rPr lang="pl-PL" sz="1600" dirty="0" smtClean="0"/>
              <a:t>,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opiniowanie </a:t>
            </a:r>
            <a:r>
              <a:rPr lang="pl-PL" sz="1600" dirty="0"/>
              <a:t>projektów aktów prawnych z zakresu zabezpieczenia </a:t>
            </a:r>
            <a:r>
              <a:rPr lang="pl-PL" sz="1600" dirty="0" smtClean="0"/>
              <a:t>społecznego,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opracowywanie </a:t>
            </a:r>
            <a:r>
              <a:rPr lang="pl-PL" sz="1600" dirty="0"/>
              <a:t>aktuarialnych analiz i prognoz w zakresie ubezpieczeń </a:t>
            </a:r>
            <a:r>
              <a:rPr lang="pl-PL" sz="1600" dirty="0" smtClean="0"/>
              <a:t>społecznych,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wydawanie </a:t>
            </a:r>
            <a:r>
              <a:rPr lang="pl-PL" sz="1600" dirty="0"/>
              <a:t>Biuletynu </a:t>
            </a:r>
            <a:r>
              <a:rPr lang="pl-PL" sz="1600" dirty="0" smtClean="0"/>
              <a:t>Informacyjnego,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popularyzacja </a:t>
            </a:r>
            <a:r>
              <a:rPr lang="pl-PL" sz="1600" dirty="0"/>
              <a:t>wiedzy o ubezpieczeniach społecznych.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78527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23528"/>
          </a:xfrm>
        </p:spPr>
        <p:txBody>
          <a:bodyPr/>
          <a:lstStyle/>
          <a:p>
            <a:r>
              <a:rPr lang="pl-PL" sz="1600" b="1" dirty="0"/>
              <a:t>POCZĄTKI POPULARYZACJI WIEDZY O UBEZPIEZPIECZENIACH SPOŁECZNYCH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896544"/>
          </a:xfrm>
        </p:spPr>
        <p:txBody>
          <a:bodyPr/>
          <a:lstStyle/>
          <a:p>
            <a:pPr algn="just"/>
            <a:r>
              <a:rPr lang="pl-PL" sz="1600" dirty="0"/>
              <a:t>Już ustawa scaleniowa z 1933 r., powołując Izbę Ubezpieczeń Społecznych jako instytucję koordynującą działania wszystkich rodzajów ubezpieczalni, narzucała jej obowiązek podejmowania akcji, zmierzających do rozwoju ubezpieczeń społecznych, w szczególności przez publikowanie wydawnictw naukowych i broszur popularnych, urządzanie kursów i organizowanie wszelkiego rodzaju przedsięwzięć, mających na celu podniesienie wiedzy </a:t>
            </a:r>
            <a:r>
              <a:rPr lang="pl-PL" sz="1600" dirty="0" smtClean="0"/>
              <a:t>fachowej wśród </a:t>
            </a:r>
            <a:r>
              <a:rPr lang="pl-PL" sz="1600" dirty="0"/>
              <a:t>pracowników instytucji ubezpieczeń społecznych oraz instytucji współdziałających w dziedzinie tych ubezpieczeń</a:t>
            </a:r>
            <a:r>
              <a:rPr lang="pl-PL" sz="1600" dirty="0" smtClean="0"/>
              <a:t>.</a:t>
            </a:r>
          </a:p>
          <a:p>
            <a:pPr algn="just"/>
            <a:r>
              <a:rPr lang="pl-PL" sz="1600" dirty="0"/>
              <a:t>Zakład od 1937 r. organizował także objazdowe wystawy higieniczne. Ich </a:t>
            </a:r>
            <a:r>
              <a:rPr lang="pl-PL" sz="1600" dirty="0" smtClean="0"/>
              <a:t>tematami były: </a:t>
            </a:r>
            <a:r>
              <a:rPr lang="pl-PL" sz="1600" dirty="0"/>
              <a:t>walka z alkoholizmem, promocja sportu, dbanie o czystość i walka z epidemiami oraz prawidłowy odpoczynek po pracy. W tym celu ZUS prowadził szeroko zakrojone akcje informacyjne i </a:t>
            </a:r>
            <a:r>
              <a:rPr lang="pl-PL" sz="1600" dirty="0" smtClean="0"/>
              <a:t>edukacyjne, wykorzystując takie środki jak: plakaty</a:t>
            </a:r>
            <a:r>
              <a:rPr lang="pl-PL" sz="1600" dirty="0"/>
              <a:t>, ciekawe kampanie prasowe, ulotki, czasopisma i inne wydawnictwa. Sztandarowym wydawnictwem był miesięcznik „Przegląd Ubezpieczeń Społecznych</a:t>
            </a:r>
            <a:r>
              <a:rPr lang="pl-PL" sz="1600" dirty="0" smtClean="0"/>
              <a:t>”.</a:t>
            </a:r>
          </a:p>
          <a:p>
            <a:pPr algn="just"/>
            <a:r>
              <a:rPr lang="pl-PL" sz="1600" dirty="0"/>
              <a:t>Promowanie zdrowego stylu życia i higieny nie ograniczało się tylko do wydawnictw i wystaw. Atrakcyjną formą propagowania nowego podejścia do higieny było organizowanie dla dzieci przez Zakład Ubezpieczeń Społecznych kolonii i półkolonii o charakterze leczniczym i </a:t>
            </a:r>
            <a:r>
              <a:rPr lang="pl-PL" sz="1600" dirty="0" smtClean="0"/>
              <a:t>profilaktycznym. </a:t>
            </a:r>
          </a:p>
          <a:p>
            <a:pPr algn="just"/>
            <a:r>
              <a:rPr lang="pl-PL" sz="1600" dirty="0" smtClean="0"/>
              <a:t>Dla </a:t>
            </a:r>
            <a:r>
              <a:rPr lang="pl-PL" sz="1600" dirty="0"/>
              <a:t>pracującej młodzieży organizowano natomiast specjalne obozy wypoczynkowe. Koszty pobytu uczestników na obozach, przejazdów kolejowych oraz pełnego ekwipunku, w skład którego wchodziły: spodnie, czapki, wiatrówki, wełniane swetry i szaliki, skarpety, rękawice oraz sprzęt sportowy, pokrywał ZUS</a:t>
            </a:r>
            <a:r>
              <a:rPr lang="pl-PL" sz="1600" dirty="0" smtClean="0"/>
              <a:t>.</a:t>
            </a:r>
          </a:p>
          <a:p>
            <a:pPr marL="0" indent="0" algn="just">
              <a:buNone/>
            </a:pP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/>
            </a:r>
            <a:br>
              <a:rPr lang="pl-PL" sz="1600" dirty="0"/>
            </a:br>
            <a:endParaRPr lang="pl-PL" sz="16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>
          <a:xfrm>
            <a:off x="6553200" y="6172200"/>
            <a:ext cx="2133600" cy="457200"/>
          </a:xfrm>
        </p:spPr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27981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r>
              <a:rPr lang="pl-PL" sz="1600" b="1" dirty="0"/>
              <a:t>DORADCY EMERYTALNI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pPr algn="just"/>
            <a:r>
              <a:rPr lang="pl-PL" sz="1600" dirty="0"/>
              <a:t>Usługa doradcy emerytalnego została wprowadzona w Zakładzie Ubezpieczeń Społecznych w drugiej połowie 2017 r. przed wejściem w życie reformy przywracającej wiek emerytalny na poziomie 60 lat dla kobiet i 65 lat dla </a:t>
            </a:r>
            <a:r>
              <a:rPr lang="pl-PL" sz="1600" dirty="0" smtClean="0"/>
              <a:t>mężczyzn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 smtClean="0"/>
              <a:t>Zadania </a:t>
            </a:r>
            <a:r>
              <a:rPr lang="pl-PL" sz="1600" dirty="0"/>
              <a:t>doradcy emerytalnego</a:t>
            </a:r>
            <a:r>
              <a:rPr lang="pl-PL" sz="1600" dirty="0" smtClean="0"/>
              <a:t>: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wyjaśnienie </a:t>
            </a:r>
            <a:r>
              <a:rPr lang="pl-PL" sz="1600" dirty="0"/>
              <a:t>zasad przyznawania emerytury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wytłumaczenie</a:t>
            </a:r>
            <a:r>
              <a:rPr lang="pl-PL" sz="1600" dirty="0"/>
              <a:t>, od czego zależy wysokość emerytury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przekazanie </a:t>
            </a:r>
            <a:r>
              <a:rPr lang="pl-PL" sz="1600" dirty="0"/>
              <a:t>informacji, które mogą być pomocne w wyborze najlepszego momentu przejścia na emeryturę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wyliczenie </a:t>
            </a:r>
            <a:r>
              <a:rPr lang="pl-PL" sz="1600" dirty="0"/>
              <a:t>w kalkulatorze emerytalnym wysokości prognozowanej emerytury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pomoc </a:t>
            </a:r>
            <a:r>
              <a:rPr lang="pl-PL" sz="1600" dirty="0"/>
              <a:t>w wypełnieniu wniosku o emeryturę wraz z przekazaniem informacji jakie dokumenty należy przygotować do </a:t>
            </a:r>
            <a:r>
              <a:rPr lang="pl-PL" sz="1600" dirty="0" smtClean="0"/>
              <a:t>wniosku.</a:t>
            </a:r>
          </a:p>
          <a:p>
            <a:pPr algn="just">
              <a:buFont typeface="+mj-lt"/>
              <a:buAutoNum type="arabicParenR"/>
            </a:pPr>
            <a:endParaRPr lang="pl-PL" sz="1600" dirty="0" smtClean="0"/>
          </a:p>
          <a:p>
            <a:r>
              <a:rPr lang="pl-PL" sz="1600" dirty="0" smtClean="0"/>
              <a:t>Zakład </a:t>
            </a:r>
            <a:r>
              <a:rPr lang="pl-PL" sz="1600" dirty="0"/>
              <a:t>Ubezpieczeń Społecznych został nagrodzony certyfikatem jakości, za wdrożenie usługi doradcy emerytalnego </a:t>
            </a:r>
            <a:r>
              <a:rPr lang="pl-PL" sz="1600" dirty="0" smtClean="0"/>
              <a:t>i tytułem </a:t>
            </a:r>
            <a:r>
              <a:rPr lang="pl-PL" sz="1600" dirty="0" err="1"/>
              <a:t>European</a:t>
            </a:r>
            <a:r>
              <a:rPr lang="pl-PL" sz="1600" dirty="0"/>
              <a:t> </a:t>
            </a:r>
            <a:r>
              <a:rPr lang="pl-PL" sz="1600" dirty="0" err="1"/>
              <a:t>Quality</a:t>
            </a:r>
            <a:r>
              <a:rPr lang="pl-PL" sz="1600" dirty="0"/>
              <a:t> </a:t>
            </a:r>
            <a:r>
              <a:rPr lang="pl-PL" sz="1600" dirty="0" err="1"/>
              <a:t>Certificate</a:t>
            </a:r>
            <a:r>
              <a:rPr lang="pl-PL" sz="1600" dirty="0"/>
              <a:t> 2018, w kategorii „Usługa”, przez Fundację </a:t>
            </a:r>
            <a:r>
              <a:rPr lang="pl-PL" sz="1600" dirty="0" err="1"/>
              <a:t>Qualitas</a:t>
            </a:r>
            <a:r>
              <a:rPr lang="pl-PL" sz="1600" dirty="0" smtClean="0"/>
              <a:t>. 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 err="1"/>
              <a:t>European</a:t>
            </a:r>
            <a:r>
              <a:rPr lang="pl-PL" sz="1600" dirty="0"/>
              <a:t> </a:t>
            </a:r>
            <a:r>
              <a:rPr lang="pl-PL" sz="1600" dirty="0" err="1"/>
              <a:t>Quality</a:t>
            </a:r>
            <a:r>
              <a:rPr lang="pl-PL" sz="1600" dirty="0"/>
              <a:t> </a:t>
            </a:r>
            <a:r>
              <a:rPr lang="pl-PL" sz="1600" dirty="0" err="1"/>
              <a:t>Certificate</a:t>
            </a:r>
            <a:r>
              <a:rPr lang="pl-PL" sz="1600" dirty="0"/>
              <a:t> promuje przedsiębiorstwa, organizacje i jednostki naukowo-badawcze, dla których wysoka jakość produktów, usług czy innowacyjnych i ekologicznych rozwiązań stanowi priorytet, a także wyznacza ścieżkę dalszego rozwoju.</a:t>
            </a:r>
            <a:endParaRPr lang="pl-PL" sz="1600" dirty="0" smtClean="0"/>
          </a:p>
          <a:p>
            <a:pPr algn="just">
              <a:buFont typeface="+mj-lt"/>
              <a:buAutoNum type="arabicParenR"/>
            </a:pPr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830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r>
              <a:rPr lang="pl-PL" sz="1600" b="1" dirty="0" smtClean="0"/>
              <a:t>„LEKCJE Z ZUS” – SZKOŁY PONADPODSTAWOWE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pPr algn="just"/>
            <a:r>
              <a:rPr lang="pl-PL" sz="1600" dirty="0"/>
              <a:t>Uczniowie i nauczyciele otrzymują z ZUS bezpłatne materiały dydaktyczne oraz wsparcie merytoryczne na każdym etapie współpracy. W programach zakłada się, że  to nauczyciel (przy wsparciu opiekuna z ZUS) prowadzi lekcje z uczniami, dlatego wcześniej przechodzi kompleksowe szkolenie</a:t>
            </a:r>
            <a:r>
              <a:rPr lang="pl-PL" sz="1600" dirty="0" smtClean="0"/>
              <a:t>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/>
              <a:t>Program edukacyjny „Lekcje z ZUS” p</a:t>
            </a:r>
            <a:r>
              <a:rPr lang="pl-PL" sz="1600" dirty="0" smtClean="0"/>
              <a:t>rzewiduje </a:t>
            </a:r>
            <a:r>
              <a:rPr lang="pl-PL" sz="1600" dirty="0"/>
              <a:t>cztery godziny lekcyjne, podczas których nauczyciel omawia </a:t>
            </a:r>
            <a:r>
              <a:rPr lang="pl-PL" sz="1600" dirty="0" smtClean="0"/>
              <a:t>następujące tematy: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algn="just">
              <a:buFont typeface="+mj-lt"/>
              <a:buAutoNum type="arabicParenR"/>
            </a:pPr>
            <a:r>
              <a:rPr lang="pl-PL" sz="1600" dirty="0"/>
              <a:t>Lekcja 1 – Świadomy zawsze ubezpieczony</a:t>
            </a:r>
            <a:r>
              <a:rPr lang="pl-PL" sz="1600" dirty="0" smtClean="0"/>
              <a:t>;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Lekcja </a:t>
            </a:r>
            <a:r>
              <a:rPr lang="pl-PL" sz="1600" dirty="0"/>
              <a:t>2 – Co ci się należy, gdy płacisz składki</a:t>
            </a:r>
            <a:r>
              <a:rPr lang="pl-PL" sz="1600" dirty="0" smtClean="0"/>
              <a:t>;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Lekcja </a:t>
            </a:r>
            <a:r>
              <a:rPr lang="pl-PL" sz="1600" dirty="0"/>
              <a:t>3 – Renty i emerytury</a:t>
            </a:r>
            <a:r>
              <a:rPr lang="pl-PL" sz="1600" dirty="0" smtClean="0"/>
              <a:t>;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Lekcja </a:t>
            </a:r>
            <a:r>
              <a:rPr lang="pl-PL" sz="1600" dirty="0"/>
              <a:t>4 – e-ZUS, czyli firma pod ręką</a:t>
            </a:r>
            <a:r>
              <a:rPr lang="pl-PL" sz="1600" dirty="0" smtClean="0"/>
              <a:t>.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/>
              <a:t>Uczniowie zdobywają praktyczną wiedzę o ubezpieczeniach społecznych, a także mogą otrzymać cenne nagrody. Mają bowiem możliwość startu w trzyetapowej Olimpiadzie ZUS (szkolnej, wojewódzkiej i finałowej). Jej laureaci oprócz nagród rzeczowych uzyskują indeks na wybrane uczelnie bądź dodatkowe punkty w procesie rekrutacyjnym.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1659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5614" y="3386218"/>
            <a:ext cx="8229600" cy="667544"/>
          </a:xfrm>
        </p:spPr>
        <p:txBody>
          <a:bodyPr/>
          <a:lstStyle/>
          <a:p>
            <a:r>
              <a:rPr lang="pl-PL" sz="1600" b="1" dirty="0"/>
              <a:t>„PROJEKT Z ZUS” – SZKOŁY PODSTAWOWE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7747" y="3736631"/>
            <a:ext cx="8229600" cy="2952328"/>
          </a:xfrm>
        </p:spPr>
        <p:txBody>
          <a:bodyPr/>
          <a:lstStyle/>
          <a:p>
            <a:pPr mar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 smtClean="0"/>
              <a:t>Podstawą</a:t>
            </a:r>
            <a:r>
              <a:rPr lang="pl-PL" sz="1600" dirty="0"/>
              <a:t> „Projektu z ZUS” jest przeprowadzenie jednej lekcji na temat ubezpieczeń społecznych. Później uczniowie, przy wsparciu nauczyciela i opiekuna z ZUS, realizują – w dowolnym momencie roku szkolnego – projekt zespołowy. Polega on na przygotowaniu w grupach pracy w formie filmu, prezentacji multimedialnej, komiksu lub plakatu</a:t>
            </a:r>
            <a:r>
              <a:rPr lang="pl-PL" sz="1600" dirty="0" smtClean="0"/>
              <a:t>.</a:t>
            </a:r>
          </a:p>
          <a:p>
            <a:pPr algn="just"/>
            <a:r>
              <a:rPr lang="pl-PL" sz="1600" dirty="0" smtClean="0"/>
              <a:t>Najlepsze </a:t>
            </a:r>
            <a:r>
              <a:rPr lang="pl-PL" sz="1600" dirty="0"/>
              <a:t>prace zespołów biorą udział w ogólnopolskim Konkursie ZUS</a:t>
            </a:r>
            <a:r>
              <a:rPr lang="pl-PL" sz="1600" dirty="0" smtClean="0"/>
              <a:t>.</a:t>
            </a:r>
          </a:p>
          <a:p>
            <a:pPr algn="just"/>
            <a:r>
              <a:rPr lang="pl-PL" sz="1600" dirty="0" smtClean="0"/>
              <a:t>W </a:t>
            </a:r>
            <a:r>
              <a:rPr lang="pl-PL" sz="1600" dirty="0"/>
              <a:t>2018 roku uczniowie zaprezentowali odpowiedzi na postawione pytanie: dlaczego ubezpieczenia społeczne są ważne? Nauczyciele zgłosili prawie 5,5 tys. uczniów. Centralna komisja oceniła 73 prace konkursowe, które zakwalifikowały się w etapie wojewódzkim</a:t>
            </a:r>
            <a:r>
              <a:rPr lang="pl-PL" sz="1600" dirty="0" smtClean="0"/>
              <a:t>.</a:t>
            </a:r>
          </a:p>
          <a:p>
            <a:pPr marL="0" indent="0" algn="just">
              <a:buNone/>
            </a:pPr>
            <a:r>
              <a:rPr lang="pl-PL" altLang="pl-PL" sz="1600" dirty="0"/>
              <a:t/>
            </a:r>
            <a:br>
              <a:rPr lang="pl-PL" altLang="pl-PL" sz="1600" dirty="0"/>
            </a:br>
            <a:endParaRPr lang="pl-PL" sz="1600" dirty="0" smtClean="0"/>
          </a:p>
          <a:p>
            <a:pPr algn="just">
              <a:buFont typeface="+mj-lt"/>
              <a:buAutoNum type="arabicParenR"/>
            </a:pPr>
            <a:endParaRPr lang="pl-PL" sz="1600" dirty="0" smtClean="0"/>
          </a:p>
          <a:p>
            <a:pPr algn="just">
              <a:buFont typeface="+mj-lt"/>
              <a:buAutoNum type="arabicParenR"/>
            </a:pPr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05" y="548680"/>
            <a:ext cx="8401016" cy="24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56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r>
              <a:rPr lang="pl-PL" sz="1600" b="1" dirty="0"/>
              <a:t>UCZELNIE WYŻSZE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endParaRPr lang="pl-PL" sz="1600" dirty="0" smtClean="0"/>
          </a:p>
          <a:p>
            <a:pPr algn="just"/>
            <a:r>
              <a:rPr lang="pl-PL" sz="1600" dirty="0" smtClean="0"/>
              <a:t>Popularyzowanie wiedzy o ubezpieczeniach  społecznych ZUS </a:t>
            </a:r>
            <a:r>
              <a:rPr lang="pl-PL" sz="1600" dirty="0"/>
              <a:t>realizuje w następujących </a:t>
            </a:r>
            <a:r>
              <a:rPr lang="pl-PL" sz="1600" dirty="0" smtClean="0"/>
              <a:t>obszarach:</a:t>
            </a:r>
          </a:p>
          <a:p>
            <a:pPr marL="0" indent="0" algn="just">
              <a:buNone/>
            </a:pPr>
            <a:endParaRPr lang="pl-PL" sz="1600" dirty="0" smtClean="0"/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edukacja </a:t>
            </a:r>
            <a:r>
              <a:rPr lang="pl-PL" sz="1600" dirty="0"/>
              <a:t>i poradnictwo, czyli wykłady dla studentów, ale także poradnictwo z zakresu ubezpieczeń społecznych dla studentów, kadry wykładowców i pracowników administracji (w tym m. in. wykład ogólnouczelniany o ubezpieczeniach społecznych</a:t>
            </a:r>
            <a:r>
              <a:rPr lang="pl-PL" sz="1600" dirty="0" smtClean="0"/>
              <a:t>).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doskonalące </a:t>
            </a:r>
            <a:r>
              <a:rPr lang="pl-PL" sz="1600" dirty="0"/>
              <a:t>studia z zakresu ubezpieczeń społecznych dla pracowników Zakładu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współpraca </a:t>
            </a:r>
            <a:r>
              <a:rPr lang="pl-PL" sz="1600" dirty="0"/>
              <a:t>naukowo-badawcza (wspólne projekty badawcze, konferencje i seminaria</a:t>
            </a:r>
            <a:r>
              <a:rPr lang="pl-PL" sz="1600" dirty="0" smtClean="0"/>
              <a:t>).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praktyki </a:t>
            </a:r>
            <a:r>
              <a:rPr lang="pl-PL" sz="1600" dirty="0"/>
              <a:t>i staże w ZUS dla studentów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współpraca </a:t>
            </a:r>
            <a:r>
              <a:rPr lang="pl-PL" sz="1600" dirty="0"/>
              <a:t>z mediami akademickimi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wymiana </a:t>
            </a:r>
            <a:r>
              <a:rPr lang="pl-PL" sz="1600" dirty="0"/>
              <a:t>i współpraca międzybiblioteczna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olimpiada </a:t>
            </a:r>
            <a:r>
              <a:rPr lang="pl-PL" sz="1600" dirty="0"/>
              <a:t>„Warto wiedzieć więcej o ubezpieczeniach społecznych” (indeksy lub dodatkowe punkty</a:t>
            </a:r>
            <a:r>
              <a:rPr lang="pl-PL" sz="1600" dirty="0" smtClean="0"/>
              <a:t>).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wzajemna </a:t>
            </a:r>
            <a:r>
              <a:rPr lang="pl-PL" sz="1600" dirty="0"/>
              <a:t>promocja</a:t>
            </a:r>
            <a:r>
              <a:rPr lang="pl-PL" sz="1600" dirty="0" smtClean="0"/>
              <a:t>.</a:t>
            </a:r>
          </a:p>
          <a:p>
            <a:pPr algn="just">
              <a:buFont typeface="+mj-lt"/>
              <a:buAutoNum type="arabicParenR"/>
            </a:pPr>
            <a:r>
              <a:rPr lang="pl-PL" sz="1600" dirty="0" smtClean="0"/>
              <a:t>konferencje </a:t>
            </a:r>
            <a:r>
              <a:rPr lang="pl-PL" sz="1600" dirty="0"/>
              <a:t>edukacyjne.</a:t>
            </a:r>
            <a:endParaRPr lang="pl-PL" sz="1600" dirty="0" smtClean="0"/>
          </a:p>
          <a:p>
            <a:pPr algn="just">
              <a:buFont typeface="+mj-lt"/>
              <a:buAutoNum type="arabicParenR"/>
            </a:pPr>
            <a:endParaRPr lang="pl-PL" sz="1600" dirty="0" smtClean="0"/>
          </a:p>
          <a:p>
            <a:pPr algn="just">
              <a:buFont typeface="+mj-lt"/>
              <a:buAutoNum type="arabicParenR"/>
            </a:pPr>
            <a:endParaRPr lang="pl-PL" sz="1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308393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40432"/>
          </a:xfrm>
        </p:spPr>
        <p:txBody>
          <a:bodyPr/>
          <a:lstStyle/>
          <a:p>
            <a:r>
              <a:rPr lang="pl-PL" sz="1600" b="1" dirty="0"/>
              <a:t>KONFERENCJE NAUKOWE</a:t>
            </a:r>
            <a:endParaRPr lang="pl-PL" sz="1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0425" y="897632"/>
            <a:ext cx="8229600" cy="489654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 smtClean="0"/>
              <a:t>Popularyzacja </a:t>
            </a:r>
            <a:r>
              <a:rPr lang="pl-PL" sz="1600" dirty="0"/>
              <a:t>wiedzy o ubezpieczeniach społecznych odbywa się także na konferencjach naukowych, których ZUS jest organizatorem, współorganizatorem lub uczestnikiem</a:t>
            </a:r>
            <a:r>
              <a:rPr lang="pl-PL" sz="16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 smtClean="0"/>
              <a:t>W </a:t>
            </a:r>
            <a:r>
              <a:rPr lang="pl-PL" sz="1600" dirty="0"/>
              <a:t>2018 roku </a:t>
            </a:r>
            <a:r>
              <a:rPr lang="pl-PL" sz="1600" dirty="0" smtClean="0"/>
              <a:t>wspólnie z Uniwersytetem </a:t>
            </a:r>
            <a:r>
              <a:rPr lang="pl-PL" sz="1600" dirty="0"/>
              <a:t>Pedagogicznym </a:t>
            </a:r>
            <a:r>
              <a:rPr lang="pl-PL" sz="1600" dirty="0" smtClean="0"/>
              <a:t>w </a:t>
            </a:r>
            <a:r>
              <a:rPr lang="pl-PL" sz="1600" dirty="0"/>
              <a:t>Krakowie </a:t>
            </a:r>
            <a:r>
              <a:rPr lang="pl-PL" sz="1600" dirty="0" smtClean="0"/>
              <a:t>zorganizowano konferencję naukową </a:t>
            </a:r>
            <a:r>
              <a:rPr lang="pl-PL" sz="1600" u="sng" dirty="0"/>
              <a:t>„Minimalizacja ryzyka a ryzyko minimalizacji. Jak uczyć o ubezpieczeniach społecznych</a:t>
            </a:r>
            <a:r>
              <a:rPr lang="pl-PL" sz="1600" u="sng" dirty="0" smtClean="0"/>
              <a:t>?”.</a:t>
            </a:r>
            <a:r>
              <a:rPr lang="pl-PL" sz="1600" dirty="0" smtClean="0"/>
              <a:t> Celem </a:t>
            </a:r>
            <a:r>
              <a:rPr lang="pl-PL" sz="1600" dirty="0"/>
              <a:t>konferencji było podsumowanie dotychczasowych działań edukacyjnych podejmowanych przez </a:t>
            </a:r>
            <a:r>
              <a:rPr lang="pl-PL" sz="1600" dirty="0" smtClean="0"/>
              <a:t>ZUS. </a:t>
            </a:r>
            <a:r>
              <a:rPr lang="pl-PL" sz="1600" dirty="0"/>
              <a:t>Spotkanie służyło również wymianie informacji i doświadczeń o możliwościach wykorzystania nowoczesnych narzędzi i technologii przyszłości w edukacji o ubezpieczeniach </a:t>
            </a:r>
            <a:r>
              <a:rPr lang="pl-PL" sz="1600" dirty="0" smtClean="0"/>
              <a:t>społecznych. Konferencja </a:t>
            </a:r>
            <a:r>
              <a:rPr lang="pl-PL" sz="1600" dirty="0"/>
              <a:t>była skierowana do naukowców oraz praktyków zajmujących się na </a:t>
            </a:r>
            <a:r>
              <a:rPr lang="pl-PL" sz="1600" dirty="0" smtClean="0"/>
              <a:t>co dzień </a:t>
            </a:r>
            <a:r>
              <a:rPr lang="pl-PL" sz="1600" dirty="0"/>
              <a:t>tematyką ubezpieczeń społecznych oraz sposobów nauczania, w </a:t>
            </a:r>
            <a:r>
              <a:rPr lang="pl-PL" sz="1600" dirty="0" smtClean="0"/>
              <a:t>	szczególności do</a:t>
            </a:r>
            <a:r>
              <a:rPr lang="pl-PL" sz="1600" dirty="0"/>
              <a:t>: uczniów, nauczycieli, studentów, kadry naukowej szkół </a:t>
            </a:r>
            <a:r>
              <a:rPr lang="pl-PL" sz="1600" dirty="0" smtClean="0"/>
              <a:t>	wyższych </a:t>
            </a:r>
            <a:r>
              <a:rPr lang="pl-PL" sz="1600" dirty="0"/>
              <a:t>-  wszystkich poziomów edukacji</a:t>
            </a:r>
            <a:r>
              <a:rPr lang="pl-PL" sz="1600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 smtClean="0"/>
              <a:t>W </a:t>
            </a:r>
            <a:r>
              <a:rPr lang="pl-PL" sz="1600" dirty="0"/>
              <a:t>2019 roku odbyła się druga edycja tej konferencji pt. „</a:t>
            </a:r>
            <a:r>
              <a:rPr lang="pl-PL" sz="1600" u="sng" dirty="0"/>
              <a:t>Świadomość ryzyka a ryzyko nieświadomości. Jak uczyć o ubezpieczeniach społecznych</a:t>
            </a:r>
            <a:r>
              <a:rPr lang="pl-PL" sz="1600" u="sng" dirty="0" smtClean="0"/>
              <a:t>?”.</a:t>
            </a:r>
            <a:r>
              <a:rPr lang="pl-PL" sz="1600" dirty="0" smtClean="0"/>
              <a:t> Przygotowana </a:t>
            </a:r>
            <a:r>
              <a:rPr lang="pl-PL" sz="1600" dirty="0"/>
              <a:t>została z myślą o naukowcach oraz praktykach zajmujących się na co dzień tematyką ubezpieczeń społecznych oraz edukacji w tej dziedzinie. Istota konferencji dotyczyła poszukiwania rozwiązań jak badać postawy wobec ubezpieczeń społecznych, aby w przyszłości przygotować program skutecznej edukacji.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03B245-EA43-4CAB-B96B-6C58A6FC6B57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89894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ksel">
  <a:themeElements>
    <a:clrScheme name="Piks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ks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ks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s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s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10413</TotalTime>
  <Words>1013</Words>
  <Application>Microsoft Office PowerPoint</Application>
  <PresentationFormat>Pokaz na ekranie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Piksel</vt:lpstr>
      <vt:lpstr>POLITYKA EDUKACYJNA, INFORMACYJNA I PROMOCYJNA  ZAKŁADU UBEZPIECZEŃ SPOŁECZNYCH</vt:lpstr>
      <vt:lpstr>Slajd 2</vt:lpstr>
      <vt:lpstr>ZADANIA ZAKŁADU UBEZPIECZEŃ SPOŁECZNYCH</vt:lpstr>
      <vt:lpstr>POCZĄTKI POPULARYZACJI WIEDZY O UBEZPIEZPIECZENIACH SPOŁECZNYCH</vt:lpstr>
      <vt:lpstr>DORADCY EMERYTALNI</vt:lpstr>
      <vt:lpstr>„LEKCJE Z ZUS” – SZKOŁY PONADPODSTAWOWE</vt:lpstr>
      <vt:lpstr>„PROJEKT Z ZUS” – SZKOŁY PODSTAWOWE</vt:lpstr>
      <vt:lpstr>UCZELNIE WYŻSZE</vt:lpstr>
      <vt:lpstr>KONFERENCJE NAUKOWE</vt:lpstr>
      <vt:lpstr>WSPÓŁPRACA ZAKŁADU UBEZPIECZEŃ SPOŁECZNYCH</vt:lpstr>
      <vt:lpstr>ZAKŁAD UBEZPIECZEŃ SPOŁECZNYCH JEST TAKŻE ORGANIZATOREM LUB WSPÓŁORGANIZATOREM:</vt:lpstr>
      <vt:lpstr>CZASOPISMA:</vt:lpstr>
      <vt:lpstr>Dziękuję za uwagę    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ekonomii</dc:title>
  <dc:creator>bernard</dc:creator>
  <cp:lastModifiedBy>KOMP</cp:lastModifiedBy>
  <cp:revision>92</cp:revision>
  <dcterms:created xsi:type="dcterms:W3CDTF">2014-09-16T15:12:27Z</dcterms:created>
  <dcterms:modified xsi:type="dcterms:W3CDTF">2019-11-18T20:10:13Z</dcterms:modified>
</cp:coreProperties>
</file>