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8" r:id="rId11"/>
    <p:sldId id="274" r:id="rId12"/>
    <p:sldId id="264" r:id="rId13"/>
    <p:sldId id="275" r:id="rId14"/>
    <p:sldId id="272" r:id="rId15"/>
  </p:sldIdLst>
  <p:sldSz cx="9144000" cy="6858000" type="screen4x3"/>
  <p:notesSz cx="6858000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3F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974EA-5688-4CA5-B6DE-1DBEABA71723}" type="doc">
      <dgm:prSet loTypeId="urn:microsoft.com/office/officeart/2005/8/layout/venn1" loCatId="relationship" qsTypeId="urn:microsoft.com/office/officeart/2005/8/quickstyle/3d5" qsCatId="3D" csTypeId="urn:microsoft.com/office/officeart/2005/8/colors/colorful3" csCatId="colorful" phldr="1"/>
      <dgm:spPr/>
    </dgm:pt>
    <dgm:pt modelId="{1B914589-E31C-4A08-B871-0534A7A87708}">
      <dgm:prSet phldrT="[Tekst]" custT="1"/>
      <dgm:spPr/>
      <dgm:t>
        <a:bodyPr/>
        <a:lstStyle/>
        <a:p>
          <a:r>
            <a:rPr lang="pl-PL" sz="3200" dirty="0" err="1" smtClean="0"/>
            <a:t>Automaty-zacja</a:t>
          </a:r>
          <a:r>
            <a:rPr lang="pl-PL" sz="3200" dirty="0" smtClean="0"/>
            <a:t> </a:t>
          </a:r>
          <a:r>
            <a:rPr lang="pl-PL" sz="3200" b="1" dirty="0" smtClean="0"/>
            <a:t>„</a:t>
          </a:r>
          <a:r>
            <a:rPr lang="pl-PL" sz="3200" b="1" dirty="0" err="1" smtClean="0"/>
            <a:t>genera-cyjna</a:t>
          </a:r>
          <a:r>
            <a:rPr lang="pl-PL" sz="3200" b="1" dirty="0" smtClean="0"/>
            <a:t>”</a:t>
          </a:r>
          <a:endParaRPr lang="pl-PL" sz="3200" b="1" dirty="0"/>
        </a:p>
      </dgm:t>
    </dgm:pt>
    <dgm:pt modelId="{78D89C85-48E8-4FAE-9ABF-8ACDD921DDD1}" type="parTrans" cxnId="{95BA9600-E6E1-4C85-B27F-27707E1292C4}">
      <dgm:prSet/>
      <dgm:spPr/>
    </dgm:pt>
    <dgm:pt modelId="{7189A7A9-E9F2-4518-B1C7-EC6E024567A8}" type="sibTrans" cxnId="{95BA9600-E6E1-4C85-B27F-27707E1292C4}">
      <dgm:prSet/>
      <dgm:spPr/>
    </dgm:pt>
    <dgm:pt modelId="{2BA6EABF-6A0D-459D-80D3-2A88C9317F1D}">
      <dgm:prSet phldrT="[Tekst]" custT="1"/>
      <dgm:spPr/>
      <dgm:t>
        <a:bodyPr/>
        <a:lstStyle/>
        <a:p>
          <a:r>
            <a:rPr lang="pl-PL" sz="2800" dirty="0" err="1" smtClean="0"/>
            <a:t>Automaty-zacja</a:t>
          </a:r>
          <a:endParaRPr lang="pl-PL" sz="2800" dirty="0" smtClean="0"/>
        </a:p>
        <a:p>
          <a:r>
            <a:rPr lang="pl-PL" sz="2800" b="1" dirty="0" err="1" smtClean="0"/>
            <a:t>spersonali-zowana</a:t>
          </a:r>
          <a:endParaRPr lang="pl-PL" sz="2800" b="1" dirty="0"/>
        </a:p>
      </dgm:t>
    </dgm:pt>
    <dgm:pt modelId="{ED99D571-9AF2-40B5-A2E4-1C9BAC3A89CE}" type="parTrans" cxnId="{B45259C4-3317-4A07-BD66-281CC9A1EE7A}">
      <dgm:prSet/>
      <dgm:spPr/>
    </dgm:pt>
    <dgm:pt modelId="{CFA9A6F6-E240-4304-913D-0542ABA372B8}" type="sibTrans" cxnId="{B45259C4-3317-4A07-BD66-281CC9A1EE7A}">
      <dgm:prSet/>
      <dgm:spPr/>
    </dgm:pt>
    <dgm:pt modelId="{995376C1-3A01-4C33-9B54-F5D4BA422A27}" type="pres">
      <dgm:prSet presAssocID="{FB7974EA-5688-4CA5-B6DE-1DBEABA71723}" presName="compositeShape" presStyleCnt="0">
        <dgm:presLayoutVars>
          <dgm:chMax val="7"/>
          <dgm:dir/>
          <dgm:resizeHandles val="exact"/>
        </dgm:presLayoutVars>
      </dgm:prSet>
      <dgm:spPr/>
    </dgm:pt>
    <dgm:pt modelId="{62D46406-A4C7-4A8A-A924-249AE9B5BF15}" type="pres">
      <dgm:prSet presAssocID="{1B914589-E31C-4A08-B871-0534A7A87708}" presName="circ1" presStyleLbl="vennNode1" presStyleIdx="0" presStyleCnt="2"/>
      <dgm:spPr/>
      <dgm:t>
        <a:bodyPr/>
        <a:lstStyle/>
        <a:p>
          <a:endParaRPr lang="pl-PL"/>
        </a:p>
      </dgm:t>
    </dgm:pt>
    <dgm:pt modelId="{DA060A4C-39C0-4020-B901-9DD5CB66C5CE}" type="pres">
      <dgm:prSet presAssocID="{1B914589-E31C-4A08-B871-0534A7A877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269AE6-A9D8-4C95-B47A-4DFC1A635C18}" type="pres">
      <dgm:prSet presAssocID="{2BA6EABF-6A0D-459D-80D3-2A88C9317F1D}" presName="circ2" presStyleLbl="vennNode1" presStyleIdx="1" presStyleCnt="2" custScaleX="100788"/>
      <dgm:spPr/>
      <dgm:t>
        <a:bodyPr/>
        <a:lstStyle/>
        <a:p>
          <a:endParaRPr lang="pl-PL"/>
        </a:p>
      </dgm:t>
    </dgm:pt>
    <dgm:pt modelId="{EF12A303-7871-4AC3-8581-3BF375C28EB8}" type="pres">
      <dgm:prSet presAssocID="{2BA6EABF-6A0D-459D-80D3-2A88C9317F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418334E-4BF2-4BFA-B4B4-BA466488D622}" type="presOf" srcId="{2BA6EABF-6A0D-459D-80D3-2A88C9317F1D}" destId="{EF12A303-7871-4AC3-8581-3BF375C28EB8}" srcOrd="1" destOrd="0" presId="urn:microsoft.com/office/officeart/2005/8/layout/venn1"/>
    <dgm:cxn modelId="{95BA9600-E6E1-4C85-B27F-27707E1292C4}" srcId="{FB7974EA-5688-4CA5-B6DE-1DBEABA71723}" destId="{1B914589-E31C-4A08-B871-0534A7A87708}" srcOrd="0" destOrd="0" parTransId="{78D89C85-48E8-4FAE-9ABF-8ACDD921DDD1}" sibTransId="{7189A7A9-E9F2-4518-B1C7-EC6E024567A8}"/>
    <dgm:cxn modelId="{FEA96B5C-C923-486B-9C04-D43F7AAF2376}" type="presOf" srcId="{FB7974EA-5688-4CA5-B6DE-1DBEABA71723}" destId="{995376C1-3A01-4C33-9B54-F5D4BA422A27}" srcOrd="0" destOrd="0" presId="urn:microsoft.com/office/officeart/2005/8/layout/venn1"/>
    <dgm:cxn modelId="{6A722AE2-CCA4-441B-BBE4-CA2C1C14F570}" type="presOf" srcId="{2BA6EABF-6A0D-459D-80D3-2A88C9317F1D}" destId="{62269AE6-A9D8-4C95-B47A-4DFC1A635C18}" srcOrd="0" destOrd="0" presId="urn:microsoft.com/office/officeart/2005/8/layout/venn1"/>
    <dgm:cxn modelId="{F9B959A2-4439-4CF5-9C39-EE266123A3E7}" type="presOf" srcId="{1B914589-E31C-4A08-B871-0534A7A87708}" destId="{62D46406-A4C7-4A8A-A924-249AE9B5BF15}" srcOrd="0" destOrd="0" presId="urn:microsoft.com/office/officeart/2005/8/layout/venn1"/>
    <dgm:cxn modelId="{6C30660E-DB10-4862-BCE5-5B4356C33AF9}" type="presOf" srcId="{1B914589-E31C-4A08-B871-0534A7A87708}" destId="{DA060A4C-39C0-4020-B901-9DD5CB66C5CE}" srcOrd="1" destOrd="0" presId="urn:microsoft.com/office/officeart/2005/8/layout/venn1"/>
    <dgm:cxn modelId="{B45259C4-3317-4A07-BD66-281CC9A1EE7A}" srcId="{FB7974EA-5688-4CA5-B6DE-1DBEABA71723}" destId="{2BA6EABF-6A0D-459D-80D3-2A88C9317F1D}" srcOrd="1" destOrd="0" parTransId="{ED99D571-9AF2-40B5-A2E4-1C9BAC3A89CE}" sibTransId="{CFA9A6F6-E240-4304-913D-0542ABA372B8}"/>
    <dgm:cxn modelId="{76740FC3-680A-4D93-A963-BE908FB8FDBA}" type="presParOf" srcId="{995376C1-3A01-4C33-9B54-F5D4BA422A27}" destId="{62D46406-A4C7-4A8A-A924-249AE9B5BF15}" srcOrd="0" destOrd="0" presId="urn:microsoft.com/office/officeart/2005/8/layout/venn1"/>
    <dgm:cxn modelId="{044F6ADD-A84E-4AB2-9F91-66D0A2F23204}" type="presParOf" srcId="{995376C1-3A01-4C33-9B54-F5D4BA422A27}" destId="{DA060A4C-39C0-4020-B901-9DD5CB66C5CE}" srcOrd="1" destOrd="0" presId="urn:microsoft.com/office/officeart/2005/8/layout/venn1"/>
    <dgm:cxn modelId="{3B870ABD-0484-4F7F-8161-66E343827542}" type="presParOf" srcId="{995376C1-3A01-4C33-9B54-F5D4BA422A27}" destId="{62269AE6-A9D8-4C95-B47A-4DFC1A635C18}" srcOrd="2" destOrd="0" presId="urn:microsoft.com/office/officeart/2005/8/layout/venn1"/>
    <dgm:cxn modelId="{C6DBF21F-E517-4740-B72F-EB60FBCE10C1}" type="presParOf" srcId="{995376C1-3A01-4C33-9B54-F5D4BA422A27}" destId="{EF12A303-7871-4AC3-8581-3BF375C28EB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46406-A4C7-4A8A-A924-249AE9B5BF15}">
      <dsp:nvSpPr>
        <dsp:cNvPr id="0" name=""/>
        <dsp:cNvSpPr/>
      </dsp:nvSpPr>
      <dsp:spPr>
        <a:xfrm>
          <a:off x="132635" y="82418"/>
          <a:ext cx="3438787" cy="343878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err="1" smtClean="0"/>
            <a:t>Automaty-zacja</a:t>
          </a:r>
          <a:r>
            <a:rPr lang="pl-PL" sz="3200" kern="1200" dirty="0" smtClean="0"/>
            <a:t> </a:t>
          </a:r>
          <a:r>
            <a:rPr lang="pl-PL" sz="3200" b="1" kern="1200" dirty="0" smtClean="0"/>
            <a:t>„</a:t>
          </a:r>
          <a:r>
            <a:rPr lang="pl-PL" sz="3200" b="1" kern="1200" dirty="0" err="1" smtClean="0"/>
            <a:t>genera-cyjna</a:t>
          </a:r>
          <a:r>
            <a:rPr lang="pl-PL" sz="3200" b="1" kern="1200" dirty="0" smtClean="0"/>
            <a:t>”</a:t>
          </a:r>
          <a:endParaRPr lang="pl-PL" sz="3200" b="1" kern="1200" dirty="0"/>
        </a:p>
      </dsp:txBody>
      <dsp:txXfrm>
        <a:off x="612826" y="487925"/>
        <a:ext cx="1982724" cy="2627773"/>
      </dsp:txXfrm>
    </dsp:sp>
    <dsp:sp modelId="{62269AE6-A9D8-4C95-B47A-4DFC1A635C18}">
      <dsp:nvSpPr>
        <dsp:cNvPr id="0" name=""/>
        <dsp:cNvSpPr/>
      </dsp:nvSpPr>
      <dsp:spPr>
        <a:xfrm>
          <a:off x="2597492" y="82418"/>
          <a:ext cx="3465884" cy="3438787"/>
        </a:xfrm>
        <a:prstGeom prst="ellipse">
          <a:avLst/>
        </a:prstGeom>
        <a:solidFill>
          <a:schemeClr val="accent3">
            <a:alpha val="50000"/>
            <a:hueOff val="-1137357"/>
            <a:satOff val="-4689"/>
            <a:lumOff val="-9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err="1" smtClean="0"/>
            <a:t>Automaty-zacja</a:t>
          </a:r>
          <a:endParaRPr lang="pl-PL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err="1" smtClean="0"/>
            <a:t>spersonali-zowana</a:t>
          </a:r>
          <a:endParaRPr lang="pl-PL" sz="2800" b="1" kern="1200" dirty="0"/>
        </a:p>
      </dsp:txBody>
      <dsp:txXfrm>
        <a:off x="3581054" y="487925"/>
        <a:ext cx="1998348" cy="2627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DD8A1-FA9A-4ABD-A4E1-5A8946A72B23}" type="datetimeFigureOut">
              <a:rPr lang="pl-PL" smtClean="0"/>
              <a:pPr/>
              <a:t>2019-10-03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B8817-4AFF-48FD-BCD0-73F7D744C2A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74B26-A9F4-44FC-9B8C-D841F41602E2}" type="datetimeFigureOut">
              <a:rPr lang="pl-PL" smtClean="0"/>
              <a:pPr/>
              <a:t>2019-10-03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C37CB-AAC0-473B-BAE0-97F95C17756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37CB-AAC0-473B-BAE0-97F95C177566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C6B210D-C1E3-4BC8-970F-29491974F8CB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08E-8F28-4958-A8BC-11DFE8399D3E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D617-1EFE-4BF9-A088-CA17EA1FF5DD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ABD0-70A7-4AE8-8CA1-399CA36F64AF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AD10-B07B-4857-A6EF-A91278AF6128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C127-CB00-4DBC-840F-4592AA6FEB03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494-54C9-496B-BBC7-D609F470D1E0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095A-BB98-40EA-B994-282E92324EC0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CAA1-714E-466E-8BFD-E8EDF63D4D51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9D9FDAF-80E8-427F-8F9A-2887017785B5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8C59967-299E-4BE4-B2FC-0150F172B382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06DCDF-D71A-4679-83E2-E71623CDA4F1}" type="datetime1">
              <a:rPr lang="pl-PL" smtClean="0"/>
              <a:pPr/>
              <a:t>2019-10-03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pl-PL" smtClean="0"/>
              <a:t>dr hab. Beata Jamka, freelance profesor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F225FB3-120F-4505-A5B4-D6658F40A4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412777"/>
            <a:ext cx="6480720" cy="1728192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>
                <a:solidFill>
                  <a:srgbClr val="BA3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WYZWANIA </a:t>
            </a:r>
            <a:br>
              <a:rPr lang="pl-PL" sz="2400" b="1" dirty="0" smtClean="0">
                <a:solidFill>
                  <a:srgbClr val="BA3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BA3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CHARAKTERYSTYKI MŁODYCH</a:t>
            </a:r>
            <a:br>
              <a:rPr lang="pl-PL" sz="2400" b="1" dirty="0" smtClean="0">
                <a:solidFill>
                  <a:srgbClr val="BA3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 smtClean="0">
                <a:solidFill>
                  <a:srgbClr val="BA3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RYNKU PRACY: </a:t>
            </a:r>
            <a:br>
              <a:rPr lang="pl-PL" sz="2400" b="1" dirty="0" smtClean="0">
                <a:solidFill>
                  <a:srgbClr val="BA3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solidFill>
                  <a:srgbClr val="BA3F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POTENCJAŁ INTERPRETACYJNY NEURONAUK </a:t>
            </a:r>
            <a:endParaRPr lang="pl-PL" sz="2400" dirty="0">
              <a:solidFill>
                <a:srgbClr val="BA3F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dr hab. </a:t>
            </a:r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BEATA JAMKA</a:t>
            </a:r>
          </a:p>
          <a:p>
            <a:r>
              <a:rPr lang="pl-PL" dirty="0" err="1" smtClean="0"/>
              <a:t>freelance</a:t>
            </a:r>
            <a:r>
              <a:rPr lang="pl-PL" dirty="0" smtClean="0"/>
              <a:t> profesor</a:t>
            </a:r>
            <a:endParaRPr lang="pl-PL" dirty="0"/>
          </a:p>
        </p:txBody>
      </p:sp>
      <p:pic>
        <p:nvPicPr>
          <p:cNvPr id="20482" name="Picture 2" descr="Znalezione obrazy dla zapytania pokolenie y i 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861048"/>
            <a:ext cx="2664296" cy="1998222"/>
          </a:xfrm>
          <a:prstGeom prst="rect">
            <a:avLst/>
          </a:prstGeom>
          <a:noFill/>
        </p:spPr>
      </p:pic>
      <p:pic>
        <p:nvPicPr>
          <p:cNvPr id="20486" name="Picture 6" descr="Podobny obra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F9F8"/>
              </a:clrFrom>
              <a:clrTo>
                <a:srgbClr val="EFF9F8">
                  <a:alpha val="0"/>
                </a:srgbClr>
              </a:clrTo>
            </a:clrChange>
          </a:blip>
          <a:srcRect t="14157" b="9395"/>
          <a:stretch>
            <a:fillRect/>
          </a:stretch>
        </p:blipFill>
        <p:spPr bwMode="auto">
          <a:xfrm>
            <a:off x="899592" y="3717032"/>
            <a:ext cx="1800225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Pytanie zasadnicze: </a:t>
            </a:r>
            <a:br>
              <a:rPr lang="pl-PL" sz="3200" dirty="0" smtClean="0"/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jest zautomatyzowane?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Nicholas </a:t>
            </a:r>
            <a:r>
              <a:rPr lang="pl-PL" sz="2000" dirty="0" err="1" smtClean="0"/>
              <a:t>Carr</a:t>
            </a:r>
            <a:r>
              <a:rPr lang="pl-PL" sz="2000" dirty="0" smtClean="0"/>
              <a:t>: Płytki umysł.</a:t>
            </a:r>
            <a:br>
              <a:rPr lang="pl-PL" sz="2000" dirty="0" smtClean="0"/>
            </a:br>
            <a:r>
              <a:rPr lang="pl-PL" sz="2000" dirty="0" smtClean="0"/>
              <a:t>Jak Internet wpływa na nasz mózg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2492897"/>
            <a:ext cx="6196405" cy="32301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 wymiarze neurologicznym stajemy się tym,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myślimy”</a:t>
            </a:r>
            <a:endParaRPr lang="pl-PL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Znalezione obrazy dla zapytania jestem mÃ³zgi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013176"/>
            <a:ext cx="2448272" cy="1224136"/>
          </a:xfrm>
          <a:prstGeom prst="rect">
            <a:avLst/>
          </a:prstGeom>
          <a:noFill/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87624" y="5877272"/>
            <a:ext cx="5540188" cy="365125"/>
          </a:xfrm>
        </p:spPr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Odmienność młodych pokoleń</a:t>
            </a:r>
            <a:br>
              <a:rPr lang="pl-PL" sz="3200" dirty="0" smtClean="0"/>
            </a:br>
            <a:r>
              <a:rPr lang="pl-PL" sz="3200" dirty="0" smtClean="0"/>
              <a:t> jako efekt globalizacji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119257"/>
            <a:ext cx="7128792" cy="36038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1800" b="1" dirty="0" smtClean="0"/>
              <a:t>Globalizacja </a:t>
            </a:r>
            <a:r>
              <a:rPr lang="pl-PL" sz="1800" dirty="0" smtClean="0"/>
              <a:t>(najnowsza odsłona) – ostatnie dwie dekady XX w. </a:t>
            </a:r>
            <a:endParaRPr lang="pl-PL" sz="1300" dirty="0" smtClean="0"/>
          </a:p>
          <a:p>
            <a:pPr>
              <a:buNone/>
            </a:pPr>
            <a:r>
              <a:rPr lang="pl-PL" sz="1800" dirty="0" smtClean="0"/>
              <a:t>Dwa zdarzenia o unikatowym i fundamentalnym znaczeniu:</a:t>
            </a:r>
          </a:p>
          <a:p>
            <a:r>
              <a:rPr lang="pl-PL" sz="1800" b="1" dirty="0" smtClean="0"/>
              <a:t>rozwój technologii informacyjno-komunikacyjnych</a:t>
            </a:r>
            <a:r>
              <a:rPr lang="pl-PL" sz="1800" dirty="0" smtClean="0"/>
              <a:t>, a od połowy l. 80. XX w. komputerów osobistych i Internetu oraz</a:t>
            </a:r>
          </a:p>
          <a:p>
            <a:r>
              <a:rPr lang="pl-PL" sz="1800" dirty="0" smtClean="0"/>
              <a:t>rozpad systemu realnego socjalizmu, otwierający te terytoria na ekspansję handlu </a:t>
            </a:r>
            <a:r>
              <a:rPr lang="pl-PL" sz="1800" dirty="0" smtClean="0"/>
              <a:t>międzynarodowego</a:t>
            </a:r>
            <a:endParaRPr lang="pl-PL" sz="1500" dirty="0" smtClean="0"/>
          </a:p>
          <a:p>
            <a:endParaRPr lang="pl-PL" sz="1700" dirty="0" smtClean="0"/>
          </a:p>
          <a:p>
            <a:endParaRPr lang="pl-PL" sz="1700" dirty="0" smtClean="0"/>
          </a:p>
          <a:p>
            <a:endParaRPr lang="pl-PL" sz="1700" dirty="0" smtClean="0"/>
          </a:p>
          <a:p>
            <a:r>
              <a:rPr lang="pl-P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Pokolenie Y</a:t>
            </a:r>
            <a:r>
              <a:rPr lang="pl-PL" sz="1800" dirty="0" smtClean="0"/>
              <a:t> (ur. w l. 80. i 90. XX w.) - pierwsza generacja, która istotną część swojego </a:t>
            </a:r>
            <a:r>
              <a:rPr lang="pl-PL" sz="1800" b="1" dirty="0" smtClean="0"/>
              <a:t>okresu formacyjnego </a:t>
            </a:r>
            <a:r>
              <a:rPr lang="pl-PL" sz="1800" dirty="0" smtClean="0"/>
              <a:t>(dzieciństwo i młodość) przeżyła w </a:t>
            </a:r>
            <a:r>
              <a:rPr lang="pl-PL" sz="1800" b="1" dirty="0" smtClean="0"/>
              <a:t>dynamicznie rozszerzającym się świecie</a:t>
            </a:r>
            <a:r>
              <a:rPr lang="pl-PL" sz="1800" dirty="0" smtClean="0"/>
              <a:t>: </a:t>
            </a:r>
            <a:r>
              <a:rPr lang="pl-PL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realnym i wirtualnym</a:t>
            </a:r>
            <a:endParaRPr lang="pl-PL" sz="17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4" name="Strzałka w dół 3"/>
          <p:cNvSpPr/>
          <p:nvPr/>
        </p:nvSpPr>
        <p:spPr>
          <a:xfrm>
            <a:off x="4211960" y="3933056"/>
            <a:ext cx="86409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0330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Raport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„Młodzi 2018: cywilizacyjne wyzwania – edukacyjne konieczności”, </a:t>
            </a:r>
            <a:r>
              <a:rPr lang="pl-PL" sz="2400" dirty="0" smtClean="0"/>
              <a:t>red. K. Szafraniec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2636911"/>
            <a:ext cx="7056784" cy="3086157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pl-PL" dirty="0" smtClean="0"/>
              <a:t>Bycie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pl-PL" dirty="0" smtClean="0"/>
              <a:t> nie jest już działaniem odrębnym od funkcjonowania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offline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dirty="0" smtClean="0"/>
          </a:p>
          <a:p>
            <a:pPr marL="457200" indent="-457200">
              <a:buFont typeface="+mj-lt"/>
              <a:buAutoNum type="alphaUcPeriod"/>
            </a:pPr>
            <a:r>
              <a:rPr lang="pl-PL" dirty="0" smtClean="0"/>
              <a:t>Głównym źródłem informacji jest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</a:p>
          <a:p>
            <a:pPr marL="457200" indent="-457200">
              <a:buNone/>
            </a:pPr>
            <a:r>
              <a:rPr lang="pl-PL" sz="2000" dirty="0" smtClean="0"/>
              <a:t>serwisy </a:t>
            </a:r>
            <a:r>
              <a:rPr lang="pl-PL" sz="2000" dirty="0" err="1" smtClean="0"/>
              <a:t>społecznościowe</a:t>
            </a:r>
            <a:r>
              <a:rPr lang="pl-PL" sz="2000" dirty="0" smtClean="0"/>
              <a:t> </a:t>
            </a:r>
            <a:r>
              <a:rPr lang="pl-PL" sz="2800" b="1" dirty="0" smtClean="0">
                <a:solidFill>
                  <a:srgbClr val="C00000"/>
                </a:solidFill>
                <a:sym typeface="Wingdings"/>
              </a:rPr>
              <a:t></a:t>
            </a:r>
            <a:r>
              <a:rPr lang="pl-PL" sz="2000" dirty="0" smtClean="0">
                <a:sym typeface="Wingdings"/>
              </a:rPr>
              <a:t> ew. portale informacyjne</a:t>
            </a:r>
          </a:p>
          <a:p>
            <a:pPr marL="457200" indent="-457200">
              <a:buFont typeface="+mj-lt"/>
              <a:buAutoNum type="alphaUcPeriod" startAt="3"/>
            </a:pP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Mikrocelebryci</a:t>
            </a:r>
            <a:r>
              <a:rPr lang="pl-PL" dirty="0" smtClean="0"/>
              <a:t> jako „eksperci”</a:t>
            </a:r>
          </a:p>
          <a:p>
            <a:pPr marL="457200" indent="-457200">
              <a:buNone/>
            </a:pPr>
            <a:r>
              <a:rPr lang="pl-PL" sz="2000" dirty="0" err="1" smtClean="0"/>
              <a:t>blogerzy</a:t>
            </a:r>
            <a:r>
              <a:rPr lang="pl-PL" sz="2000" dirty="0" smtClean="0"/>
              <a:t>, </a:t>
            </a:r>
            <a:r>
              <a:rPr lang="pl-PL" sz="2000" dirty="0" err="1" smtClean="0"/>
              <a:t>youtouberzy</a:t>
            </a:r>
            <a:r>
              <a:rPr lang="pl-PL" sz="2000" dirty="0" smtClean="0"/>
              <a:t> etc. </a:t>
            </a:r>
            <a:r>
              <a:rPr lang="pl-PL" sz="2800" b="1" dirty="0" smtClean="0">
                <a:solidFill>
                  <a:srgbClr val="C00000"/>
                </a:solidFill>
                <a:sym typeface="Wingdings"/>
              </a:rPr>
              <a:t></a:t>
            </a:r>
            <a:r>
              <a:rPr lang="pl-PL" sz="2000" dirty="0" smtClean="0">
                <a:sym typeface="Wingdings"/>
              </a:rPr>
              <a:t> porady dotyczące życia, DIY</a:t>
            </a:r>
            <a:endParaRPr lang="pl-PL" sz="2000" dirty="0" smtClean="0"/>
          </a:p>
          <a:p>
            <a:pPr marL="457200" indent="-457200">
              <a:buNone/>
            </a:pPr>
            <a:endParaRPr lang="pl-PL" sz="2000" dirty="0" smtClean="0">
              <a:sym typeface="Wingdings"/>
            </a:endParaRPr>
          </a:p>
          <a:p>
            <a:pPr marL="457200" indent="-457200">
              <a:buNone/>
            </a:pPr>
            <a:endParaRPr lang="pl-PL" dirty="0" smtClean="0"/>
          </a:p>
          <a:p>
            <a:pPr marL="457200" indent="-457200">
              <a:buFont typeface="+mj-lt"/>
              <a:buAutoNum type="alphaUcPeriod"/>
            </a:pPr>
            <a:endParaRPr lang="pl-PL" dirty="0" smtClean="0"/>
          </a:p>
          <a:p>
            <a:pPr marL="457200" indent="-457200">
              <a:buFont typeface="+mj-lt"/>
              <a:buAutoNum type="alphaUcPeriod"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Podsumowanie:</a:t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młodzi a system emerytalny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uznanie konceptu emerytury a …</a:t>
            </a:r>
          </a:p>
          <a:p>
            <a:pPr lvl="1"/>
            <a:r>
              <a:rPr lang="pl-PL" dirty="0" smtClean="0"/>
              <a:t>… myślenie perspektywiczne</a:t>
            </a:r>
          </a:p>
          <a:p>
            <a:pPr lvl="1"/>
            <a:r>
              <a:rPr lang="pl-PL" dirty="0" smtClean="0"/>
              <a:t>… samodzielność</a:t>
            </a:r>
          </a:p>
          <a:p>
            <a:pPr lvl="1"/>
            <a:r>
              <a:rPr lang="pl-PL" dirty="0" smtClean="0"/>
              <a:t>… prokreacja</a:t>
            </a:r>
          </a:p>
          <a:p>
            <a:pPr lvl="1"/>
            <a:r>
              <a:rPr lang="pl-PL" dirty="0" smtClean="0"/>
              <a:t>… gig economy</a:t>
            </a:r>
          </a:p>
          <a:p>
            <a:pPr lvl="1"/>
            <a:r>
              <a:rPr lang="pl-PL" dirty="0" smtClean="0"/>
              <a:t>… gospodarka współdzielenia</a:t>
            </a:r>
          </a:p>
          <a:p>
            <a:pPr lvl="1">
              <a:buNone/>
            </a:pPr>
            <a:r>
              <a:rPr lang="pl-PL" sz="2000" dirty="0" smtClean="0"/>
              <a:t>(np. banki czasu, wymiany, </a:t>
            </a:r>
            <a:r>
              <a:rPr lang="pl-PL" sz="2000" dirty="0" err="1" smtClean="0"/>
              <a:t>freeganizm</a:t>
            </a:r>
            <a:r>
              <a:rPr lang="pl-PL" sz="2000" dirty="0" smtClean="0"/>
              <a:t> itd.)</a:t>
            </a:r>
          </a:p>
          <a:p>
            <a:pPr lvl="1"/>
            <a:r>
              <a:rPr lang="pl-PL" dirty="0" smtClean="0"/>
              <a:t>… </a:t>
            </a:r>
            <a:endParaRPr lang="pl-PL" dirty="0"/>
          </a:p>
        </p:txBody>
      </p:sp>
      <p:pic>
        <p:nvPicPr>
          <p:cNvPr id="1026" name="Picture 2" descr="Znalezione obrazy dla zapytania system emerytal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57192"/>
            <a:ext cx="1944216" cy="1462568"/>
          </a:xfrm>
          <a:prstGeom prst="rect">
            <a:avLst/>
          </a:prstGeom>
          <a:noFill/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badań</a:t>
            </a:r>
            <a:endParaRPr lang="pl-PL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Przedstawienie nowego, odmiennego sposobu badania podstaw podejmowania decyzji i zachowań młodych (pokoleń Y i Z).</a:t>
            </a:r>
          </a:p>
          <a:p>
            <a:r>
              <a:rPr lang="pl-PL" dirty="0" smtClean="0"/>
              <a:t>Kryterium różnicującym jest fakt wychowywania się w </a:t>
            </a:r>
            <a:r>
              <a:rPr lang="pl-PL" dirty="0" err="1" smtClean="0"/>
              <a:t>globalizującym</a:t>
            </a:r>
            <a:r>
              <a:rPr lang="pl-PL" dirty="0" smtClean="0"/>
              <a:t> się świecie, opartym na dynamicznym rozwoju (internetowych) technologii komunikacyjnych. </a:t>
            </a:r>
          </a:p>
          <a:p>
            <a:r>
              <a:rPr lang="pl-PL" dirty="0" smtClean="0"/>
              <a:t>Na podstawie badań z obszaru  </a:t>
            </a:r>
            <a:r>
              <a:rPr lang="pl-PL" dirty="0" err="1" smtClean="0"/>
              <a:t>neuronauk</a:t>
            </a:r>
            <a:r>
              <a:rPr lang="pl-PL" dirty="0" smtClean="0"/>
              <a:t> przyjęto, iż </a:t>
            </a: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sposoby działania</a:t>
            </a:r>
            <a:r>
              <a:rPr lang="pl-PL" dirty="0" smtClean="0"/>
              <a:t>, aktywizujące odpowiednie obszary mózgu i połączenia myślowe, w rezultacie </a:t>
            </a: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kształtują też mózg</a:t>
            </a:r>
            <a:r>
              <a:rPr lang="pl-PL" dirty="0" smtClean="0"/>
              <a:t>, co w konsekwencji </a:t>
            </a: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skutkuje zmianą sposobów postrzegania świata, myślenia i działania</a:t>
            </a:r>
            <a:r>
              <a:rPr lang="pl-PL" dirty="0" smtClean="0"/>
              <a:t>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187624" y="1196753"/>
            <a:ext cx="6984776" cy="45261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U podstaw myślenia pokoleniowego leży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założenie</a:t>
            </a:r>
            <a:r>
              <a:rPr lang="pl-PL" dirty="0" smtClean="0"/>
              <a:t>, że kolejne generacje są  ukształtowane przez niepowtarzalny zestaw wydarzeń (społecznych, gospodarczych, politycznych, kulturalnych etc.), w których uczestniczyły</a:t>
            </a:r>
          </a:p>
          <a:p>
            <a:pPr lvl="1"/>
            <a:r>
              <a:rPr lang="pl-PL" dirty="0" smtClean="0"/>
              <a:t>… a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przedziały wiekowe</a:t>
            </a:r>
          </a:p>
          <a:p>
            <a:pPr lvl="1"/>
            <a:r>
              <a:rPr lang="pl-PL" dirty="0" smtClean="0"/>
              <a:t>… a wewnątrzpokoleniowe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zróżnicowanie</a:t>
            </a:r>
          </a:p>
          <a:p>
            <a:pPr lvl="1"/>
            <a:r>
              <a:rPr lang="pl-PL" dirty="0" smtClean="0"/>
              <a:t>… a analiza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socjologiczna</a:t>
            </a:r>
            <a:r>
              <a:rPr lang="pl-PL" dirty="0" smtClean="0"/>
              <a:t> </a:t>
            </a:r>
            <a:r>
              <a:rPr lang="pl-PL" dirty="0" err="1" smtClean="0"/>
              <a:t>versus</a:t>
            </a:r>
            <a:r>
              <a:rPr lang="pl-PL" dirty="0" smtClean="0"/>
              <a:t> badania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konsumenckie</a:t>
            </a:r>
            <a:r>
              <a:rPr lang="pl-PL" dirty="0" smtClean="0"/>
              <a:t> i in.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Przykładowe przedziały wiekowe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Y: 1981-1999 </a:t>
            </a:r>
            <a:r>
              <a:rPr lang="pl-PL" sz="1400" dirty="0" smtClean="0"/>
              <a:t>(Lancaster, </a:t>
            </a:r>
            <a:r>
              <a:rPr lang="pl-PL" sz="1400" dirty="0" err="1" smtClean="0"/>
              <a:t>Stillman</a:t>
            </a:r>
            <a:r>
              <a:rPr lang="pl-PL" sz="1400" dirty="0" smtClean="0"/>
              <a:t>, 2002);</a:t>
            </a:r>
            <a:r>
              <a:rPr lang="pl-PL" sz="1800" dirty="0" smtClean="0"/>
              <a:t> </a:t>
            </a:r>
            <a:r>
              <a:rPr lang="pl-PL" dirty="0" smtClean="0"/>
              <a:t>po nich </a:t>
            </a: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pl-PL" dirty="0" smtClean="0"/>
              <a:t>: dwie kohorty: „starsza”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1984</a:t>
            </a:r>
            <a:r>
              <a:rPr lang="pl-PL" dirty="0" smtClean="0"/>
              <a:t>-1989 i „młodsza” - 1990-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</a:t>
            </a:r>
            <a:r>
              <a:rPr lang="pl-PL" dirty="0" smtClean="0"/>
              <a:t> </a:t>
            </a:r>
            <a:r>
              <a:rPr lang="pl-PL" sz="1400" dirty="0" smtClean="0"/>
              <a:t>(</a:t>
            </a:r>
            <a:r>
              <a:rPr lang="pl-PL" sz="1400" dirty="0" err="1" smtClean="0"/>
              <a:t>Universum</a:t>
            </a:r>
            <a:r>
              <a:rPr lang="pl-PL" sz="1400" dirty="0" smtClean="0"/>
              <a:t> „</a:t>
            </a:r>
            <a:r>
              <a:rPr lang="pl-PL" sz="1400" i="1" dirty="0" err="1" smtClean="0"/>
              <a:t>Millennials</a:t>
            </a:r>
            <a:r>
              <a:rPr lang="pl-PL" sz="1400" i="1" dirty="0" smtClean="0"/>
              <a:t>: </a:t>
            </a:r>
            <a:r>
              <a:rPr lang="pl-PL" sz="1400" i="1" dirty="0" err="1" smtClean="0"/>
              <a:t>Understanding</a:t>
            </a:r>
            <a:r>
              <a:rPr lang="pl-PL" sz="1400" i="1" dirty="0" smtClean="0"/>
              <a:t> a </a:t>
            </a:r>
            <a:r>
              <a:rPr lang="pl-PL" sz="1400" i="1" dirty="0" err="1" smtClean="0"/>
              <a:t>misunderstood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generation</a:t>
            </a:r>
            <a:r>
              <a:rPr lang="pl-PL" sz="1400" i="1" dirty="0" smtClean="0"/>
              <a:t>, </a:t>
            </a:r>
            <a:r>
              <a:rPr lang="pl-PL" sz="1400" dirty="0" smtClean="0"/>
              <a:t>2014)</a:t>
            </a: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Y: 1981-1997 </a:t>
            </a:r>
            <a:r>
              <a:rPr lang="pl-PL" dirty="0" smtClean="0"/>
              <a:t>i </a:t>
            </a: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Z: 1998-2016 </a:t>
            </a:r>
            <a:r>
              <a:rPr lang="pl-PL" sz="1400" dirty="0" smtClean="0"/>
              <a:t>(</a:t>
            </a:r>
            <a:r>
              <a:rPr lang="pl-PL" sz="1400" dirty="0" err="1" smtClean="0"/>
              <a:t>OC&amp;C</a:t>
            </a:r>
            <a:r>
              <a:rPr lang="pl-PL" sz="1400" dirty="0" smtClean="0"/>
              <a:t> </a:t>
            </a:r>
            <a:r>
              <a:rPr lang="pl-PL" sz="1400" dirty="0" err="1" smtClean="0"/>
              <a:t>Strategy</a:t>
            </a:r>
            <a:r>
              <a:rPr lang="pl-PL" sz="1400" dirty="0" smtClean="0"/>
              <a:t> </a:t>
            </a:r>
            <a:r>
              <a:rPr lang="pl-PL" sz="1400" dirty="0" err="1" smtClean="0"/>
              <a:t>Consultants</a:t>
            </a:r>
            <a:r>
              <a:rPr lang="pl-PL" sz="1400" dirty="0" smtClean="0"/>
              <a:t>, 2019) </a:t>
            </a:r>
          </a:p>
          <a:p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2017 Alfa? </a:t>
            </a:r>
            <a:r>
              <a:rPr lang="pl-PL" sz="1400" dirty="0" smtClean="0"/>
              <a:t>(</a:t>
            </a:r>
            <a:r>
              <a:rPr lang="pl-PL" sz="1400" dirty="0" err="1" smtClean="0"/>
              <a:t>OC&amp;C</a:t>
            </a:r>
            <a:r>
              <a:rPr lang="pl-PL" sz="1400" dirty="0" smtClean="0"/>
              <a:t>, 2019) </a:t>
            </a:r>
          </a:p>
          <a:p>
            <a:pPr>
              <a:buNone/>
            </a:pPr>
            <a:endParaRPr lang="pl-PL" sz="1400" dirty="0" smtClean="0"/>
          </a:p>
          <a:p>
            <a:r>
              <a:rPr lang="pl-PL" sz="1800" dirty="0" smtClean="0"/>
              <a:t>… lub wedle dostępności</a:t>
            </a:r>
            <a:endParaRPr lang="pl-PL" sz="1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Jednorodność</a:t>
            </a:r>
            <a:r>
              <a:rPr lang="pl-PL" sz="3200" b="1" dirty="0" smtClean="0"/>
              <a:t> </a:t>
            </a:r>
            <a:r>
              <a:rPr lang="pl-PL" sz="3200" dirty="0" err="1" smtClean="0"/>
              <a:t>versus</a:t>
            </a:r>
            <a:r>
              <a:rPr lang="pl-PL" sz="3200" b="1" dirty="0" smtClean="0"/>
              <a:t>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zróżnicowanie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MONOLIT</a:t>
            </a:r>
            <a:r>
              <a:rPr lang="pl-PL" dirty="0" smtClean="0"/>
              <a:t> </a:t>
            </a:r>
            <a:r>
              <a:rPr lang="pl-PL" dirty="0" smtClean="0"/>
              <a:t> </a:t>
            </a:r>
            <a:r>
              <a:rPr lang="pl-PL" sz="2000" dirty="0" smtClean="0"/>
              <a:t>- </a:t>
            </a:r>
            <a:r>
              <a:rPr lang="pl-PL" dirty="0" smtClean="0"/>
              <a:t>globalna uniformizacja: </a:t>
            </a:r>
          </a:p>
          <a:p>
            <a:pPr lvl="1"/>
            <a:r>
              <a:rPr lang="pl-PL" dirty="0" smtClean="0"/>
              <a:t>na poziomie </a:t>
            </a:r>
            <a:r>
              <a:rPr lang="pl-PL" b="1" dirty="0" smtClean="0"/>
              <a:t>artefaktów kulturowych </a:t>
            </a:r>
            <a:r>
              <a:rPr lang="pl-PL" dirty="0" smtClean="0"/>
              <a:t>(ubiór, najczęstsze formy rozrywki i spędzania wolnego czasu) oraz </a:t>
            </a:r>
          </a:p>
          <a:p>
            <a:pPr lvl="1"/>
            <a:r>
              <a:rPr lang="pl-PL" b="1" dirty="0" smtClean="0"/>
              <a:t>wyznawanych wartości </a:t>
            </a:r>
            <a:r>
              <a:rPr lang="pl-PL" dirty="0" smtClean="0"/>
              <a:t>(np. preferowanie czasu wolnego ponad pracę, stosunek do świata czy wykorzystywane formy komunikacji)</a:t>
            </a:r>
          </a:p>
          <a:p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„MOZAIKA  RÓŻNORODNOŚCI</a:t>
            </a: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pl-PL" sz="2000" dirty="0" smtClean="0"/>
          </a:p>
          <a:p>
            <a:pPr lvl="1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nastawieni na pracę </a:t>
            </a:r>
            <a:r>
              <a:rPr lang="pl-PL" dirty="0" smtClean="0"/>
              <a:t>(29%)</a:t>
            </a:r>
          </a:p>
          <a:p>
            <a:pPr lvl="1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wymagający</a:t>
            </a:r>
            <a:r>
              <a:rPr lang="pl-PL" dirty="0" smtClean="0"/>
              <a:t> (14%)</a:t>
            </a:r>
          </a:p>
          <a:p>
            <a:pPr lvl="1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poszukujący znaczenia </a:t>
            </a:r>
            <a:r>
              <a:rPr lang="pl-PL" dirty="0" smtClean="0"/>
              <a:t>(20%)</a:t>
            </a:r>
          </a:p>
          <a:p>
            <a:pPr lvl="1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unikający</a:t>
            </a:r>
            <a:r>
              <a:rPr lang="pl-PL" dirty="0" smtClean="0"/>
              <a:t> (11%)</a:t>
            </a:r>
          </a:p>
          <a:p>
            <a:pPr lvl="1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beztroscy</a:t>
            </a:r>
            <a:r>
              <a:rPr lang="pl-PL" dirty="0" smtClean="0"/>
              <a:t> (16%)</a:t>
            </a:r>
          </a:p>
          <a:p>
            <a:pPr lvl="1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zdystansowani</a:t>
            </a:r>
            <a:r>
              <a:rPr lang="pl-PL" dirty="0" smtClean="0"/>
              <a:t> (11%)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badań </a:t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analiza socjologiczna 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Pokolenie Y</a:t>
            </a:r>
            <a:r>
              <a:rPr lang="pl-PL" dirty="0" smtClean="0"/>
              <a:t>:</a:t>
            </a:r>
          </a:p>
          <a:p>
            <a:r>
              <a:rPr lang="pl-PL" b="1" dirty="0" smtClean="0"/>
              <a:t>generacja </a:t>
            </a: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</a:t>
            </a:r>
            <a:endParaRPr lang="pl-PL" sz="1400" b="1" dirty="0" smtClean="0"/>
          </a:p>
          <a:p>
            <a:r>
              <a:rPr lang="pl-PL" b="1" dirty="0" smtClean="0"/>
              <a:t>pokolenie </a:t>
            </a: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JP2</a:t>
            </a:r>
            <a:endParaRPr lang="pl-PL" sz="1400" b="1" dirty="0" smtClean="0"/>
          </a:p>
          <a:p>
            <a:r>
              <a:rPr lang="pl-PL" b="1" dirty="0" smtClean="0"/>
              <a:t>pokolenie </a:t>
            </a: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 brutto</a:t>
            </a:r>
          </a:p>
          <a:p>
            <a:r>
              <a:rPr lang="pl-PL" b="1" dirty="0" smtClean="0"/>
              <a:t>pokolenie </a:t>
            </a: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„ja</a:t>
            </a:r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Badania konsumenckie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„Świat Młodych” (IQS, 2018</a:t>
            </a:r>
            <a:r>
              <a:rPr lang="pl-PL" dirty="0" smtClean="0"/>
              <a:t>)</a:t>
            </a:r>
          </a:p>
          <a:p>
            <a:pPr>
              <a:buNone/>
            </a:pPr>
            <a:endParaRPr lang="pl-PL" b="1" dirty="0" smtClean="0"/>
          </a:p>
          <a:p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ZIOMKI</a:t>
            </a:r>
            <a:r>
              <a:rPr lang="pl-PL" dirty="0" smtClean="0"/>
              <a:t> – 33%</a:t>
            </a:r>
            <a:endParaRPr lang="pl-PL" b="1" dirty="0" smtClean="0"/>
          </a:p>
          <a:p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DOMISIE</a:t>
            </a:r>
            <a:r>
              <a:rPr lang="pl-PL" dirty="0" smtClean="0"/>
              <a:t> – 28%</a:t>
            </a:r>
            <a:endParaRPr lang="pl-PL" b="1" dirty="0" smtClean="0"/>
          </a:p>
          <a:p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LAJFHAKERZY</a:t>
            </a:r>
            <a:r>
              <a:rPr lang="pl-PL" dirty="0" smtClean="0"/>
              <a:t> – 20%</a:t>
            </a:r>
            <a:endParaRPr lang="pl-PL" b="1" dirty="0" smtClean="0"/>
          </a:p>
          <a:p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REGRETY</a:t>
            </a:r>
            <a:r>
              <a:rPr lang="pl-PL" dirty="0" smtClean="0"/>
              <a:t> – 10%</a:t>
            </a:r>
            <a:endParaRPr lang="pl-PL" b="1" dirty="0" smtClean="0"/>
          </a:p>
          <a:p>
            <a:r>
              <a:rPr lang="pl-PL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HIPSTERZY</a:t>
            </a:r>
            <a:r>
              <a:rPr lang="pl-PL" dirty="0" smtClean="0"/>
              <a:t> - 9</a:t>
            </a:r>
            <a:endParaRPr lang="pl-PL" b="1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Pokolenie C</a:t>
            </a:r>
            <a:endParaRPr lang="pl-PL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192687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95023" y="1556792"/>
            <a:ext cx="6965245" cy="1224136"/>
          </a:xfrm>
        </p:spPr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Perspektywa </a:t>
            </a:r>
            <a:r>
              <a:rPr lang="pl-P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neuronauk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www.heuristic.pl/img/blog/emarketing/emocje_decyzje_ekonsumenta.jpg?13438179349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852936"/>
            <a:ext cx="2880320" cy="1944216"/>
          </a:xfrm>
          <a:prstGeom prst="rect">
            <a:avLst/>
          </a:prstGeom>
          <a:noFill/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hab. Beata Jamka, freelance profesor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odToli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MotywodToli</Template>
  <TotalTime>368</TotalTime>
  <Words>594</Words>
  <Application>Microsoft Office PowerPoint</Application>
  <PresentationFormat>Pokaz na ekranie (4:3)</PresentationFormat>
  <Paragraphs>93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MotywodToli</vt:lpstr>
      <vt:lpstr>WYZWANIA  CHARAKTERYSTYKI MŁODYCH NA RYNKU PRACY:  POTENCJAŁ INTERPRETACYJNY NEURONAUK </vt:lpstr>
      <vt:lpstr>Cel badań</vt:lpstr>
      <vt:lpstr>Slajd 3</vt:lpstr>
      <vt:lpstr>Przykładowe przedziały wiekowe</vt:lpstr>
      <vt:lpstr>Jednorodność versus zróżnicowanie</vt:lpstr>
      <vt:lpstr>Cele badań  a analiza socjologiczna </vt:lpstr>
      <vt:lpstr>Badania konsumenckie</vt:lpstr>
      <vt:lpstr>Pokolenie C</vt:lpstr>
      <vt:lpstr>Perspektywa neuronauk</vt:lpstr>
      <vt:lpstr>Pytanie zasadnicze:  co jest zautomatyzowane?</vt:lpstr>
      <vt:lpstr>Nicholas Carr: Płytki umysł. Jak Internet wpływa na nasz mózg</vt:lpstr>
      <vt:lpstr>Odmienność młodych pokoleń  jako efekt globalizacji</vt:lpstr>
      <vt:lpstr>Raport „Młodzi 2018: cywilizacyjne wyzwania – edukacyjne konieczności”, red. K. Szafraniec</vt:lpstr>
      <vt:lpstr>Podsumowanie: młodzi a system emerytalny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WYZWANIA  CHARAKTERYSTYKI MŁODYCH NA RYNKU PRACY:  POTENCJAŁ INTERPRETACYJNY NEURONAUK</dc:title>
  <dc:creator>Beata Jamka</dc:creator>
  <cp:lastModifiedBy>Beata Jamka</cp:lastModifiedBy>
  <cp:revision>37</cp:revision>
  <dcterms:created xsi:type="dcterms:W3CDTF">2019-09-11T10:07:22Z</dcterms:created>
  <dcterms:modified xsi:type="dcterms:W3CDTF">2019-10-03T07:58:30Z</dcterms:modified>
</cp:coreProperties>
</file>