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258" r:id="rId3"/>
    <p:sldId id="808" r:id="rId4"/>
    <p:sldId id="819" r:id="rId5"/>
    <p:sldId id="809" r:id="rId6"/>
    <p:sldId id="811" r:id="rId7"/>
    <p:sldId id="812" r:id="rId8"/>
    <p:sldId id="813" r:id="rId9"/>
    <p:sldId id="814" r:id="rId10"/>
    <p:sldId id="815" r:id="rId11"/>
    <p:sldId id="816" r:id="rId12"/>
    <p:sldId id="817" r:id="rId13"/>
    <p:sldId id="818" r:id="rId14"/>
    <p:sldId id="820" r:id="rId15"/>
  </p:sldIdLst>
  <p:sldSz cx="9144000" cy="5143500" type="screen16x9"/>
  <p:notesSz cx="6797675" cy="9929813"/>
  <p:defaultTextStyle>
    <a:defPPr>
      <a:defRPr lang="en-US"/>
    </a:defPPr>
    <a:lvl1pPr marL="0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5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8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54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8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22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6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92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75" algn="l" defTabSz="91436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9" userDrawn="1">
          <p15:clr>
            <a:srgbClr val="A4A3A4"/>
          </p15:clr>
        </p15:guide>
        <p15:guide id="4" orient="horz" pos="3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4" clrIdx="0"/>
  <p:cmAuthor id="1" name="Filip" initials="F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A243"/>
    <a:srgbClr val="404041"/>
    <a:srgbClr val="C48B10"/>
    <a:srgbClr val="D3A84A"/>
    <a:srgbClr val="D9D9D9"/>
    <a:srgbClr val="5944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 autoAdjust="0"/>
    <p:restoredTop sz="69758" autoAdjust="0"/>
  </p:normalViewPr>
  <p:slideViewPr>
    <p:cSldViewPr>
      <p:cViewPr varScale="1">
        <p:scale>
          <a:sx n="89" d="100"/>
          <a:sy n="89" d="100"/>
        </p:scale>
        <p:origin x="720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428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926" y="-84"/>
      </p:cViewPr>
      <p:guideLst>
        <p:guide orient="horz" pos="3130"/>
        <p:guide pos="2141"/>
        <p:guide orient="horz" pos="3129"/>
        <p:guide orient="horz"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843" y="3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D1852-D060-4370-9A6F-EF60A2E24798}" type="datetimeFigureOut">
              <a:rPr lang="pl-PL" smtClean="0"/>
              <a:t>20.09.2019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7" y="9431024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843" y="9431024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A89EB-FF40-4DF7-9BD6-2C2B766EDFE1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921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843" y="3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75F75-AD92-442F-982D-24FAB5B005F9}" type="datetimeFigureOut">
              <a:rPr lang="en-GB" smtClean="0"/>
              <a:t>20/09/2019</a:t>
            </a:fld>
            <a:endParaRPr lang="en-GB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6665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7" y="9431024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843" y="9431024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D222-462C-4A6B-8C78-71645450CD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3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5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8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54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38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22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6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2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75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pole tekstowe 10"/>
          <p:cNvSpPr txBox="1"/>
          <p:nvPr userDrawn="1"/>
        </p:nvSpPr>
        <p:spPr>
          <a:xfrm>
            <a:off x="467544" y="1203598"/>
            <a:ext cx="8136904" cy="369332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69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467544" y="1030909"/>
            <a:ext cx="7848872" cy="3162465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en-GB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5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467544" y="1030909"/>
            <a:ext cx="7848872" cy="3162465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en-GB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60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611561" y="1491632"/>
            <a:ext cx="8136904" cy="2092881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r>
              <a:rPr lang="pl-PL" sz="3200" b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Tytuł pre</a:t>
            </a:r>
            <a:r>
              <a:rPr lang="pl-PL" sz="4800" b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Tytuł prezentacji</a:t>
            </a:r>
          </a:p>
          <a:p>
            <a:r>
              <a:rPr lang="pl-PL" sz="3200" b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Podtytuł</a:t>
            </a:r>
            <a:r>
              <a:rPr lang="pl-PL" sz="3200" b="0" baseline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 prezentacji</a:t>
            </a:r>
            <a:endParaRPr lang="pl-PL" sz="3200" b="0" dirty="0">
              <a:solidFill>
                <a:schemeClr val="bg1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pl-PL" sz="3200" b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zentacji</a:t>
            </a:r>
          </a:p>
          <a:p>
            <a:r>
              <a:rPr lang="pl-PL" b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Podtytuł</a:t>
            </a:r>
            <a:r>
              <a:rPr lang="pl-PL" b="0" baseline="0" dirty="0">
                <a:solidFill>
                  <a:schemeClr val="bg1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 prezentacji</a:t>
            </a:r>
            <a:endParaRPr lang="pl-PL" b="0" dirty="0">
              <a:solidFill>
                <a:schemeClr val="bg1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611561" y="3506939"/>
            <a:ext cx="6048672" cy="338554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r>
              <a:rPr lang="pl-PL" sz="1600" dirty="0">
                <a:solidFill>
                  <a:srgbClr val="FFC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Prowadzący: Jan Kowalski</a:t>
            </a:r>
            <a:endParaRPr lang="en-GB" sz="1600" dirty="0">
              <a:solidFill>
                <a:srgbClr val="FFC000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4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</p:sldLayoutIdLst>
  <p:hf hdr="0" ftr="0" dt="0"/>
  <p:txStyles>
    <p:titleStyle>
      <a:lvl1pPr algn="ctr" defTabSz="91436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8" indent="-342888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5" indent="-285740" algn="l" defTabSz="914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1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0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4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9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3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8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4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/>
          <p:cNvSpPr txBox="1"/>
          <p:nvPr/>
        </p:nvSpPr>
        <p:spPr>
          <a:xfrm>
            <a:off x="467544" y="411510"/>
            <a:ext cx="8136904" cy="400110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r>
              <a:rPr lang="pl-PL" sz="2000" b="0" dirty="0">
                <a:solidFill>
                  <a:srgbClr val="D3A84A"/>
                </a:solidFill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Nagłówek</a:t>
            </a:r>
            <a:endParaRPr lang="en-GB" sz="2000" b="0" dirty="0">
              <a:solidFill>
                <a:srgbClr val="D3A84A"/>
              </a:solidFill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67544" y="1030909"/>
            <a:ext cx="7848872" cy="3162465"/>
          </a:xfrm>
          <a:prstGeom prst="rect">
            <a:avLst/>
          </a:prstGeom>
          <a:noFill/>
        </p:spPr>
        <p:txBody>
          <a:bodyPr wrap="square" lIns="91437" tIns="45720" rIns="91437" bIns="45720" rtlCol="0">
            <a:spAutoFit/>
          </a:bodyPr>
          <a:lstStyle/>
          <a:p>
            <a:r>
              <a:rPr lang="pl-PL" sz="1400" dirty="0">
                <a:latin typeface="Liberation Sans" panose="020B0604020202020204" pitchFamily="34" charset="0"/>
                <a:ea typeface="Liberation Sans" panose="020B0604020202020204" pitchFamily="34" charset="0"/>
                <a:cs typeface="Liberation Sans" panose="020B0604020202020204" pitchFamily="34" charset="0"/>
              </a:rPr>
              <a:t>Tekst</a:t>
            </a: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pl-PL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  <a:p>
            <a:endParaRPr lang="en-GB" sz="1400" dirty="0">
              <a:latin typeface="Liberation Sans" panose="020B0604020202020204" pitchFamily="34" charset="0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9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36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8" indent="-342888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5" indent="-285740" algn="l" defTabSz="914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1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0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4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9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3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8" indent="-228592" algn="l" defTabSz="9143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4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6"/>
          <p:cNvSpPr txBox="1">
            <a:spLocks/>
          </p:cNvSpPr>
          <p:nvPr/>
        </p:nvSpPr>
        <p:spPr>
          <a:xfrm>
            <a:off x="1115616" y="1471630"/>
            <a:ext cx="7344816" cy="1070637"/>
          </a:xfrm>
          <a:prstGeom prst="rect">
            <a:avLst/>
          </a:prstGeom>
        </p:spPr>
        <p:txBody>
          <a:bodyPr lIns="91437" tIns="45720" rIns="91437" bIns="4572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Pracownicze plany kapitałowe – ocena regulacji jako elementu przyszłego systemu emerytalnego w Polsce</a:t>
            </a:r>
          </a:p>
        </p:txBody>
      </p:sp>
      <p:sp>
        <p:nvSpPr>
          <p:cNvPr id="4" name="Symbol zastępczy zawartości 3"/>
          <p:cNvSpPr txBox="1">
            <a:spLocks/>
          </p:cNvSpPr>
          <p:nvPr/>
        </p:nvSpPr>
        <p:spPr bwMode="auto">
          <a:xfrm>
            <a:off x="251520" y="3291830"/>
            <a:ext cx="573249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7" tIns="45720" rIns="91437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6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r. pr. Adrian Prusik</a:t>
            </a:r>
          </a:p>
          <a:p>
            <a:pPr algn="l"/>
            <a:r>
              <a:rPr lang="pl-PL" sz="16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20.09.2019</a:t>
            </a:r>
          </a:p>
          <a:p>
            <a:pPr algn="l"/>
            <a:endParaRPr lang="pl-PL" sz="1600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endParaRPr lang="pl-PL" sz="1600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>
              <a:buFont typeface="Arial" charset="0"/>
              <a:buAutoNum type="arabicPeriod"/>
            </a:pPr>
            <a:endParaRPr lang="pl-PL" sz="1600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9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467544" y="339502"/>
            <a:ext cx="78488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Co PPK mówi o przyszłym systemie emerytalnym? Ocena regulacji.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Przeniesienie uwagi ustawodawcy na regulację dotyczącą celów polityczno-gospodarczych (rozwój rynku kapitałowego):</a:t>
            </a:r>
          </a:p>
          <a:p>
            <a:pPr marL="742935" lvl="1" indent="-285750">
              <a:buFont typeface="Wingdings" panose="05000000000000000000" pitchFamily="2" charset="2"/>
              <a:buChar char="Ø"/>
            </a:pPr>
            <a:r>
              <a:rPr lang="pl-PL" sz="1400" dirty="0"/>
              <a:t>Wypłata na cele pokrycia wkładu własnego;</a:t>
            </a:r>
          </a:p>
          <a:p>
            <a:pPr marL="742935" lvl="1" indent="-285750">
              <a:buFont typeface="Wingdings" panose="05000000000000000000" pitchFamily="2" charset="2"/>
              <a:buChar char="Ø"/>
            </a:pPr>
            <a:r>
              <a:rPr lang="pl-PL" sz="1400" dirty="0"/>
              <a:t>Wypłata w przypadku poważnego zachorowania.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Szczątkowa regulacja dotycząca fazy wypłaty środków akumulowanych w PPK.</a:t>
            </a:r>
          </a:p>
          <a:p>
            <a:endParaRPr lang="pl-PL" sz="1400" dirty="0"/>
          </a:p>
          <a:p>
            <a:r>
              <a:rPr lang="pl-PL" sz="1200" dirty="0"/>
              <a:t>„Jeżeli uczestnik PPK zawarł z zakładem ubezpieczeń umowę, na podstawie której po osiągnięciu przez niego 60. roku życia nabędzie prawo do świadczenia okresowego lub dożywotniego, może dokonać wypłaty transferowej zgromadzonych w PPK środków do tego zakładu ubezpieczeń” (art. 99 ust. 7 ustawy o PPK).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Znikome zainteresowanie ustawodawcy kwestią dożywotności świadczeń z PPK</a:t>
            </a:r>
          </a:p>
          <a:p>
            <a:pPr marL="742935" lvl="1" indent="-285750">
              <a:buFont typeface="Wingdings" panose="05000000000000000000" pitchFamily="2" charset="2"/>
              <a:buChar char="Ø"/>
            </a:pPr>
            <a:r>
              <a:rPr lang="pl-PL" sz="1400" dirty="0"/>
              <a:t>docelowy mechanizm wypłaty zakłada wypłatę ratalną przez okres 10 lat – art. 99 ust. 1 ustawy o PPK;</a:t>
            </a:r>
          </a:p>
          <a:p>
            <a:pPr marL="742935" lvl="1" indent="-285750">
              <a:buFont typeface="Wingdings" panose="05000000000000000000" pitchFamily="2" charset="2"/>
              <a:buChar char="Ø"/>
            </a:pPr>
            <a:r>
              <a:rPr lang="pl-PL" sz="1400" dirty="0"/>
              <a:t>brak powiązanie momentu wypłaty środków z PPK z formalnym lub faktycznym wiekiem emerytalnym.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1200118" lvl="2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1200118" lvl="2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89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467544" y="339502"/>
            <a:ext cx="784887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Konkluzje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Utworzenie PPK jest związane z przekształceniami w II filarze emerytalnym. Likwidacja II filara emerytalnego nastąpi poprzez przeniesienie części środków do III filara emerytalnego bez zasadniczej zmiany jego charakteru.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Dwuznaczna rola komponentu kapitałowego systemu emerytalnego.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PPK nie jest produktem o charakterze emerytalnym. PPK może być wykorzystane jako produkt o charakterze emerytalnym, niemniej wymaga świadomej i długowzrocznej decyzji uczestnika.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Brak domyślnego wykupu renty dożywotniej za środki PPK oznacza, że taka decyzja uczestnika będzie wyjątkiem. Brak regulacji tego aspektu oznacza, że wykup będzie odbywał się na </a:t>
            </a:r>
            <a:r>
              <a:rPr lang="pl-PL" sz="1400"/>
              <a:t>zasadach rynkowych.</a:t>
            </a: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PPK stanowią substytut dla OFE w zakresie wyłącznie w zakresie celów polityczno-gospodarczych.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1117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467544" y="339502"/>
            <a:ext cx="784887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Znaki zapytania i ryzyka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Czy system prawny tworzony przez ustawodawcę zmierza w stronę prywatyzacji zadań publicznych w zakresie zabezpieczenia emerytalnego?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Potencjalne cechy i ryzyka: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Świadczenia otrzymywane na emeryturze będą w dużej mierze pochodną decyzji podejmowanych w okresie produkcyjnym, a także na etapie przedemerytalnym.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Brak zmiany świadomości obywateli w kontekście charakteru systemu emerytalnego może stanowić ryzyko polityczne w przyszłości.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Ryzyko dotyczące „</a:t>
            </a:r>
            <a:r>
              <a:rPr lang="pl-PL" sz="1400" dirty="0" err="1"/>
              <a:t>misselingu</a:t>
            </a:r>
            <a:r>
              <a:rPr lang="pl-PL" sz="1400" dirty="0"/>
              <a:t>” produktów emerytalnych z uwagi na brak regulacji.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54976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467544" y="339502"/>
            <a:ext cx="78488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/>
            <a:r>
              <a:rPr lang="pl-PL" dirty="0"/>
              <a:t>Dziękuję za uwagę.</a:t>
            </a:r>
            <a:endParaRPr lang="pl-PL" sz="1400" dirty="0"/>
          </a:p>
          <a:p>
            <a:pPr marL="742935" lvl="1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6556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251520" y="195486"/>
            <a:ext cx="78488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Zabezpieczenie społeczne jako zadanie publiczne</a:t>
            </a:r>
          </a:p>
          <a:p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Obowiązek władzy publicznej w zakresie tworzenia systemu zabezpieczenia społecznego</a:t>
            </a:r>
          </a:p>
          <a:p>
            <a:endParaRPr lang="pl-PL" sz="1400" dirty="0"/>
          </a:p>
          <a:p>
            <a:r>
              <a:rPr lang="pl-PL" sz="1400" dirty="0"/>
              <a:t>„Obywatel ma prawo do zabezpieczenia społecznego w razie niezdolności do pracy ze względu na chorobę lub inwalidztwo oraz po osiągnięciu wieku emerytalnego. Zakres i formy zabezpieczenia społecznego określa ustawa” (Art. 67 Konstytucji).</a:t>
            </a:r>
          </a:p>
          <a:p>
            <a:endParaRPr lang="pl-PL" sz="1400" dirty="0"/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Doktryna prawa wyklucza instytucje III filara emerytalnego z konstytucyjnego pojęcia zabezpieczenia społecznego.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Zasada „minimum” -  naruszenia art. 67 może mieć miejsce w przypadku uznania, że ustawodawca nie przyznał takich świadczeń, które zapewnią utrzymanie przynajmniej na poziomie minimum życiowego.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Orzekanie o merytorycznej trafności i celowości rozwiązań pozostaje poza kognicją TK.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105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251520" y="195486"/>
            <a:ext cx="78488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Koncepcja systemu z dwoma filarami (uzasadnienie do projektu ustawy o zakładach emerytalnych – druk sejmowy 447 z 1998):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Trójfilarowy system emerytalny, w którym dwa pierwsze filary tworzyć będą system ubezpieczeń społecznych: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I filar – finansowanie tradycyjną metodą repartycyjną;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II filar : dwa typy podmiotów: OFE o charakterze „powszechnym i obowiązkowym, gromadzące i pomnażające składki wpłacane przez członków” oraz zakłady emerytalne „zapewniające wypłatę świadczeń emerytalnych”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III filar – dodatkowy – PPE oraz „szeroki wachlarz form indywidualnego </a:t>
            </a:r>
            <a:r>
              <a:rPr lang="pl-PL" sz="1400" dirty="0" err="1"/>
              <a:t>gormadzenia</a:t>
            </a:r>
            <a:r>
              <a:rPr lang="pl-PL" sz="1400" dirty="0"/>
              <a:t> środków na okres starości”  (druk sejmowy 447, str. 45)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/>
              <a:t>Przyjęta regulacja prawna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Faza akumulacji: ustawa z dnia 28 sierpnia 1997 roku o organizacji i funkcjonowaniu funduszy emerytalnych.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Faza wypłaty emerytur kapitałowych: ustawa z dnia 21 listopada 2008 roku o emeryturach kapitałowych.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86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539552" y="339502"/>
            <a:ext cx="78488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Przyczyny szczegółowej regulacji fazy wypłaty emerytur kapitałowych – uzasadnienie do projektu ustawy o emeryturach kapitałowych: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„Niezbędnym elementem funkcjonowania systemu emerytalnego jest wypłata świadczeń ze środków gromadzonych w otwartych funduszach emerytalnych. Stworzenie w tym zakresie odpowiednich regulacji wynika z konieczności dokończenia reformy systemu emerytalnego z 1999 r”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„Wypłata świadczeń ze środków gromadzonych w OFE musi mieć inny charakter niż faza oszczędzania i inwestowania środków.”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„… działające na rynku podmioty nie powinny w jakikolwiek sposób dyskryminować osób, które ze względu na parametry klasyfikacyjne, takie jak płeć, mogłyby generować straty”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„Emerytura z II filara nie może być zależna od płci ubezpieczonego i stanu jego zdrowia.”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„O wysokości oferowanej emerytury będą mogły decydować wyłącznie dwa czynniki – kwota transferowana     z  otwartego funduszu emerytalnego, przeznaczona na wykup emerytury oraz wiek osoby ubezpieczającej się – zakazane jest inne różnicowanie ubezpieczających się (np. według płci, stanu zdrowia, czy miejsca zamieszkania)” („Bezpieczeństwo dzięki różnorodności” - Biuro Pełnomocnika Rządu do Spraw Reformy Zabezpieczenia Społecznego, Warszawa 1997, str. 70).</a:t>
            </a:r>
            <a:endParaRPr lang="en-US" sz="1400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479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539552" y="339502"/>
            <a:ext cx="784887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Założenia prawne II filara emerytalnego jako komponentu kapitałowego systemu emerytalnego</a:t>
            </a:r>
            <a:r>
              <a:rPr lang="pl-PL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Tworzenie komponentu kapitałowego na podstawie publicznoprawnej składki na ubezpieczenie emerytalnego - </a:t>
            </a:r>
            <a:r>
              <a:rPr lang="pl-PL" sz="1400" dirty="0">
                <a:sym typeface="Wingdings" panose="05000000000000000000" pitchFamily="2" charset="2"/>
              </a:rPr>
              <a:t>7,3%.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Ustawa wbrew publicznym deklaracjom nie oznaczała prywatyzacji środków pochodzących ze składki emerytalnej (wyrok Sądu Najwyższego z 4.6.2008, II UK 12/08, wyrok Trybunału Konstytucyjnego z 4 listopada 2015 roku, K 1/14).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Identyfikacja </a:t>
            </a:r>
            <a:r>
              <a:rPr lang="pl-PL" sz="1400" dirty="0" err="1">
                <a:sym typeface="Wingdings" panose="05000000000000000000" pitchFamily="2" charset="2"/>
              </a:rPr>
              <a:t>ryzyk</a:t>
            </a:r>
            <a:r>
              <a:rPr lang="pl-PL" sz="1400" dirty="0">
                <a:sym typeface="Wingdings" panose="05000000000000000000" pitchFamily="2" charset="2"/>
              </a:rPr>
              <a:t> istniejących na etapie wypłaty.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Rozdzielenie czasowe tworzenia odrębnej regulacji prawnej dotyczącej wypłaty środków z komponentu kapitałowego w formie dożywotnich świadczeń.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Wprowadzenie celu o charakterze gospodarczo – politycznym: </a:t>
            </a:r>
            <a:r>
              <a:rPr lang="pl-PL" sz="1400" dirty="0"/>
              <a:t>budowa silnego i zasobnego rynku kapitałowego pojawiły się wraz z koncepcjami stworzenia kapitałowej jego części.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Niejasny charakter prawny środków gromadzonych w OFE – dziedziczenie środków publicznych.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521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539552" y="339502"/>
            <a:ext cx="78488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Wygaszanie II filara emerytalnego:</a:t>
            </a:r>
          </a:p>
          <a:p>
            <a:endParaRPr lang="pl-PL" sz="1400" dirty="0"/>
          </a:p>
          <a:p>
            <a:r>
              <a:rPr lang="pl-PL" sz="1400" b="1" dirty="0"/>
              <a:t>2011-2013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Tworzenie komponentu kapitałowego na podstawie publicznoprawnej składki na ubezpieczenie emerytalnego oznaczało ryzyko stabilności systemu w warunkach kryzysu gospodarczego.</a:t>
            </a: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Tymczasowe zmniejszenie wysokości transferu środków do OFE z 7,3% do 2,3% (2011), a następnie ustalenie utrwalenie wysokości transferu na poziomie 2,92% (2013) oraz przyjęcie zasady dobrowolności aktywnego członkostwa w OFE.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Transfer 51,5% aktywów OFE w celu zmniejszenia długu publicznego.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Stworzenie „protezy” w postaci subkonta emerytalnego.</a:t>
            </a:r>
          </a:p>
          <a:p>
            <a:endParaRPr lang="pl-PL" sz="1400" b="1" dirty="0">
              <a:sym typeface="Wingdings" panose="05000000000000000000" pitchFamily="2" charset="2"/>
            </a:endParaRPr>
          </a:p>
          <a:p>
            <a:r>
              <a:rPr lang="pl-PL" sz="1400" b="1" dirty="0">
                <a:sym typeface="Wingdings" panose="05000000000000000000" pitchFamily="2" charset="2"/>
              </a:rPr>
              <a:t>2019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propozycja przekształcenia Otwartych Funduszy Emerytalnych w specjalistyczne fundusze inwestycyjnego oraz przekształcenie II filara emerytalnego w IKE.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propozycja 15% opłaty w związku z przekształceniem II filara emerytalnego w III filara emerytalny.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34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395536" y="267494"/>
            <a:ext cx="784887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PPK jako koncept Programu Budowy Kapitału – analiza celów ujawnionych w uzasadnieniu do projektu ustawy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„Program Budowy Kapitału (PBK) jest narzędziem budowania oszczędności Polaków”.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„Jednym z czterech celów PBK jest efektywny, dobrowolny, kapitałowy system emerytalny”.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Priorytety PBK: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polityka inwestycyjna promująca rozwój lokalnego rynku kapitałowego,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odbiurokratyzowanie programów emerytalnych i zapewnienie łatwego dostępu do informacji o programach dla uczestników,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budowa stabilnego w długim terminie i powszechnego dobrowolnego kapitałowego systemu emerytalnego opartego o III filarowe programy oszczędnościowe.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„Silny rynek kapitałowy jest bowiem niezbędny dla budowy silnych fundamentów gospodarki, podwyższania potencjału wzrostu dochodów indywidualnych i PKB, co długoterminowo sprzyja wzmocnieniu stabilności systemu emerytalnego oraz wzrostowi świadczeń emerytalnych”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870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395536" y="411510"/>
            <a:ext cx="78488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PPK jako koncept Programu Budowy Kapitału – analiza celów ujawnionych w uzasadnieniu do projektu ustawy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Propozycja PPK „realizuje założenia wprowadzane w ramach PBK w zakresie odnoszącym się do pierwszego filaru PBK, tj. wprowadzenia powszechnego systemu dobrowolnych III-filarowych programów </a:t>
            </a:r>
            <a:r>
              <a:rPr lang="pl-PL" sz="1400" u="sng" dirty="0"/>
              <a:t>oszczędzania na cele emerytalne </a:t>
            </a:r>
            <a:r>
              <a:rPr lang="pl-PL" sz="1400" dirty="0"/>
              <a:t>w sektorze przedsiębiorstw</a:t>
            </a:r>
            <a:r>
              <a:rPr lang="pl-PL" sz="1400" dirty="0">
                <a:sym typeface="Wingdings" panose="05000000000000000000" pitchFamily="2" charset="2"/>
              </a:rPr>
              <a:t>”  (uzasadnienie do projektu, str. 1 – „Zagadnienia ogólne – potrzeba wprowadzenia zmian”).</a:t>
            </a:r>
          </a:p>
          <a:p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sym typeface="Wingdings" panose="05000000000000000000" pitchFamily="2" charset="2"/>
              </a:rPr>
              <a:t>„PPK </a:t>
            </a:r>
            <a:r>
              <a:rPr lang="pl-PL" sz="1400" u="sng" dirty="0">
                <a:sym typeface="Wingdings" panose="05000000000000000000" pitchFamily="2" charset="2"/>
              </a:rPr>
              <a:t>nie będą programami emerytalnymi</a:t>
            </a:r>
            <a:r>
              <a:rPr lang="pl-PL" sz="1400" dirty="0">
                <a:sym typeface="Wingdings" panose="05000000000000000000" pitchFamily="2" charset="2"/>
              </a:rPr>
              <a:t>, lecz programami systematycznego gromadzenia oszczędności” (uzasadnienie projektu, str. 30).</a:t>
            </a:r>
          </a:p>
          <a:p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7000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8DDA220-38D3-4387-B999-3B58F56FB0C2}"/>
              </a:ext>
            </a:extLst>
          </p:cNvPr>
          <p:cNvSpPr txBox="1"/>
          <p:nvPr/>
        </p:nvSpPr>
        <p:spPr>
          <a:xfrm>
            <a:off x="467544" y="339502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Jak jest rola PPK w przyszłym systemie emerytalnym? Ocena regulacji.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Podział na dwie kategorie celów/dylematów, które można wyodrębnić: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Cele/dylematy polityczno-gospodarcze: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stworzenie silnego rynku kapitałowego w oparciu o oszczędności indywidualnych inwestorów, 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zwiększenie bezpieczeństwa finansowego obywateli oraz wzmocnienie stabilności systemu finansów publicznych,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stworzenie i rozwój silnego rynku kapitałowego.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Cele związane z systemem emerytalnym: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stworzenie kapitałowej części systemu z przeznaczeniem na cały okres emerytury,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regulacja prawna odpowiadająca na ryzyka związane z okresem akumulacji kapitału, ale także w okresie wypłaty,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r>
              <a:rPr lang="pl-PL" sz="1400" dirty="0"/>
              <a:t>problem regulacji i rozwoju rynku rent dożywotnich (annuity puzzle).</a:t>
            </a:r>
          </a:p>
          <a:p>
            <a:pPr marL="742935" lvl="1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742935" lvl="1" indent="-285750">
              <a:buFont typeface="Arial" panose="020B0604020202020204" pitchFamily="34" charset="0"/>
              <a:buChar char="•"/>
            </a:pPr>
            <a:r>
              <a:rPr lang="pl-PL" sz="1400" dirty="0"/>
              <a:t>Cele te mogą być rozbieżne. Przy tworzeniu ustawy o PPK ustawodawca utożsamia je.</a:t>
            </a:r>
          </a:p>
          <a:p>
            <a:pPr marL="1200118" lvl="2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1200118" lvl="2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1200118" lvl="2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/>
          </a:p>
          <a:p>
            <a:endParaRPr lang="pl-PL" sz="1400" b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02474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82996</TotalTime>
  <Words>1200</Words>
  <Application>Microsoft Office PowerPoint</Application>
  <PresentationFormat>Pokaz na ekranie (16:9)</PresentationFormat>
  <Paragraphs>142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1" baseType="lpstr">
      <vt:lpstr>Arial</vt:lpstr>
      <vt:lpstr>Calibri</vt:lpstr>
      <vt:lpstr>Liberation Sans</vt:lpstr>
      <vt:lpstr>Liberation Serif</vt:lpstr>
      <vt:lpstr>Times New Roman</vt:lpstr>
      <vt:lpstr>Wingdings</vt:lpstr>
      <vt:lpstr>Motyw pakietu Office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Insytut Emerytalny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dr Marcin Wojewódka Oskar Sobolewski</dc:creator>
  <cp:lastModifiedBy>Adrian</cp:lastModifiedBy>
  <cp:revision>641</cp:revision>
  <cp:lastPrinted>2019-03-17T13:05:30Z</cp:lastPrinted>
  <dcterms:created xsi:type="dcterms:W3CDTF">2017-08-31T09:07:39Z</dcterms:created>
  <dcterms:modified xsi:type="dcterms:W3CDTF">2019-09-20T09:26:04Z</dcterms:modified>
</cp:coreProperties>
</file>