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</p:sldIdLst>
  <p:sldSz cx="12192000" cy="6858000"/>
  <p:notesSz cx="6889750" cy="96710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  <a:srgbClr val="2B6CA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EA9EA1-DACF-425D-B331-3D1CC1420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3A07DC-B1F7-4829-8EAE-4A5472207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40AD48-C6AE-40D3-85DE-5FFC4770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353C58A-4F4F-48CF-A854-BD85D32E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E597DC4-E6C4-4697-AC78-8996202A1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8126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D4ADBF-05BE-4AC2-807A-A1B5B633D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68EEC10-DF8F-4B54-B615-2C2BEC575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5D2EB1-0D43-423A-B0B6-4493A3B67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115905-FA01-4FAC-A3DC-119CB37B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D59F47-A72B-4026-B6B5-B7F83928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18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DEA2151-362C-4E2A-8DF4-B51FF346D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C550C8D-2B45-43B1-9C78-A60A60159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12C937-7110-4A17-B1C2-0C571DC24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4DA23C9-3958-4649-B12F-3DB4E6C5B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2C914A-2190-4D94-8A97-B07EF7EB1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958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BD3FF4-2D17-48EE-A0D3-0585BE995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0E046-C2E9-4CC9-BA6F-FB5DCC99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42DB54-B545-4479-9CBC-ECB690CEB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155B74-57D7-451F-AC56-7E773B93D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7B1561-8530-4C96-A595-16AB4E6C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488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CC6E7A-ADFF-46F4-8CA4-CB0AB964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154996-0BA7-4807-A16E-9F1855A14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C9A8303-56EB-4076-8A74-589BF5EE5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5F13B6-1717-4324-B8D6-251DF821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C32392-87D8-492F-A8AE-FA45FFB7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65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3D95F0-E7DA-46D6-9058-AC570683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23453E-D259-4575-ABFA-8225C8B81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AF111B3-36C3-44A4-842D-972090049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D1CEAD5-7138-4A0C-82A1-0ADE14BB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55C6842-A3B2-4475-9D50-1166D21A3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06D523-1BF9-4122-83C9-0260D33B8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088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8A397A-280F-4471-AE0B-44F3FB43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F365CD4-E480-4C19-B709-42851A38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D0475F9-C41F-46D9-83B7-9A0305D29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5C738CC-0B8D-4997-954B-3478024F4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ABF85BF-1217-41B6-AC9C-7C4EBF7317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DC5B00C-9B83-4F11-831D-6B69E78D9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C2AA78D-83E8-42BD-9804-2176051A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3EE5CDB-6F90-4D11-B690-C3EC76472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12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E58024-D93A-4AE9-AB8D-471C4541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42812B4-B75C-44A1-A0A3-11AD16B7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5C18759-072D-40FA-ABEF-7B83E79D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29E9035-4EA3-4F39-93CC-5C07A0D0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5683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9F8353D-8D5C-4B24-8DC2-B22D08E6B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8F93EBF-6EED-42A1-9CC2-A80F16225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6C17DAE-583C-4C24-B253-AB35C08CB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034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CA2CE5-05BF-4DE4-AD6B-A8A83E6FE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D81F6D-20C7-4BE4-B175-F63B68B8A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69E7B47-3649-424B-8F4C-FB5239C53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97A6198-EC8B-4A06-A174-D6C8B3B0B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CB7122B-9674-4C2F-9311-9C9C32786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30D19E2-9BE0-4D3D-A992-501B6B46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253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00E014-CE48-4F7A-8571-6F99CA8E0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0D78180-01F2-49EB-854F-9EDDC77017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92E7DF1-A99F-401D-AC8B-DEB244E9A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769D87F-2F26-4F66-87B4-025B9C9E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E55A526-E40F-4B65-9D48-94F4F2B60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CC04591-A2A5-4007-BFBF-D2D28444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725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34A67DF-E2BE-4C84-AC60-8F66BCD12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E8E627A-45CB-4F15-BB56-9141D7E03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DE7BD64-D5D9-42BD-851B-968D7E2DC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F1F1-DE90-4F6D-8412-5C83BEC7C3A2}" type="datetimeFigureOut">
              <a:rPr lang="pl-PL" smtClean="0"/>
              <a:t>24.11.2019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A751E5-BA5B-4CFD-90D2-549F10731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E79ADD-49B3-4172-B0AA-922DF6F31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C6568-692C-435B-83F7-E011CE21AB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847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162E53-5D3C-4138-BB37-031B1B997C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800" i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Konstytucyjny standard zabezpieczenia społecznego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0C6F8AC-C5CC-46EE-964F-F6B7B45D91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mgr Anna Kuchciak</a:t>
            </a:r>
          </a:p>
          <a:p>
            <a:pPr algn="r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Uniwersytet Wrocławski</a:t>
            </a:r>
          </a:p>
        </p:txBody>
      </p:sp>
    </p:spTree>
    <p:extLst>
      <p:ext uri="{BB962C8B-B14F-4D97-AF65-F5344CB8AC3E}">
        <p14:creationId xmlns:p14="http://schemas.microsoft.com/office/powerpoint/2010/main" val="225001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F8C801-06DB-4D26-860B-E6DC4676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078" y="39275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pl-PL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sz="24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Uwarunkowania:</a:t>
            </a:r>
          </a:p>
          <a:p>
            <a:pPr algn="ctr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demograficzne,</a:t>
            </a:r>
          </a:p>
          <a:p>
            <a:pPr algn="ctr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ekonomiczne,</a:t>
            </a:r>
          </a:p>
          <a:p>
            <a:pPr algn="ctr"/>
            <a:r>
              <a:rPr lang="pl-PL" sz="2000" u="sng" spc="300" dirty="0">
                <a:uFill>
                  <a:solidFill>
                    <a:srgbClr val="2B6CA7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prawne</a:t>
            </a:r>
            <a:r>
              <a:rPr lang="pl-PL" sz="2000" spc="300" dirty="0">
                <a:uFill>
                  <a:solidFill>
                    <a:srgbClr val="2B6CA7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" name="Strzałka: w dół 1">
            <a:extLst>
              <a:ext uri="{FF2B5EF4-FFF2-40B4-BE49-F238E27FC236}">
                <a16:creationId xmlns:a16="http://schemas.microsoft.com/office/drawing/2014/main" id="{7F93B03E-B69A-4306-9AC9-B2D5DEB8E8DE}"/>
              </a:ext>
            </a:extLst>
          </p:cNvPr>
          <p:cNvSpPr/>
          <p:nvPr/>
        </p:nvSpPr>
        <p:spPr>
          <a:xfrm>
            <a:off x="5802197" y="4087873"/>
            <a:ext cx="361361" cy="1951349"/>
          </a:xfrm>
          <a:prstGeom prst="down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57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F8C801-06DB-4D26-860B-E6DC4676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00" y="45000"/>
            <a:ext cx="12024000" cy="67680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Art. 22 Powszechnej Deklaracji Praw Człowieka 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(przyjętej i proklamowanej przez Zgromadzenie Ogólne ONZ 10 grudnia 1948 r.)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i="1" dirty="0">
                <a:latin typeface="Arial" panose="020B0604020202020204" pitchFamily="34" charset="0"/>
                <a:cs typeface="Arial" panose="020B0604020202020204" pitchFamily="34" charset="0"/>
              </a:rPr>
              <a:t>Każdy człowiek jako członek społeczeństwa ma prawo do zabezpieczenia społecznego i jest upoważniony, dzięki wysiłkowi narodowemu i współpracy międzynarodowej oraz stosownie do organizacji i zasobów danego państwa, do korzystania z praw ekonomicznych, socjalnych i kulturalnych, nieodzownych dla jego godności i swobodnego rozwoju swojej osobowości.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Prawa człowieka i systemy ich ochrony. Teksty źródłowe,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S. Jarosz-Żukowska (red.), Wrocław 2002</a:t>
            </a:r>
          </a:p>
          <a:p>
            <a:pPr marL="0" indent="0" algn="just">
              <a:buNone/>
            </a:pPr>
            <a:endParaRPr lang="pl-PL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Art. 9 Międzynarodowego Paktu Praw Gospodarczych, Społecznych i Kulturalnych otwartego do podpisu </a:t>
            </a:r>
            <a:b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w Nowym Jorku dnia 19 grudnia 1966 r.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(Dz. U. z 1977 r. Nr 38, poz. 169)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i="1" dirty="0">
                <a:latin typeface="Arial" panose="020B0604020202020204" pitchFamily="34" charset="0"/>
                <a:cs typeface="Arial" panose="020B0604020202020204" pitchFamily="34" charset="0"/>
              </a:rPr>
              <a:t>Państwa-Strony niniejszego Paktu uznają prawo każdego do zabezpieczenia społecznego, włączając w to ubezpieczenie społeczne.</a:t>
            </a:r>
          </a:p>
          <a:p>
            <a:pPr marL="0" indent="0" algn="ctr">
              <a:buNone/>
            </a:pPr>
            <a:r>
              <a:rPr lang="pl-PL" sz="1800" b="1" i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Konwencja Nr 102 M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iędzynarodowej </a:t>
            </a:r>
            <a:r>
              <a:rPr lang="pl-PL" sz="18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rganizacji </a:t>
            </a:r>
            <a:r>
              <a:rPr lang="pl-PL" sz="18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racy dotycząca minimalnych norm zabezpieczenia społecznego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przyjęta w Genewie 28 czerwca 1952 r. </a:t>
            </a:r>
            <a:b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nn-NO" sz="1200" dirty="0">
                <a:latin typeface="Arial" panose="020B0604020202020204" pitchFamily="34" charset="0"/>
                <a:cs typeface="Arial" panose="020B0604020202020204" pitchFamily="34" charset="0"/>
              </a:rPr>
              <a:t>Dz.U.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nn-NO" sz="1200" dirty="0">
                <a:latin typeface="Arial" panose="020B0604020202020204" pitchFamily="34" charset="0"/>
                <a:cs typeface="Arial" panose="020B0604020202020204" pitchFamily="34" charset="0"/>
              </a:rPr>
              <a:t>2005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r.</a:t>
            </a:r>
            <a:r>
              <a:rPr lang="nn-NO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nn-NO" sz="1200" dirty="0">
                <a:latin typeface="Arial" panose="020B0604020202020204" pitchFamily="34" charset="0"/>
                <a:cs typeface="Arial" panose="020B0604020202020204" pitchFamily="34" charset="0"/>
              </a:rPr>
              <a:t>r 93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nn-NO" sz="1200" dirty="0">
                <a:latin typeface="Arial" panose="020B0604020202020204" pitchFamily="34" charset="0"/>
                <a:cs typeface="Arial" panose="020B0604020202020204" pitchFamily="34" charset="0"/>
              </a:rPr>
              <a:t> poz. 775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ctr">
              <a:buNone/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ratyfikowało 58 państw</a:t>
            </a:r>
            <a:b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(w tym 3, w których zacznie ona obowiązywać w 2020 r.)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l-PL" sz="800" dirty="0" err="1">
                <a:latin typeface="Arial" panose="020B0604020202020204" pitchFamily="34" charset="0"/>
                <a:cs typeface="Arial" panose="020B0604020202020204" pitchFamily="34" charset="0"/>
              </a:rPr>
              <a:t>podst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pl-PL" sz="800" dirty="0" err="1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://www.ilo.org/dyn/normlex/en/f?p=1000:11300:0::NO:11300:P11300_INSTRUMENT_ID:312247, stan na dzień 19 września 2019 r.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Polska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ratyfikacja: 2003 r., wejście w życie: 3 grudnia 2004 r.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części (z XV):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II – opieka lekarska,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V – świadczenia na starość,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VII – świadczenia rodzinne,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VIII – świadczenia macierzyńskie,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X – świadczenia na wypadek śmierci żywiciela rodziny.</a:t>
            </a:r>
          </a:p>
        </p:txBody>
      </p:sp>
    </p:spTree>
    <p:extLst>
      <p:ext uri="{BB962C8B-B14F-4D97-AF65-F5344CB8AC3E}">
        <p14:creationId xmlns:p14="http://schemas.microsoft.com/office/powerpoint/2010/main" val="185431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F8C801-06DB-4D26-860B-E6DC4676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8" y="0"/>
            <a:ext cx="12038028" cy="6857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800" dirty="0">
                <a:solidFill>
                  <a:srgbClr val="1F4E79"/>
                </a:solidFill>
                <a:uFill>
                  <a:solidFill>
                    <a:srgbClr val="1F4E79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dedykowane jednostki redakcyjne</a:t>
            </a: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1800" dirty="0">
                <a:solidFill>
                  <a:srgbClr val="1F4E79"/>
                </a:solidFill>
                <a:uFill>
                  <a:solidFill>
                    <a:srgbClr val="1F4E79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włączenie w uregulowania obejmujące różne obszary przedmiotowe</a:t>
            </a:r>
          </a:p>
          <a:p>
            <a:pPr marL="0" indent="0" algn="ctr">
              <a:buNone/>
            </a:pPr>
            <a:endParaRPr lang="pl-PL" sz="1800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sz="18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niejednolitość terminologiczna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1800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1800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18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 odsyłający </a:t>
            </a:r>
            <a:b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(treść określi ustawa)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np.: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art. 67 ust. 1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zd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. 2 Konstytucji Rzeczypospolitej Polskiej z dnia 2 kwietnia 1997 r.,</a:t>
            </a:r>
            <a:b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dalej: Konstytucja RP (Dz.U. z 1997 r. Nr 78, poz. 483 ze zm.)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400" i="1" dirty="0">
                <a:latin typeface="Arial" panose="020B0604020202020204" pitchFamily="34" charset="0"/>
                <a:cs typeface="Arial" panose="020B0604020202020204" pitchFamily="34" charset="0"/>
              </a:rPr>
              <a:t>Zakres i formy zabezpieczenia społecznego określa ustawa.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1800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18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 norm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(egzekwowalność)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(prawo podmiotowe</a:t>
            </a:r>
            <a:r>
              <a:rPr lang="pl-PL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norma programowa)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1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1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np.: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Konstytucja Hiszpanii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z dnia 27 grudnia 1978 r.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tłum. T.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Mołdawa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[w:] 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Konstytucje państw Unii Europejskiej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W. Staśkiewicz (red.), Warszawa 2011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Tytuł I </a:t>
            </a:r>
            <a:r>
              <a:rPr lang="pl-PL" sz="1400" i="1" dirty="0">
                <a:latin typeface="Arial" panose="020B0604020202020204" pitchFamily="34" charset="0"/>
                <a:cs typeface="Arial" panose="020B0604020202020204" pitchFamily="34" charset="0"/>
              </a:rPr>
              <a:t>O podstawowych prawach i obowiązkach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Rozdział trzeci </a:t>
            </a:r>
            <a:r>
              <a:rPr lang="pl-PL" sz="1400" i="1" dirty="0">
                <a:latin typeface="Arial" panose="020B0604020202020204" pitchFamily="34" charset="0"/>
                <a:cs typeface="Arial" panose="020B0604020202020204" pitchFamily="34" charset="0"/>
              </a:rPr>
              <a:t>O przewodnich zasadach polityki społecznej i gospodarczej  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(art.39-52)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(…)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41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Władze publiczne utrzymują powszechny system zabezpieczenia społecznego dla wszystkich obywateli, zapewniający pomoc i dostateczne świadczenia socjalne na wypadek znalezienia się w niedostatku, szczególnie w razie bezrobocia. Pomoc i świadczenia uzupełniające są dobrowolne.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(…)</a:t>
            </a:r>
            <a:endParaRPr lang="pl-PL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Rozdział czwarty </a:t>
            </a:r>
            <a:r>
              <a:rPr lang="pl-PL" sz="1400" i="1" dirty="0">
                <a:latin typeface="Arial" panose="020B0604020202020204" pitchFamily="34" charset="0"/>
                <a:cs typeface="Arial" panose="020B0604020202020204" pitchFamily="34" charset="0"/>
              </a:rPr>
              <a:t>O gwarancjach wolności i praw podstawowych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53 ust. 3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Uznanie, poszanowanie i ochrona zasad proklamowanych w rozdziale trzecim określa treść ustawodawstwa, praktyki sądowej i działalności władz publicznych. Na zasady te można powoływać się tylko przed powszechnym wymiarem sprawiedliwości, zgodnie z przepisami ustaw, które je realizują.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(…)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1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29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F8C801-06DB-4D26-860B-E6DC4676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3" y="1"/>
            <a:ext cx="12024000" cy="685799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1800" dirty="0">
                <a:solidFill>
                  <a:srgbClr val="1F4E79"/>
                </a:solidFill>
                <a:uFill>
                  <a:solidFill>
                    <a:srgbClr val="1F4E79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zakres podmiotowy</a:t>
            </a:r>
          </a:p>
          <a:p>
            <a:pPr algn="just">
              <a:spcBef>
                <a:spcPts val="0"/>
              </a:spcBef>
            </a:pPr>
            <a:r>
              <a:rPr lang="pl-PL" sz="1400" i="1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każdy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np.: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23 Konstytucji Królestwa Belgii </a:t>
            </a: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z dnia 7 lutego 1831 r.,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tłum. W. Skrzydło, [w:] 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Konstytucje państw Unii Europejskiej,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W. Staśkiewicz (red.), Warszawa 2011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Każdy ma prawo do życia odpowiadającego wymogom godności ludzkiej.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W tym celu ustawa, dekret lub akty organów regionalnych, o których mowa w art. 134, gwarantują, przy uwzględnieniu odpowiadających im obowiązków, prawa ekonomiczne, socjalne i kulturalne oraz określają warunki ich wykonywania. Prawa te obejmują w szczególności: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(…)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 2° prawo do zabezpieczenia socjalnego (…)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400" i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l-PL" sz="1400" i="1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obywatel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np.: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67 ust. 1 </a:t>
            </a:r>
            <a:r>
              <a:rPr lang="pl-PL" sz="1200" dirty="0" err="1">
                <a:latin typeface="Arial" panose="020B0604020202020204" pitchFamily="34" charset="0"/>
                <a:cs typeface="Arial" panose="020B0604020202020204" pitchFamily="34" charset="0"/>
              </a:rPr>
              <a:t>zd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. 1 Konstytucji RP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Obywatel ma prawo do zabezpieczenia społecznego w razie niezdolności do pracy ze względu na chorobę lub inwalidztwo oraz po osiągnięciu wieku emerytalnego.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l-PL" sz="1400" i="1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zatrudnieni i ich rodziny</a:t>
            </a:r>
            <a:r>
              <a:rPr lang="pl-PL" sz="1400" b="1" i="1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1400" i="1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pracownicy</a:t>
            </a:r>
            <a:r>
              <a:rPr lang="pl-PL" sz="1400" b="1" i="1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1400" i="1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np.: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56 ust. 1 Konstytucji Republiki Chorwacji </a:t>
            </a: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z dnia 22 grudnia 1990 r.,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tłum. T. M. Wójcik, M.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Petryńska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Warszawa 2007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Ustawy i układy zbiorowe określają prawa zatrudnionych oraz ich rodzin do zabezpieczenia socjalnego i ubezpieczeń społecznych.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200" i="1" dirty="0"/>
          </a:p>
          <a:p>
            <a:pPr algn="just">
              <a:spcBef>
                <a:spcPts val="0"/>
              </a:spcBef>
            </a:pPr>
            <a:r>
              <a:rPr lang="pl-PL" sz="1400" i="1" dirty="0"/>
              <a:t>…</a:t>
            </a:r>
          </a:p>
          <a:p>
            <a:pPr algn="just">
              <a:spcBef>
                <a:spcPts val="0"/>
              </a:spcBef>
            </a:pPr>
            <a:endParaRPr lang="pl-PL" sz="16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przedmiot ochrony (ryzyko socjalne)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np.: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63 ust. 3 Konstytucji Republiki Portugalskiej </a:t>
            </a: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z dnia 2 kwietnia 1976 r.,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tłum. A.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Wojtyczek-Bonnand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[w:] 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Konstytucje państw Unii Europejskiej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W. Staśkiewicz (red.), Warszawa 2011</a:t>
            </a:r>
            <a:endParaRPr lang="pl-PL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System zabezpieczenia społecznego zapewnia obywatelom ochronę w razie choroby, starości, inwalidztwa, wdowieństwa i sieroctwa, a także w razie pozostawania bez pracy oraz w każdym przypadku braku lub ograniczenia środków do życia lub zdolności do wykonywania pracy.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8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formy zabezpieczenia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np.: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9 Konstytucji Republiki Cypryjskiej </a:t>
            </a: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z dnia 16 sierpnia 1960 r.,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tłum. L. i P.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Akritidis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Warszawa 2013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Każdy ma prawo do godnego życia i zabezpieczenia społecznego. Ochronę robotników, udzielanie pomocy biednym i system ubezpieczeń społecznych określa ustawa. </a:t>
            </a:r>
          </a:p>
        </p:txBody>
      </p:sp>
    </p:spTree>
    <p:extLst>
      <p:ext uri="{BB962C8B-B14F-4D97-AF65-F5344CB8AC3E}">
        <p14:creationId xmlns:p14="http://schemas.microsoft.com/office/powerpoint/2010/main" val="901095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F8C801-06DB-4D26-860B-E6DC4676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00" y="0"/>
            <a:ext cx="12024000" cy="6840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organizacja i funkcjonowanie systemu?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por.: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63 ust. 2 Konstytucji Republiki Portugalskiej z dnia 2 kwietnia 1976 r.,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tłum. A. </a:t>
            </a:r>
            <a:r>
              <a:rPr lang="pl-PL" sz="1000" dirty="0" err="1">
                <a:latin typeface="Arial" panose="020B0604020202020204" pitchFamily="34" charset="0"/>
                <a:cs typeface="Arial" panose="020B0604020202020204" pitchFamily="34" charset="0"/>
              </a:rPr>
              <a:t>Wojtyczek-Bonnand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, [w:] </a:t>
            </a:r>
            <a:r>
              <a:rPr lang="pl-PL" sz="1000" i="1" dirty="0">
                <a:latin typeface="Arial" panose="020B0604020202020204" pitchFamily="34" charset="0"/>
                <a:cs typeface="Arial" panose="020B0604020202020204" pitchFamily="34" charset="0"/>
              </a:rPr>
              <a:t>Konstytucje państw Unii Europejskiej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, W. Staśkiewicz (red.), Warszawa 2011</a:t>
            </a:r>
            <a:endParaRPr lang="pl-PL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Obowiązkiem państwa jest organizowanie, koordynowanie i subwencjonowanie jednolitego i zdecentralizowanego systemu zabezpieczenia społecznego, z udziałem związków zawodowych, innych organizacji reprezentujących pracowników oraz zrzeszeń reprezentujących inne osoby objęte świadczeniami</a:t>
            </a:r>
            <a:r>
              <a:rPr lang="pl-PL" sz="13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400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waloryzacja?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por.: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50 </a:t>
            </a:r>
            <a:r>
              <a:rPr lang="pl-PL" sz="1200" dirty="0" err="1">
                <a:latin typeface="Arial" panose="020B0604020202020204" pitchFamily="34" charset="0"/>
                <a:cs typeface="Arial" panose="020B0604020202020204" pitchFamily="34" charset="0"/>
              </a:rPr>
              <a:t>zd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. 1 Konstytucji Hiszpanii z dnia 27 grudnia 1978 r.,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tłum. T. </a:t>
            </a:r>
            <a:r>
              <a:rPr lang="pl-PL" sz="1000" dirty="0" err="1">
                <a:latin typeface="Arial" panose="020B0604020202020204" pitchFamily="34" charset="0"/>
                <a:cs typeface="Arial" panose="020B0604020202020204" pitchFamily="34" charset="0"/>
              </a:rPr>
              <a:t>Mołdawa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, [w:] </a:t>
            </a:r>
            <a:r>
              <a:rPr lang="pl-PL" sz="1000" i="1" dirty="0">
                <a:latin typeface="Arial" panose="020B0604020202020204" pitchFamily="34" charset="0"/>
                <a:cs typeface="Arial" panose="020B0604020202020204" pitchFamily="34" charset="0"/>
              </a:rPr>
              <a:t>Konstytucje państw Unii Europejskiej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, W. Staśkiewicz (red.), Warszawa 2011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Władze publiczne zapewniają, poprzez system odpowiednich i okresowo aktualizowanych rent i emerytur, wystarczające środki ekonomiczne obywatelom w wieku poprodukcyjnym.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srgbClr val="2B6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wiek emerytalny?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por.: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Tytuł VIII. </a:t>
            </a: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Ład społeczny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Konstytucji Federacyjnej Republiki Brazylii z dnia 5 października 1988 r.,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tłum. A.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Wojtyczek-Bonnand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Warszawa 2004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Rozdział II. Zabezpieczenie społeczne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(art. 194-204)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201. § 7. </a:t>
            </a: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Zapewnia się emeryturę w powszechnym systemie ubezpieczeń społecznych, na zasadach określonych w ustawie, przy spełnieniu następujących warunków: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I - trzydzieści pięć lat składek w przypadku mężczyzny i trzydzieści lat w przypadku kobiety;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II - wiek sześćdziesiąt pięć lat w przypadku mężczyzny i sześćdziesiąt lat w przypadku kobiety; wiek ten zostaje obniżony o pięć lat w przypadku pracowników rolnych obu płci oraz dla tych, którzy pracują w systemie gospodarki rodzinnej, w tym także producentów rolnych, poszukiwaczy kamieni szlachetnych i minerałów oraz dla rybaków.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art. 39 ust. 3 Konstytucji Republiki Słowackiej z dnia 1 września 1992 r.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(na podstawie: https://www.slov-lex.sk/pravne-predpisy/SK/ZZ/1992/460/20190701.html, tł. wł.) 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od 1 lipca 2019 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Wiek wymagany do nabycia uprawnień do odpowiedniego zabezpieczenia materialnego na starość nie może przekraczać 64 lata.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Kobieta ma prawo do obniżenia maksymalnego wieku wymaganego do nabycia uprawnień do odpowiedniego zabezpieczenia materialnego na starość odpowiednio: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a) o sześć miesięcy, jeżeli wychowała jedno dziecko,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b) o dwanaście miesięcy, jeżeli wychowała dwoje dzieci,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c) o osiemnaście miesięcy, jeżeli wychowała troje lub więcej dzieci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400" i="1" dirty="0"/>
          </a:p>
        </p:txBody>
      </p:sp>
    </p:spTree>
    <p:extLst>
      <p:ext uri="{BB962C8B-B14F-4D97-AF65-F5344CB8AC3E}">
        <p14:creationId xmlns:p14="http://schemas.microsoft.com/office/powerpoint/2010/main" val="271696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F8C801-06DB-4D26-860B-E6DC4676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00" y="90000"/>
            <a:ext cx="12024000" cy="6768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Bibliografia (wybrane pozycje):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Banaszak B., </a:t>
            </a: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Konstytucja Rzeczypospolitej Polskiej. Komentarz,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Warszawa 2012;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Garlicki L., Jarosz-Żukowska S., </a:t>
            </a: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Artykuł 67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[w:] </a:t>
            </a: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Konstytucja Rzeczypospolitej Polskiej. Komentarz. Tom II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L. Garlicki, M. </a:t>
            </a:r>
            <a:r>
              <a:rPr lang="pl-PL" sz="1200" dirty="0" err="1">
                <a:latin typeface="Arial" panose="020B0604020202020204" pitchFamily="34" charset="0"/>
                <a:cs typeface="Arial" panose="020B0604020202020204" pitchFamily="34" charset="0"/>
              </a:rPr>
              <a:t>Zubik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(red.), Warszawa 2016;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Konstytucja Federacyjnej Republiki Brazylii, tłum. A. </a:t>
            </a:r>
            <a:r>
              <a:rPr lang="pl-PL" sz="1200" dirty="0" err="1">
                <a:latin typeface="Arial" panose="020B0604020202020204" pitchFamily="34" charset="0"/>
                <a:cs typeface="Arial" panose="020B0604020202020204" pitchFamily="34" charset="0"/>
              </a:rPr>
              <a:t>Wojtyczek-Bonnand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wstęp: K. </a:t>
            </a:r>
            <a:r>
              <a:rPr lang="pl-PL" sz="1200" dirty="0" err="1">
                <a:latin typeface="Arial" panose="020B0604020202020204" pitchFamily="34" charset="0"/>
                <a:cs typeface="Arial" panose="020B0604020202020204" pitchFamily="34" charset="0"/>
              </a:rPr>
              <a:t>Wojtyczek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Warszawa 2004;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Konstytucje państw Unii Europejskiej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W. Staśkiewicz (red.), Warszawa 2011;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Konstytucja Republiki Chorwacji, tłum. T. M. Wójcik, M. </a:t>
            </a:r>
            <a:r>
              <a:rPr lang="pl-PL" sz="1200" dirty="0" err="1">
                <a:latin typeface="Arial" panose="020B0604020202020204" pitchFamily="34" charset="0"/>
                <a:cs typeface="Arial" panose="020B0604020202020204" pitchFamily="34" charset="0"/>
              </a:rPr>
              <a:t>Petryńska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wstęp: A. i L. Garliccy, Warszawa 2007;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Konstytucja Republiki Cypryjskiej, tłum. L. i P. </a:t>
            </a:r>
            <a:r>
              <a:rPr lang="pl-PL" sz="1200" dirty="0" err="1">
                <a:latin typeface="Arial" panose="020B0604020202020204" pitchFamily="34" charset="0"/>
                <a:cs typeface="Arial" panose="020B0604020202020204" pitchFamily="34" charset="0"/>
              </a:rPr>
              <a:t>Akritidis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wstęp: P. Osiewicz, Warszawa 2013;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Prawa człowieka i systemy ich ochrony. Teksty źródłowe,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S. Jarosz-Żukowska (red.), Wrocław 2002;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200" dirty="0" err="1">
                <a:latin typeface="Arial" panose="020B0604020202020204" pitchFamily="34" charset="0"/>
                <a:cs typeface="Arial" panose="020B0604020202020204" pitchFamily="34" charset="0"/>
              </a:rPr>
              <a:t>Ślebzak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K., </a:t>
            </a: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Art. 67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[w:] </a:t>
            </a:r>
            <a:r>
              <a:rPr lang="pl-PL" sz="1200" i="1" dirty="0">
                <a:latin typeface="Arial" panose="020B0604020202020204" pitchFamily="34" charset="0"/>
                <a:cs typeface="Arial" panose="020B0604020202020204" pitchFamily="34" charset="0"/>
              </a:rPr>
              <a:t>Konstytucja RP, Komentarz, Tom I. Art.1-86,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M. Safjan, L. </a:t>
            </a:r>
            <a:r>
              <a:rPr lang="pl-PL" sz="1200" dirty="0" err="1">
                <a:latin typeface="Arial" panose="020B0604020202020204" pitchFamily="34" charset="0"/>
                <a:cs typeface="Arial" panose="020B0604020202020204" pitchFamily="34" charset="0"/>
              </a:rPr>
              <a:t>Bosek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(red.), Warszawa 2016.</a:t>
            </a:r>
          </a:p>
        </p:txBody>
      </p:sp>
    </p:spTree>
    <p:extLst>
      <p:ext uri="{BB962C8B-B14F-4D97-AF65-F5344CB8AC3E}">
        <p14:creationId xmlns:p14="http://schemas.microsoft.com/office/powerpoint/2010/main" val="214306048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1473</Words>
  <Application>Microsoft Office PowerPoint</Application>
  <PresentationFormat>Panoramiczny</PresentationFormat>
  <Paragraphs>132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Konstytucyjny standard zabezpieczenia społecznego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ANIA</dc:creator>
  <cp:lastModifiedBy>ANIA</cp:lastModifiedBy>
  <cp:revision>76</cp:revision>
  <cp:lastPrinted>2019-10-09T14:05:06Z</cp:lastPrinted>
  <dcterms:created xsi:type="dcterms:W3CDTF">2019-09-19T23:08:42Z</dcterms:created>
  <dcterms:modified xsi:type="dcterms:W3CDTF">2019-11-24T18:14:41Z</dcterms:modified>
</cp:coreProperties>
</file>