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81" r:id="rId2"/>
    <p:sldId id="283" r:id="rId3"/>
    <p:sldId id="284" r:id="rId4"/>
    <p:sldId id="287" r:id="rId5"/>
    <p:sldId id="285" r:id="rId6"/>
    <p:sldId id="286" r:id="rId7"/>
    <p:sldId id="288" r:id="rId8"/>
    <p:sldId id="289" r:id="rId9"/>
    <p:sldId id="290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E9383-A953-4ACE-A320-0F1B78BA51AB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5101B-471F-4159-845D-145D903F9C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769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5101B-471F-4159-845D-145D903F9CC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45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03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798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8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377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322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864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8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76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4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61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67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Seminarium naukowe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16F8C-1410-4C4F-B7E2-ADF4AA79FC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478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na.gierusz@ug.edu.p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55964" y="1122363"/>
            <a:ext cx="10515600" cy="2387600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Trade-off </a:t>
            </a:r>
            <a:r>
              <a:rPr lang="pl-PL" sz="4000" b="1" dirty="0" err="1" smtClean="0"/>
              <a:t>between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contribution</a:t>
            </a:r>
            <a:r>
              <a:rPr lang="pl-PL" sz="4000" b="1" dirty="0" smtClean="0"/>
              <a:t> and benefit </a:t>
            </a:r>
            <a:r>
              <a:rPr lang="pl-PL" sz="4000" b="1" dirty="0" err="1" smtClean="0"/>
              <a:t>variability</a:t>
            </a:r>
            <a:r>
              <a:rPr lang="pl-PL" sz="4000" b="1" dirty="0" smtClean="0"/>
              <a:t> in a </a:t>
            </a:r>
            <a:r>
              <a:rPr lang="pl-PL" sz="4000" b="1" dirty="0" err="1" smtClean="0"/>
              <a:t>hybrid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pension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scheme</a:t>
            </a:r>
            <a:endParaRPr lang="pl-PL" sz="4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55964" y="5202238"/>
            <a:ext cx="10385326" cy="693595"/>
          </a:xfrm>
        </p:spPr>
        <p:txBody>
          <a:bodyPr>
            <a:normAutofit/>
          </a:bodyPr>
          <a:lstStyle/>
          <a:p>
            <a:r>
              <a:rPr lang="pl-PL" dirty="0" smtClean="0"/>
              <a:t>Anna Gierusz</a:t>
            </a:r>
            <a:r>
              <a:rPr lang="pl-PL" dirty="0"/>
              <a:t>, </a:t>
            </a:r>
            <a:r>
              <a:rPr lang="pl-PL" dirty="0" smtClean="0"/>
              <a:t>University of </a:t>
            </a:r>
            <a:r>
              <a:rPr lang="pl-PL" dirty="0" err="1" smtClean="0"/>
              <a:t>Gdansk</a:t>
            </a:r>
            <a:r>
              <a:rPr lang="pl-PL" dirty="0" smtClean="0"/>
              <a:t>, </a:t>
            </a:r>
            <a:r>
              <a:rPr lang="pl-PL" dirty="0" smtClean="0">
                <a:hlinkClick r:id="rId2"/>
              </a:rPr>
              <a:t>anna.gierusz@ug.edu.pl</a:t>
            </a:r>
            <a:r>
              <a:rPr lang="pl-PL" dirty="0" smtClean="0"/>
              <a:t> </a:t>
            </a:r>
          </a:p>
        </p:txBody>
      </p:sp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482" y="-3046"/>
            <a:ext cx="4324107" cy="106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ostokąt 4"/>
          <p:cNvSpPr/>
          <p:nvPr/>
        </p:nvSpPr>
        <p:spPr>
          <a:xfrm>
            <a:off x="955964" y="3740449"/>
            <a:ext cx="107511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2400" b="1" dirty="0" err="1" smtClean="0"/>
              <a:t>Social</a:t>
            </a:r>
            <a:r>
              <a:rPr lang="pl-PL" sz="2400" b="1" dirty="0" smtClean="0"/>
              <a:t> Security Systems in the </a:t>
            </a:r>
            <a:r>
              <a:rPr lang="pl-PL" sz="2400" b="1" dirty="0" err="1" smtClean="0"/>
              <a:t>Light</a:t>
            </a:r>
            <a:r>
              <a:rPr lang="pl-PL" sz="2400" b="1" dirty="0" smtClean="0"/>
              <a:t> of </a:t>
            </a:r>
            <a:r>
              <a:rPr lang="pl-PL" sz="2400" b="1" dirty="0" err="1" smtClean="0"/>
              <a:t>Demographic</a:t>
            </a:r>
            <a:r>
              <a:rPr lang="pl-PL" sz="2400" b="1" dirty="0" smtClean="0"/>
              <a:t>,</a:t>
            </a:r>
          </a:p>
          <a:p>
            <a:pPr lvl="0" algn="ctr"/>
            <a:r>
              <a:rPr lang="pl-PL" sz="2400" b="1" dirty="0" smtClean="0"/>
              <a:t> </a:t>
            </a:r>
            <a:r>
              <a:rPr lang="pl-PL" sz="2400" b="1" dirty="0" err="1" smtClean="0"/>
              <a:t>Economic</a:t>
            </a:r>
            <a:r>
              <a:rPr lang="pl-PL" sz="2400" b="1" dirty="0" smtClean="0"/>
              <a:t> and </a:t>
            </a:r>
            <a:r>
              <a:rPr lang="pl-PL" sz="2400" b="1" dirty="0" err="1" smtClean="0"/>
              <a:t>Technological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Challenges</a:t>
            </a:r>
            <a:endParaRPr lang="pl-PL" sz="2400" b="1" dirty="0" smtClean="0"/>
          </a:p>
          <a:p>
            <a:pPr lvl="0" algn="ctr"/>
            <a:r>
              <a:rPr lang="pl-PL" sz="2400" b="1" dirty="0" err="1" smtClean="0"/>
              <a:t>Poznan</a:t>
            </a:r>
            <a:r>
              <a:rPr lang="pl-PL" sz="2400" b="1" dirty="0" smtClean="0"/>
              <a:t> 2019</a:t>
            </a:r>
            <a:endParaRPr lang="pl-PL" sz="2400" b="1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32"/>
            <a:ext cx="1735938" cy="104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20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Hybrid</a:t>
            </a:r>
            <a:r>
              <a:rPr lang="pl-PL" dirty="0" smtClean="0"/>
              <a:t> </a:t>
            </a:r>
            <a:r>
              <a:rPr lang="pl-PL" dirty="0" err="1" smtClean="0"/>
              <a:t>pension</a:t>
            </a:r>
            <a:r>
              <a:rPr lang="pl-PL" dirty="0" smtClean="0"/>
              <a:t> </a:t>
            </a:r>
            <a:r>
              <a:rPr lang="pl-PL" dirty="0" err="1" smtClean="0"/>
              <a:t>schemes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Reduction</a:t>
            </a:r>
            <a:r>
              <a:rPr lang="pl-PL" dirty="0" smtClean="0"/>
              <a:t> of </a:t>
            </a:r>
            <a:r>
              <a:rPr lang="pl-PL" dirty="0" err="1" smtClean="0"/>
              <a:t>employer</a:t>
            </a:r>
            <a:r>
              <a:rPr lang="pl-PL" dirty="0" smtClean="0"/>
              <a:t> </a:t>
            </a:r>
            <a:r>
              <a:rPr lang="pl-PL" dirty="0" err="1" smtClean="0"/>
              <a:t>contribution</a:t>
            </a:r>
            <a:r>
              <a:rPr lang="pl-PL" dirty="0" smtClean="0"/>
              <a:t> </a:t>
            </a:r>
            <a:r>
              <a:rPr lang="pl-PL" dirty="0" err="1" smtClean="0"/>
              <a:t>variability</a:t>
            </a:r>
            <a:r>
              <a:rPr lang="pl-PL" dirty="0" smtClean="0"/>
              <a:t> vs DB </a:t>
            </a:r>
            <a:r>
              <a:rPr lang="pl-PL" dirty="0" err="1" smtClean="0"/>
              <a:t>scheme</a:t>
            </a:r>
            <a:endParaRPr lang="pl-PL" dirty="0" smtClean="0"/>
          </a:p>
          <a:p>
            <a:r>
              <a:rPr lang="pl-PL" dirty="0" err="1" smtClean="0"/>
              <a:t>Reduction</a:t>
            </a:r>
            <a:r>
              <a:rPr lang="pl-PL" dirty="0" smtClean="0"/>
              <a:t> of </a:t>
            </a:r>
            <a:r>
              <a:rPr lang="pl-PL" dirty="0" err="1" smtClean="0"/>
              <a:t>member</a:t>
            </a:r>
            <a:r>
              <a:rPr lang="pl-PL" dirty="0" smtClean="0"/>
              <a:t> benefit </a:t>
            </a:r>
            <a:r>
              <a:rPr lang="pl-PL" dirty="0" err="1" smtClean="0"/>
              <a:t>variability</a:t>
            </a:r>
            <a:r>
              <a:rPr lang="pl-PL" dirty="0" smtClean="0"/>
              <a:t> vs DC </a:t>
            </a:r>
            <a:r>
              <a:rPr lang="pl-PL" dirty="0" err="1" smtClean="0"/>
              <a:t>scheme</a:t>
            </a: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b="1" dirty="0" err="1" smtClean="0"/>
              <a:t>Conditional</a:t>
            </a:r>
            <a:r>
              <a:rPr lang="pl-PL" b="1" dirty="0" smtClean="0"/>
              <a:t> </a:t>
            </a:r>
            <a:r>
              <a:rPr lang="pl-PL" b="1" dirty="0" err="1" smtClean="0"/>
              <a:t>contribution</a:t>
            </a:r>
            <a:r>
              <a:rPr lang="pl-PL" b="1" dirty="0" smtClean="0"/>
              <a:t> </a:t>
            </a:r>
            <a:r>
              <a:rPr lang="pl-PL" b="1" dirty="0" err="1" smtClean="0"/>
              <a:t>pension</a:t>
            </a:r>
            <a:r>
              <a:rPr lang="pl-PL" b="1" dirty="0" smtClean="0"/>
              <a:t> </a:t>
            </a:r>
            <a:r>
              <a:rPr lang="pl-PL" b="1" dirty="0" err="1" smtClean="0"/>
              <a:t>scheme</a:t>
            </a:r>
            <a:r>
              <a:rPr lang="pl-PL" dirty="0" smtClean="0"/>
              <a:t>:</a:t>
            </a:r>
          </a:p>
          <a:p>
            <a:r>
              <a:rPr lang="pl-PL" dirty="0" smtClean="0"/>
              <a:t>Target benefit set</a:t>
            </a:r>
          </a:p>
          <a:p>
            <a:r>
              <a:rPr lang="pl-PL" dirty="0" err="1" smtClean="0"/>
              <a:t>Contribution</a:t>
            </a:r>
            <a:r>
              <a:rPr lang="pl-PL" dirty="0" smtClean="0"/>
              <a:t> </a:t>
            </a:r>
            <a:r>
              <a:rPr lang="pl-PL" dirty="0" err="1" smtClean="0"/>
              <a:t>recalculated</a:t>
            </a:r>
            <a:r>
              <a:rPr lang="pl-PL" dirty="0" smtClean="0"/>
              <a:t> </a:t>
            </a:r>
            <a:r>
              <a:rPr lang="pl-PL" dirty="0" err="1" smtClean="0"/>
              <a:t>every</a:t>
            </a:r>
            <a:r>
              <a:rPr lang="pl-PL" dirty="0" smtClean="0"/>
              <a:t> </a:t>
            </a:r>
            <a:r>
              <a:rPr lang="pl-PL" dirty="0" err="1" smtClean="0"/>
              <a:t>year</a:t>
            </a:r>
            <a:r>
              <a:rPr lang="pl-PL" dirty="0" smtClean="0"/>
              <a:t> </a:t>
            </a:r>
            <a:r>
              <a:rPr lang="pl-PL" dirty="0" err="1" smtClean="0"/>
              <a:t>based</a:t>
            </a:r>
            <a:r>
              <a:rPr lang="pl-PL" dirty="0" smtClean="0"/>
              <a:t> on </a:t>
            </a:r>
            <a:r>
              <a:rPr lang="pl-PL" dirty="0" err="1" smtClean="0"/>
              <a:t>actual</a:t>
            </a:r>
            <a:r>
              <a:rPr lang="pl-PL" dirty="0" smtClean="0"/>
              <a:t> </a:t>
            </a:r>
            <a:r>
              <a:rPr lang="pl-PL" dirty="0" err="1" smtClean="0"/>
              <a:t>experience</a:t>
            </a:r>
            <a:endParaRPr lang="pl-PL" dirty="0" smtClean="0"/>
          </a:p>
          <a:p>
            <a:r>
              <a:rPr lang="pl-PL" dirty="0" smtClean="0"/>
              <a:t>Maximum </a:t>
            </a:r>
            <a:r>
              <a:rPr lang="pl-PL" dirty="0" err="1" smtClean="0"/>
              <a:t>variability</a:t>
            </a:r>
            <a:r>
              <a:rPr lang="pl-PL" dirty="0" smtClean="0"/>
              <a:t> of </a:t>
            </a:r>
            <a:r>
              <a:rPr lang="pl-PL" dirty="0" err="1" smtClean="0"/>
              <a:t>employer</a:t>
            </a:r>
            <a:r>
              <a:rPr lang="pl-PL" dirty="0" smtClean="0"/>
              <a:t> </a:t>
            </a:r>
            <a:r>
              <a:rPr lang="pl-PL" dirty="0" err="1" smtClean="0"/>
              <a:t>contribution</a:t>
            </a:r>
            <a:r>
              <a:rPr lang="pl-PL" dirty="0" smtClean="0"/>
              <a:t> set (K)</a:t>
            </a:r>
          </a:p>
          <a:p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actual</a:t>
            </a:r>
            <a:r>
              <a:rPr lang="pl-PL" dirty="0" smtClean="0"/>
              <a:t> </a:t>
            </a:r>
            <a:r>
              <a:rPr lang="pl-PL" dirty="0" err="1" smtClean="0"/>
              <a:t>contribution</a:t>
            </a:r>
            <a:r>
              <a:rPr lang="pl-PL" dirty="0" smtClean="0"/>
              <a:t> </a:t>
            </a:r>
            <a:r>
              <a:rPr lang="pl-PL" dirty="0" err="1" smtClean="0"/>
              <a:t>exceeds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maximum benefit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adjusted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2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8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Assumptions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973224"/>
              </p:ext>
            </p:extLst>
          </p:nvPr>
        </p:nvGraphicFramePr>
        <p:xfrm>
          <a:off x="838200" y="1498079"/>
          <a:ext cx="782812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257032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Assumption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Value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Member’s age on joining the scheme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Retirement age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65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Target replacement rate (% of final salary)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30%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replacement rate (% of final salary)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25%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Annual rate of investment returns (pre-retirement)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3.4%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Annual interest rate (post-retirement)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1%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Annual rate of salary increase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1.5%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Annual administration charge pre-retirement (% of fund)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0.5%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Administration charge post-retirement (% of payment)</a:t>
                      </a:r>
                      <a:endParaRPr lang="pl-PL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1%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Remaining lifetime in years at age 65</a:t>
                      </a:r>
                      <a:endParaRPr lang="pl-PL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23</a:t>
                      </a:r>
                      <a:endParaRPr lang="pl-PL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3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1599631" y="5782168"/>
            <a:ext cx="592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C</a:t>
            </a:r>
            <a:r>
              <a:rPr lang="pl-PL" dirty="0" err="1" smtClean="0"/>
              <a:t>ontribution</a:t>
            </a:r>
            <a:r>
              <a:rPr lang="pl-PL" dirty="0" smtClean="0"/>
              <a:t> </a:t>
            </a:r>
            <a:r>
              <a:rPr lang="pl-PL" dirty="0" err="1" smtClean="0"/>
              <a:t>rate</a:t>
            </a:r>
            <a:r>
              <a:rPr lang="pl-PL" dirty="0" smtClean="0"/>
              <a:t> 11.8% (5.9% </a:t>
            </a:r>
            <a:r>
              <a:rPr lang="pl-PL" dirty="0" err="1" smtClean="0"/>
              <a:t>member</a:t>
            </a:r>
            <a:r>
              <a:rPr lang="pl-PL" dirty="0" smtClean="0"/>
              <a:t> and </a:t>
            </a:r>
            <a:r>
              <a:rPr lang="pl-PL" dirty="0" err="1" smtClean="0"/>
              <a:t>employer</a:t>
            </a:r>
            <a:r>
              <a:rPr lang="pl-PL" dirty="0" smtClean="0"/>
              <a:t> </a:t>
            </a:r>
            <a:r>
              <a:rPr lang="pl-PL" dirty="0" err="1" smtClean="0"/>
              <a:t>each</a:t>
            </a:r>
            <a:r>
              <a:rPr lang="pl-PL" dirty="0" smtClean="0"/>
              <a:t>)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9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6188" y="296887"/>
            <a:ext cx="10515600" cy="1325563"/>
          </a:xfrm>
        </p:spPr>
        <p:txBody>
          <a:bodyPr/>
          <a:lstStyle/>
          <a:p>
            <a:r>
              <a:rPr lang="pl-PL" dirty="0" err="1" smtClean="0"/>
              <a:t>Selected</a:t>
            </a:r>
            <a:r>
              <a:rPr lang="pl-PL" dirty="0" smtClean="0"/>
              <a:t> </a:t>
            </a:r>
            <a:r>
              <a:rPr lang="pl-PL" dirty="0" err="1" smtClean="0"/>
              <a:t>scenarios</a:t>
            </a:r>
            <a:r>
              <a:rPr lang="pl-PL" dirty="0" smtClean="0"/>
              <a:t> – </a:t>
            </a:r>
            <a:r>
              <a:rPr lang="pl-PL" dirty="0" err="1" smtClean="0"/>
              <a:t>employer</a:t>
            </a:r>
            <a:r>
              <a:rPr lang="pl-PL" dirty="0" smtClean="0"/>
              <a:t> </a:t>
            </a:r>
            <a:r>
              <a:rPr lang="pl-PL" dirty="0" err="1" smtClean="0"/>
              <a:t>contribution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4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85" y="1514075"/>
            <a:ext cx="5854178" cy="352194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163" y="1514075"/>
            <a:ext cx="5860446" cy="3521949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79985" y="5234522"/>
            <a:ext cx="5515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 smtClean="0"/>
              <a:t>Average</a:t>
            </a:r>
            <a:r>
              <a:rPr lang="pl-PL" sz="2000" dirty="0" smtClean="0"/>
              <a:t> </a:t>
            </a:r>
            <a:r>
              <a:rPr lang="pl-PL" sz="2000" dirty="0" err="1" smtClean="0"/>
              <a:t>variability</a:t>
            </a:r>
            <a:r>
              <a:rPr lang="pl-PL" sz="2000" dirty="0" smtClean="0"/>
              <a:t> of </a:t>
            </a:r>
            <a:r>
              <a:rPr lang="pl-PL" sz="2000" dirty="0" err="1" smtClean="0"/>
              <a:t>employer</a:t>
            </a:r>
            <a:r>
              <a:rPr lang="pl-PL" sz="2000" dirty="0" smtClean="0"/>
              <a:t> </a:t>
            </a:r>
            <a:r>
              <a:rPr lang="pl-PL" sz="2000" dirty="0" err="1" smtClean="0"/>
              <a:t>contribution</a:t>
            </a:r>
            <a:r>
              <a:rPr lang="pl-PL" sz="2000" dirty="0" smtClean="0"/>
              <a:t>: 4%</a:t>
            </a:r>
          </a:p>
          <a:p>
            <a:r>
              <a:rPr lang="pl-PL" sz="2000" dirty="0" err="1" smtClean="0"/>
              <a:t>Replacement</a:t>
            </a:r>
            <a:r>
              <a:rPr lang="pl-PL" sz="2000" dirty="0" smtClean="0"/>
              <a:t> </a:t>
            </a:r>
            <a:r>
              <a:rPr lang="pl-PL" sz="2000" dirty="0" err="1" smtClean="0"/>
              <a:t>rate</a:t>
            </a:r>
            <a:r>
              <a:rPr lang="pl-PL" sz="2000" dirty="0" smtClean="0"/>
              <a:t> </a:t>
            </a:r>
            <a:r>
              <a:rPr lang="pl-PL" sz="2000" dirty="0" err="1" smtClean="0"/>
              <a:t>achieved</a:t>
            </a:r>
            <a:r>
              <a:rPr lang="pl-PL" sz="2000" dirty="0" smtClean="0"/>
              <a:t>: 0.38</a:t>
            </a:r>
          </a:p>
          <a:p>
            <a:r>
              <a:rPr lang="pl-PL" sz="2000" dirty="0" err="1" smtClean="0"/>
              <a:t>Replacement</a:t>
            </a:r>
            <a:r>
              <a:rPr lang="pl-PL" sz="2000" dirty="0" smtClean="0"/>
              <a:t> </a:t>
            </a:r>
            <a:r>
              <a:rPr lang="pl-PL" sz="2000" dirty="0" err="1" smtClean="0"/>
              <a:t>rate</a:t>
            </a:r>
            <a:r>
              <a:rPr lang="pl-PL" sz="2000" dirty="0" smtClean="0"/>
              <a:t> in DC </a:t>
            </a:r>
            <a:r>
              <a:rPr lang="pl-PL" sz="2000" dirty="0" err="1" smtClean="0"/>
              <a:t>scheme</a:t>
            </a:r>
            <a:r>
              <a:rPr lang="pl-PL" sz="2000" dirty="0" smtClean="0"/>
              <a:t>: 0.35</a:t>
            </a:r>
            <a:endParaRPr lang="pl-PL" sz="20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034163" y="5234522"/>
            <a:ext cx="5515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 smtClean="0"/>
              <a:t>Average</a:t>
            </a:r>
            <a:r>
              <a:rPr lang="pl-PL" sz="2000" dirty="0" smtClean="0"/>
              <a:t> </a:t>
            </a:r>
            <a:r>
              <a:rPr lang="pl-PL" sz="2000" dirty="0" err="1" smtClean="0"/>
              <a:t>variability</a:t>
            </a:r>
            <a:r>
              <a:rPr lang="pl-PL" sz="2000" dirty="0" smtClean="0"/>
              <a:t> of </a:t>
            </a:r>
            <a:r>
              <a:rPr lang="pl-PL" sz="2000" dirty="0" err="1" smtClean="0"/>
              <a:t>employer</a:t>
            </a:r>
            <a:r>
              <a:rPr lang="pl-PL" sz="2000" dirty="0" smtClean="0"/>
              <a:t> </a:t>
            </a:r>
            <a:r>
              <a:rPr lang="pl-PL" sz="2000" dirty="0" err="1" smtClean="0"/>
              <a:t>contribution</a:t>
            </a:r>
            <a:r>
              <a:rPr lang="pl-PL" sz="2000" dirty="0" smtClean="0"/>
              <a:t>: 4.5%</a:t>
            </a:r>
          </a:p>
          <a:p>
            <a:r>
              <a:rPr lang="pl-PL" sz="2000" dirty="0" err="1" smtClean="0"/>
              <a:t>Replacement</a:t>
            </a:r>
            <a:r>
              <a:rPr lang="pl-PL" sz="2000" dirty="0" smtClean="0"/>
              <a:t> </a:t>
            </a:r>
            <a:r>
              <a:rPr lang="pl-PL" sz="2000" dirty="0" err="1" smtClean="0"/>
              <a:t>rate</a:t>
            </a:r>
            <a:r>
              <a:rPr lang="pl-PL" sz="2000" dirty="0" smtClean="0"/>
              <a:t> </a:t>
            </a:r>
            <a:r>
              <a:rPr lang="pl-PL" sz="2000" dirty="0" err="1" smtClean="0"/>
              <a:t>achieved</a:t>
            </a:r>
            <a:r>
              <a:rPr lang="pl-PL" sz="2000" dirty="0" smtClean="0"/>
              <a:t>: 0.17</a:t>
            </a:r>
          </a:p>
          <a:p>
            <a:r>
              <a:rPr lang="pl-PL" sz="2000" dirty="0" err="1" smtClean="0"/>
              <a:t>Replacement</a:t>
            </a:r>
            <a:r>
              <a:rPr lang="pl-PL" sz="2000" dirty="0" smtClean="0"/>
              <a:t> </a:t>
            </a:r>
            <a:r>
              <a:rPr lang="pl-PL" sz="2000" dirty="0" err="1" smtClean="0"/>
              <a:t>rate</a:t>
            </a:r>
            <a:r>
              <a:rPr lang="pl-PL" sz="2000" dirty="0" smtClean="0"/>
              <a:t> in DC </a:t>
            </a:r>
            <a:r>
              <a:rPr lang="pl-PL" sz="2000" dirty="0" err="1" smtClean="0"/>
              <a:t>scheme</a:t>
            </a:r>
            <a:r>
              <a:rPr lang="pl-PL" sz="2000" dirty="0" smtClean="0"/>
              <a:t>: 0.12</a:t>
            </a:r>
            <a:endParaRPr lang="pl-PL" sz="2000" dirty="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8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Results</a:t>
            </a:r>
            <a:r>
              <a:rPr lang="pl-PL" dirty="0" smtClean="0"/>
              <a:t> – DC </a:t>
            </a:r>
            <a:r>
              <a:rPr lang="pl-PL" dirty="0" err="1" smtClean="0"/>
              <a:t>scheme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5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35922"/>
            <a:ext cx="4893860" cy="4886031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18871"/>
              </p:ext>
            </p:extLst>
          </p:nvPr>
        </p:nvGraphicFramePr>
        <p:xfrm>
          <a:off x="6100548" y="2861485"/>
          <a:ext cx="573168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4204"/>
                <a:gridCol w="178747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 err="1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baseline="0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baseline="0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0.303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Standard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deviation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0.1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Lowest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0.11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lower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than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0.25 in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34% of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scenarios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ariability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achieve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target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6.9% of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salary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Results</a:t>
            </a:r>
            <a:r>
              <a:rPr lang="pl-PL" dirty="0" smtClean="0"/>
              <a:t> – </a:t>
            </a:r>
            <a:r>
              <a:rPr lang="pl-PL" dirty="0" err="1" smtClean="0"/>
              <a:t>Conditional</a:t>
            </a:r>
            <a:r>
              <a:rPr lang="pl-PL" dirty="0" smtClean="0"/>
              <a:t> </a:t>
            </a:r>
            <a:r>
              <a:rPr lang="pl-PL" dirty="0" err="1" smtClean="0"/>
              <a:t>contribution</a:t>
            </a:r>
            <a:r>
              <a:rPr lang="pl-PL" dirty="0" smtClean="0"/>
              <a:t> </a:t>
            </a:r>
            <a:r>
              <a:rPr lang="pl-PL" dirty="0" err="1" smtClean="0"/>
              <a:t>scheme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6</a:t>
            </a:fld>
            <a:endParaRPr lang="pl-PL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406122"/>
              </p:ext>
            </p:extLst>
          </p:nvPr>
        </p:nvGraphicFramePr>
        <p:xfrm>
          <a:off x="6100548" y="2861485"/>
          <a:ext cx="573168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4204"/>
                <a:gridCol w="178747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 err="1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baseline="0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baseline="0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0.306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Standard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deviation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0.07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Lowest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Replacement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lower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than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0.25 in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ariability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employer</a:t>
                      </a:r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r>
                        <a:rPr lang="pl-P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aseline="0" dirty="0" err="1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3.1%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445135"/>
            <a:ext cx="4962099" cy="4946014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6034583" y="1554659"/>
            <a:ext cx="117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 = 5%</a:t>
            </a:r>
            <a:endParaRPr lang="pl-PL" sz="2400" dirty="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Analysis of </a:t>
            </a:r>
            <a:r>
              <a:rPr lang="pl-PL" dirty="0" err="1" smtClean="0"/>
              <a:t>sensitivity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7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860220"/>
              </p:ext>
            </p:extLst>
          </p:nvPr>
        </p:nvGraphicFramePr>
        <p:xfrm>
          <a:off x="373040" y="1907662"/>
          <a:ext cx="1152781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169"/>
                <a:gridCol w="3375547"/>
                <a:gridCol w="3375547"/>
                <a:gridCol w="3375547"/>
              </a:tblGrid>
              <a:tr h="370840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Value of K</a:t>
                      </a:r>
                      <a:endParaRPr lang="pl-PL" sz="2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Average difference between employer’s contribution and set DC contribution</a:t>
                      </a:r>
                      <a:endParaRPr lang="pl-PL" sz="2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Standard deviation of member’s replacement rate</a:t>
                      </a:r>
                      <a:endParaRPr lang="pl-PL" sz="2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Percentage of scenarios for which member’s replacement rate was lower than 0.25</a:t>
                      </a:r>
                      <a:endParaRPr lang="pl-PL" sz="2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2.7%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0.077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3.1%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0.073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22%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3.5%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0.069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21%</a:t>
                      </a:r>
                      <a:endParaRPr lang="pl-PL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6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Comparison</a:t>
            </a:r>
            <a:r>
              <a:rPr lang="pl-PL" dirty="0" smtClean="0"/>
              <a:t> with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hybrid</a:t>
            </a:r>
            <a:r>
              <a:rPr lang="pl-PL" dirty="0" smtClean="0"/>
              <a:t> </a:t>
            </a:r>
            <a:r>
              <a:rPr lang="pl-PL" dirty="0" err="1" smtClean="0"/>
              <a:t>schemes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941502"/>
              </p:ext>
            </p:extLst>
          </p:nvPr>
        </p:nvGraphicFramePr>
        <p:xfrm>
          <a:off x="838200" y="1690688"/>
          <a:ext cx="10789692" cy="3383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7087"/>
                <a:gridCol w="2490380"/>
                <a:gridCol w="2490380"/>
                <a:gridCol w="2491845"/>
              </a:tblGrid>
              <a:tr h="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Scheme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Average difference between employer’s contribution and set contribution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Standard deviation of member’s replacement rate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Percentage of scenarios for which member’s replacement rate was lower than 0.25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DC</a:t>
                      </a:r>
                      <a:endParaRPr lang="pl-PL" sz="1800" dirty="0" smtClean="0">
                        <a:effectLst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</a:pP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0.0%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0.100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34%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Conditional contribution (K=5%)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3.1%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0.073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22%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DC with an underpin </a:t>
                      </a:r>
                      <a:r>
                        <a:rPr lang="pl-PL" sz="1800" dirty="0" smtClean="0">
                          <a:effectLst/>
                        </a:rPr>
                        <a:t>(minimum </a:t>
                      </a:r>
                      <a:r>
                        <a:rPr lang="pl-PL" sz="1800" dirty="0" err="1" smtClean="0">
                          <a:effectLst/>
                        </a:rPr>
                        <a:t>replacement</a:t>
                      </a:r>
                      <a:r>
                        <a:rPr lang="pl-PL" sz="1800" dirty="0" smtClean="0">
                          <a:effectLst/>
                        </a:rPr>
                        <a:t> </a:t>
                      </a:r>
                      <a:r>
                        <a:rPr lang="pl-PL" sz="1800" dirty="0" err="1" smtClean="0">
                          <a:effectLst/>
                        </a:rPr>
                        <a:t>rate</a:t>
                      </a:r>
                      <a:r>
                        <a:rPr lang="pl-PL" sz="1800" dirty="0" smtClean="0">
                          <a:effectLst/>
                        </a:rPr>
                        <a:t> 0.25)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1.0%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0.087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0%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Combination </a:t>
                      </a:r>
                      <a:r>
                        <a:rPr lang="en-US" sz="1800" dirty="0" smtClean="0">
                          <a:effectLst/>
                        </a:rPr>
                        <a:t>hybrid</a:t>
                      </a:r>
                      <a:r>
                        <a:rPr lang="pl-PL" sz="1800" dirty="0" smtClean="0">
                          <a:effectLst/>
                        </a:rPr>
                        <a:t> (DB and DC </a:t>
                      </a:r>
                      <a:r>
                        <a:rPr lang="pl-PL" sz="1800" dirty="0" err="1" smtClean="0">
                          <a:effectLst/>
                        </a:rPr>
                        <a:t>sections</a:t>
                      </a:r>
                      <a:r>
                        <a:rPr lang="pl-PL" sz="1800" dirty="0" smtClean="0">
                          <a:effectLst/>
                        </a:rPr>
                        <a:t>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3.5%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0.050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13%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8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Conclusions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4648414"/>
          </a:xfrm>
        </p:spPr>
        <p:txBody>
          <a:bodyPr>
            <a:normAutofit/>
          </a:bodyPr>
          <a:lstStyle/>
          <a:p>
            <a:r>
              <a:rPr lang="pl-PL" dirty="0"/>
              <a:t>I</a:t>
            </a:r>
            <a:r>
              <a:rPr lang="en-US" dirty="0" err="1" smtClean="0"/>
              <a:t>ntroducing</a:t>
            </a:r>
            <a:r>
              <a:rPr lang="en-US" dirty="0" smtClean="0"/>
              <a:t> </a:t>
            </a:r>
            <a:r>
              <a:rPr lang="en-US" dirty="0"/>
              <a:t>risk sharing </a:t>
            </a:r>
            <a:r>
              <a:rPr lang="en-US" dirty="0" smtClean="0"/>
              <a:t>decreases </a:t>
            </a:r>
            <a:r>
              <a:rPr lang="en-US" dirty="0"/>
              <a:t>variability of member’s </a:t>
            </a:r>
            <a:r>
              <a:rPr lang="en-US" dirty="0" smtClean="0"/>
              <a:t>benefit</a:t>
            </a:r>
            <a:r>
              <a:rPr lang="pl-PL" dirty="0" smtClean="0"/>
              <a:t>:</a:t>
            </a:r>
            <a:r>
              <a:rPr lang="en-US" dirty="0" smtClean="0"/>
              <a:t> </a:t>
            </a:r>
            <a:r>
              <a:rPr lang="pl-PL" dirty="0" smtClean="0"/>
              <a:t> </a:t>
            </a:r>
            <a:r>
              <a:rPr lang="en-US" dirty="0" smtClean="0"/>
              <a:t>standard </a:t>
            </a:r>
            <a:r>
              <a:rPr lang="en-US" dirty="0"/>
              <a:t>deviation of replacement </a:t>
            </a:r>
            <a:r>
              <a:rPr lang="en-US" dirty="0" smtClean="0"/>
              <a:t>rate </a:t>
            </a:r>
            <a:r>
              <a:rPr lang="en-US" dirty="0"/>
              <a:t>decreases from 0.1 in a DC scheme to 0.07 in a conditional contribution </a:t>
            </a:r>
            <a:r>
              <a:rPr lang="en-US" dirty="0" smtClean="0"/>
              <a:t>scheme </a:t>
            </a:r>
            <a:r>
              <a:rPr lang="pl-PL" dirty="0" smtClean="0"/>
              <a:t>(</a:t>
            </a:r>
            <a:r>
              <a:rPr lang="en-US" dirty="0" smtClean="0"/>
              <a:t>K </a:t>
            </a:r>
            <a:r>
              <a:rPr lang="pl-PL" dirty="0" smtClean="0"/>
              <a:t>=</a:t>
            </a:r>
            <a:r>
              <a:rPr lang="en-US" dirty="0" smtClean="0"/>
              <a:t> 5%</a:t>
            </a:r>
            <a:r>
              <a:rPr lang="pl-PL" dirty="0" smtClean="0"/>
              <a:t>).</a:t>
            </a:r>
          </a:p>
          <a:p>
            <a:pPr marL="0" indent="0">
              <a:buNone/>
            </a:pPr>
            <a:endParaRPr lang="pl-PL" dirty="0"/>
          </a:p>
          <a:p>
            <a:r>
              <a:rPr lang="en-US" dirty="0" smtClean="0"/>
              <a:t>Changing </a:t>
            </a:r>
            <a:r>
              <a:rPr lang="en-US" dirty="0"/>
              <a:t>the value of K by one percentage point </a:t>
            </a:r>
            <a:r>
              <a:rPr lang="en-US" dirty="0" smtClean="0"/>
              <a:t>changes</a:t>
            </a:r>
            <a:r>
              <a:rPr lang="pl-PL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average </a:t>
            </a:r>
            <a:r>
              <a:rPr lang="en-US" dirty="0"/>
              <a:t>difference in employer’s contribution and set DC contribution by about 0.4 percentage </a:t>
            </a:r>
            <a:r>
              <a:rPr lang="en-US" dirty="0" smtClean="0"/>
              <a:t>points,</a:t>
            </a:r>
            <a:endParaRPr lang="pl-PL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standard </a:t>
            </a:r>
            <a:r>
              <a:rPr lang="en-US" dirty="0"/>
              <a:t>deviation of member’s replacement rate by 0.004 of final salary.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Poznan, 19-20 September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6F8C-1410-4C4F-B7E2-ADF4AA79FC81}" type="slidenum">
              <a:rPr lang="pl-PL" smtClean="0"/>
              <a:t>9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622" y="18568"/>
            <a:ext cx="1437522" cy="104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0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554</Words>
  <Application>Microsoft Office PowerPoint</Application>
  <PresentationFormat>Panoramiczny</PresentationFormat>
  <Paragraphs>129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MS Mincho</vt:lpstr>
      <vt:lpstr>Arial</vt:lpstr>
      <vt:lpstr>Calibri</vt:lpstr>
      <vt:lpstr>Calibri Light</vt:lpstr>
      <vt:lpstr>Times New Roman</vt:lpstr>
      <vt:lpstr>Wingdings</vt:lpstr>
      <vt:lpstr>Motyw pakietu Office</vt:lpstr>
      <vt:lpstr>Trade-off between contribution and benefit variability in a hybrid pension scheme</vt:lpstr>
      <vt:lpstr>Hybrid pension schemes</vt:lpstr>
      <vt:lpstr>Assumptions</vt:lpstr>
      <vt:lpstr>Selected scenarios – employer contribution</vt:lpstr>
      <vt:lpstr>Results – DC scheme</vt:lpstr>
      <vt:lpstr>Results – Conditional contribution scheme</vt:lpstr>
      <vt:lpstr>Analysis of sensitivity</vt:lpstr>
      <vt:lpstr>Comparison with other hybrid schemes</vt:lpstr>
      <vt:lpstr>Conclusions</vt:lpstr>
    </vt:vector>
  </TitlesOfParts>
  <Company>WZR UG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</dc:creator>
  <cp:lastModifiedBy>Anna Gierusz</cp:lastModifiedBy>
  <cp:revision>63</cp:revision>
  <dcterms:created xsi:type="dcterms:W3CDTF">2018-09-05T10:18:21Z</dcterms:created>
  <dcterms:modified xsi:type="dcterms:W3CDTF">2019-09-17T16:53:59Z</dcterms:modified>
</cp:coreProperties>
</file>