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Lst>
  <p:notesMasterIdLst>
    <p:notesMasterId r:id="rId32"/>
  </p:notesMasterIdLst>
  <p:sldIdLst>
    <p:sldId id="256" r:id="rId5"/>
    <p:sldId id="358" r:id="rId6"/>
    <p:sldId id="359" r:id="rId7"/>
    <p:sldId id="360" r:id="rId8"/>
    <p:sldId id="361" r:id="rId9"/>
    <p:sldId id="363" r:id="rId10"/>
    <p:sldId id="364" r:id="rId11"/>
    <p:sldId id="365" r:id="rId12"/>
    <p:sldId id="366" r:id="rId13"/>
    <p:sldId id="368" r:id="rId14"/>
    <p:sldId id="369" r:id="rId15"/>
    <p:sldId id="370" r:id="rId16"/>
    <p:sldId id="374" r:id="rId17"/>
    <p:sldId id="367" r:id="rId18"/>
    <p:sldId id="376" r:id="rId19"/>
    <p:sldId id="388" r:id="rId20"/>
    <p:sldId id="387" r:id="rId21"/>
    <p:sldId id="386" r:id="rId22"/>
    <p:sldId id="377" r:id="rId23"/>
    <p:sldId id="378" r:id="rId24"/>
    <p:sldId id="379" r:id="rId25"/>
    <p:sldId id="380" r:id="rId26"/>
    <p:sldId id="381" r:id="rId27"/>
    <p:sldId id="382" r:id="rId28"/>
    <p:sldId id="383" r:id="rId29"/>
    <p:sldId id="371" r:id="rId30"/>
    <p:sldId id="384" r:id="rId3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nna Rutecka-Góra" initials="JR" lastIdx="1" clrIdx="0">
    <p:extLst>
      <p:ext uri="{19B8F6BF-5375-455C-9EA6-DF929625EA0E}">
        <p15:presenceInfo xmlns:p15="http://schemas.microsoft.com/office/powerpoint/2012/main" userId="Joanna Rutecka-Gó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69" d="100"/>
          <a:sy n="69" d="100"/>
        </p:scale>
        <p:origin x="56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oleObject" Target="https://sghedu-my.sharepoint.com/personal/jrutec_sgh_waw_pl/Documents/Artyku&#322;y/ENRSP%20Book%20PL/IKE_statystyka%202002_2018_DFE.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https://sghedu-my.sharepoint.com/personal/jrutec_sgh_waw_pl/Documents/Raporty%20i%20publikacje/KNF/IKZE/IKZE_statystyka%202012_2018.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'[IKE_statystyka 2002_2018_DFE.xlsx]IKE_30062013'!$A$32</c:f>
              <c:strCache>
                <c:ptCount val="1"/>
                <c:pt idx="0">
                  <c:v>Life insurance</c:v>
                </c:pt>
              </c:strCache>
            </c:strRef>
          </c:tx>
          <c:spPr>
            <a:solidFill>
              <a:srgbClr val="FF0000"/>
            </a:solidFill>
            <a:ln>
              <a:noFill/>
            </a:ln>
            <a:effectLst/>
          </c:spPr>
          <c:invertIfNegative val="0"/>
          <c:cat>
            <c:strRef>
              <c:f>'[IKE_statystyka 2002_2018_DFE.xlsx]IKE_30062013'!$B$30:$AA$30</c:f>
              <c:strCache>
                <c:ptCount val="26"/>
                <c:pt idx="0">
                  <c:v>XII 2004</c:v>
                </c:pt>
                <c:pt idx="1">
                  <c:v>XII 2005</c:v>
                </c:pt>
                <c:pt idx="2">
                  <c:v>XII 2006</c:v>
                </c:pt>
                <c:pt idx="3">
                  <c:v>XII 2007</c:v>
                </c:pt>
                <c:pt idx="4">
                  <c:v>VI 2008</c:v>
                </c:pt>
                <c:pt idx="5">
                  <c:v>XII 2008</c:v>
                </c:pt>
                <c:pt idx="6">
                  <c:v>VI 2009</c:v>
                </c:pt>
                <c:pt idx="7">
                  <c:v>XII 2009</c:v>
                </c:pt>
                <c:pt idx="8">
                  <c:v>VI 2010</c:v>
                </c:pt>
                <c:pt idx="9">
                  <c:v>XII 2010</c:v>
                </c:pt>
                <c:pt idx="10">
                  <c:v>VI 2011</c:v>
                </c:pt>
                <c:pt idx="11">
                  <c:v>XII 2011</c:v>
                </c:pt>
                <c:pt idx="12">
                  <c:v>VI 2012</c:v>
                </c:pt>
                <c:pt idx="13">
                  <c:v>XII 2012</c:v>
                </c:pt>
                <c:pt idx="14">
                  <c:v>VI 2013</c:v>
                </c:pt>
                <c:pt idx="15">
                  <c:v>XII 2013</c:v>
                </c:pt>
                <c:pt idx="16">
                  <c:v>VI 2014</c:v>
                </c:pt>
                <c:pt idx="17">
                  <c:v>XII 2014</c:v>
                </c:pt>
                <c:pt idx="18">
                  <c:v>VI 2015</c:v>
                </c:pt>
                <c:pt idx="19">
                  <c:v>XII 2015</c:v>
                </c:pt>
                <c:pt idx="20">
                  <c:v>VI 2016</c:v>
                </c:pt>
                <c:pt idx="21">
                  <c:v>XII 2016</c:v>
                </c:pt>
                <c:pt idx="22">
                  <c:v>VI 2017</c:v>
                </c:pt>
                <c:pt idx="23">
                  <c:v>XII 2017</c:v>
                </c:pt>
                <c:pt idx="24">
                  <c:v>VI 2018</c:v>
                </c:pt>
                <c:pt idx="25">
                  <c:v>XII 2018</c:v>
                </c:pt>
              </c:strCache>
            </c:strRef>
          </c:cat>
          <c:val>
            <c:numRef>
              <c:f>'[IKE_statystyka 2002_2018_DFE.xlsx]IKE_30062013'!$B$32:$AA$32</c:f>
              <c:numCache>
                <c:formatCode>General</c:formatCode>
                <c:ptCount val="26"/>
                <c:pt idx="0">
                  <c:v>110728</c:v>
                </c:pt>
                <c:pt idx="1">
                  <c:v>267529</c:v>
                </c:pt>
                <c:pt idx="2">
                  <c:v>634577</c:v>
                </c:pt>
                <c:pt idx="3">
                  <c:v>671984</c:v>
                </c:pt>
                <c:pt idx="4">
                  <c:v>636694</c:v>
                </c:pt>
                <c:pt idx="5">
                  <c:v>633665</c:v>
                </c:pt>
                <c:pt idx="6">
                  <c:v>618049</c:v>
                </c:pt>
                <c:pt idx="7">
                  <c:v>592973</c:v>
                </c:pt>
                <c:pt idx="8">
                  <c:v>585331</c:v>
                </c:pt>
                <c:pt idx="9">
                  <c:v>579090</c:v>
                </c:pt>
                <c:pt idx="10">
                  <c:v>573432</c:v>
                </c:pt>
                <c:pt idx="11">
                  <c:v>568085</c:v>
                </c:pt>
                <c:pt idx="12">
                  <c:v>561924</c:v>
                </c:pt>
                <c:pt idx="13">
                  <c:v>557595</c:v>
                </c:pt>
                <c:pt idx="14">
                  <c:v>558223</c:v>
                </c:pt>
                <c:pt idx="15" formatCode="#,##0">
                  <c:v>562289</c:v>
                </c:pt>
                <c:pt idx="16" formatCode="#,##0">
                  <c:v>565975</c:v>
                </c:pt>
                <c:pt idx="17">
                  <c:v>573515</c:v>
                </c:pt>
                <c:pt idx="18" formatCode="#,##0">
                  <c:v>574992</c:v>
                </c:pt>
                <c:pt idx="19" formatCode="#,##0">
                  <c:v>573092</c:v>
                </c:pt>
                <c:pt idx="20" formatCode="#,##0">
                  <c:v>571462</c:v>
                </c:pt>
                <c:pt idx="21" formatCode="#,##0">
                  <c:v>571111</c:v>
                </c:pt>
                <c:pt idx="22" formatCode="#,##0">
                  <c:v>569760</c:v>
                </c:pt>
                <c:pt idx="23" formatCode="#,##0">
                  <c:v>568518</c:v>
                </c:pt>
                <c:pt idx="24" formatCode="#,##0">
                  <c:v>565985</c:v>
                </c:pt>
                <c:pt idx="25" formatCode="#,##0">
                  <c:v>562476</c:v>
                </c:pt>
              </c:numCache>
            </c:numRef>
          </c:val>
          <c:extLst>
            <c:ext xmlns:c16="http://schemas.microsoft.com/office/drawing/2014/chart" uri="{C3380CC4-5D6E-409C-BE32-E72D297353CC}">
              <c16:uniqueId val="{00000000-C505-4BC2-A44F-E13859634771}"/>
            </c:ext>
          </c:extLst>
        </c:ser>
        <c:ser>
          <c:idx val="2"/>
          <c:order val="2"/>
          <c:tx>
            <c:strRef>
              <c:f>'[IKE_statystyka 2002_2018_DFE.xlsx]IKE_30062013'!$A$33</c:f>
              <c:strCache>
                <c:ptCount val="1"/>
                <c:pt idx="0">
                  <c:v>Investment funds</c:v>
                </c:pt>
              </c:strCache>
            </c:strRef>
          </c:tx>
          <c:spPr>
            <a:solidFill>
              <a:srgbClr val="FFC000"/>
            </a:solidFill>
            <a:ln>
              <a:noFill/>
            </a:ln>
            <a:effectLst/>
          </c:spPr>
          <c:invertIfNegative val="0"/>
          <c:cat>
            <c:strRef>
              <c:f>'[IKE_statystyka 2002_2018_DFE.xlsx]IKE_30062013'!$B$30:$AA$30</c:f>
              <c:strCache>
                <c:ptCount val="26"/>
                <c:pt idx="0">
                  <c:v>XII 2004</c:v>
                </c:pt>
                <c:pt idx="1">
                  <c:v>XII 2005</c:v>
                </c:pt>
                <c:pt idx="2">
                  <c:v>XII 2006</c:v>
                </c:pt>
                <c:pt idx="3">
                  <c:v>XII 2007</c:v>
                </c:pt>
                <c:pt idx="4">
                  <c:v>VI 2008</c:v>
                </c:pt>
                <c:pt idx="5">
                  <c:v>XII 2008</c:v>
                </c:pt>
                <c:pt idx="6">
                  <c:v>VI 2009</c:v>
                </c:pt>
                <c:pt idx="7">
                  <c:v>XII 2009</c:v>
                </c:pt>
                <c:pt idx="8">
                  <c:v>VI 2010</c:v>
                </c:pt>
                <c:pt idx="9">
                  <c:v>XII 2010</c:v>
                </c:pt>
                <c:pt idx="10">
                  <c:v>VI 2011</c:v>
                </c:pt>
                <c:pt idx="11">
                  <c:v>XII 2011</c:v>
                </c:pt>
                <c:pt idx="12">
                  <c:v>VI 2012</c:v>
                </c:pt>
                <c:pt idx="13">
                  <c:v>XII 2012</c:v>
                </c:pt>
                <c:pt idx="14">
                  <c:v>VI 2013</c:v>
                </c:pt>
                <c:pt idx="15">
                  <c:v>XII 2013</c:v>
                </c:pt>
                <c:pt idx="16">
                  <c:v>VI 2014</c:v>
                </c:pt>
                <c:pt idx="17">
                  <c:v>XII 2014</c:v>
                </c:pt>
                <c:pt idx="18">
                  <c:v>VI 2015</c:v>
                </c:pt>
                <c:pt idx="19">
                  <c:v>XII 2015</c:v>
                </c:pt>
                <c:pt idx="20">
                  <c:v>VI 2016</c:v>
                </c:pt>
                <c:pt idx="21">
                  <c:v>XII 2016</c:v>
                </c:pt>
                <c:pt idx="22">
                  <c:v>VI 2017</c:v>
                </c:pt>
                <c:pt idx="23">
                  <c:v>XII 2017</c:v>
                </c:pt>
                <c:pt idx="24">
                  <c:v>VI 2018</c:v>
                </c:pt>
                <c:pt idx="25">
                  <c:v>XII 2018</c:v>
                </c:pt>
              </c:strCache>
            </c:strRef>
          </c:cat>
          <c:val>
            <c:numRef>
              <c:f>'[IKE_statystyka 2002_2018_DFE.xlsx]IKE_30062013'!$B$33:$AA$33</c:f>
              <c:numCache>
                <c:formatCode>General</c:formatCode>
                <c:ptCount val="26"/>
                <c:pt idx="0">
                  <c:v>50899</c:v>
                </c:pt>
                <c:pt idx="1">
                  <c:v>103624</c:v>
                </c:pt>
                <c:pt idx="2">
                  <c:v>144322</c:v>
                </c:pt>
                <c:pt idx="3">
                  <c:v>192206</c:v>
                </c:pt>
                <c:pt idx="4">
                  <c:v>187825</c:v>
                </c:pt>
                <c:pt idx="5">
                  <c:v>173776</c:v>
                </c:pt>
                <c:pt idx="6">
                  <c:v>170925</c:v>
                </c:pt>
                <c:pt idx="7">
                  <c:v>172532</c:v>
                </c:pt>
                <c:pt idx="8">
                  <c:v>168679</c:v>
                </c:pt>
                <c:pt idx="9">
                  <c:v>168664</c:v>
                </c:pt>
                <c:pt idx="10">
                  <c:v>180133</c:v>
                </c:pt>
                <c:pt idx="11">
                  <c:v>200244</c:v>
                </c:pt>
                <c:pt idx="12">
                  <c:v>198875</c:v>
                </c:pt>
                <c:pt idx="13">
                  <c:v>188102</c:v>
                </c:pt>
                <c:pt idx="14">
                  <c:v>188152</c:v>
                </c:pt>
                <c:pt idx="15">
                  <c:v>182807</c:v>
                </c:pt>
                <c:pt idx="16" formatCode="#,##0">
                  <c:v>176263</c:v>
                </c:pt>
                <c:pt idx="17">
                  <c:v>174515</c:v>
                </c:pt>
                <c:pt idx="18" formatCode="#,##0">
                  <c:v>186640</c:v>
                </c:pt>
                <c:pt idx="19" formatCode="#,##0">
                  <c:v>205494</c:v>
                </c:pt>
                <c:pt idx="20" formatCode="#,##0">
                  <c:v>214197</c:v>
                </c:pt>
                <c:pt idx="21" formatCode="#,##0">
                  <c:v>236278</c:v>
                </c:pt>
                <c:pt idx="22" formatCode="#,##0">
                  <c:v>261724</c:v>
                </c:pt>
                <c:pt idx="23" formatCode="#,##0">
                  <c:v>275796</c:v>
                </c:pt>
                <c:pt idx="24" formatCode="#,##0">
                  <c:v>283298</c:v>
                </c:pt>
                <c:pt idx="25" formatCode="#,##0">
                  <c:v>316996</c:v>
                </c:pt>
              </c:numCache>
            </c:numRef>
          </c:val>
          <c:extLst>
            <c:ext xmlns:c16="http://schemas.microsoft.com/office/drawing/2014/chart" uri="{C3380CC4-5D6E-409C-BE32-E72D297353CC}">
              <c16:uniqueId val="{00000001-C505-4BC2-A44F-E13859634771}"/>
            </c:ext>
          </c:extLst>
        </c:ser>
        <c:ser>
          <c:idx val="3"/>
          <c:order val="3"/>
          <c:tx>
            <c:strRef>
              <c:f>'[IKE_statystyka 2002_2018_DFE.xlsx]IKE_30062013'!$A$34</c:f>
              <c:strCache>
                <c:ptCount val="1"/>
                <c:pt idx="0">
                  <c:v>Brokerages</c:v>
                </c:pt>
              </c:strCache>
            </c:strRef>
          </c:tx>
          <c:spPr>
            <a:solidFill>
              <a:schemeClr val="tx1"/>
            </a:solidFill>
            <a:ln>
              <a:noFill/>
            </a:ln>
            <a:effectLst/>
          </c:spPr>
          <c:invertIfNegative val="0"/>
          <c:cat>
            <c:strRef>
              <c:f>'[IKE_statystyka 2002_2018_DFE.xlsx]IKE_30062013'!$B$30:$AA$30</c:f>
              <c:strCache>
                <c:ptCount val="26"/>
                <c:pt idx="0">
                  <c:v>XII 2004</c:v>
                </c:pt>
                <c:pt idx="1">
                  <c:v>XII 2005</c:v>
                </c:pt>
                <c:pt idx="2">
                  <c:v>XII 2006</c:v>
                </c:pt>
                <c:pt idx="3">
                  <c:v>XII 2007</c:v>
                </c:pt>
                <c:pt idx="4">
                  <c:v>VI 2008</c:v>
                </c:pt>
                <c:pt idx="5">
                  <c:v>XII 2008</c:v>
                </c:pt>
                <c:pt idx="6">
                  <c:v>VI 2009</c:v>
                </c:pt>
                <c:pt idx="7">
                  <c:v>XII 2009</c:v>
                </c:pt>
                <c:pt idx="8">
                  <c:v>VI 2010</c:v>
                </c:pt>
                <c:pt idx="9">
                  <c:v>XII 2010</c:v>
                </c:pt>
                <c:pt idx="10">
                  <c:v>VI 2011</c:v>
                </c:pt>
                <c:pt idx="11">
                  <c:v>XII 2011</c:v>
                </c:pt>
                <c:pt idx="12">
                  <c:v>VI 2012</c:v>
                </c:pt>
                <c:pt idx="13">
                  <c:v>XII 2012</c:v>
                </c:pt>
                <c:pt idx="14">
                  <c:v>VI 2013</c:v>
                </c:pt>
                <c:pt idx="15">
                  <c:v>XII 2013</c:v>
                </c:pt>
                <c:pt idx="16">
                  <c:v>VI 2014</c:v>
                </c:pt>
                <c:pt idx="17">
                  <c:v>XII 2014</c:v>
                </c:pt>
                <c:pt idx="18">
                  <c:v>VI 2015</c:v>
                </c:pt>
                <c:pt idx="19">
                  <c:v>XII 2015</c:v>
                </c:pt>
                <c:pt idx="20">
                  <c:v>VI 2016</c:v>
                </c:pt>
                <c:pt idx="21">
                  <c:v>XII 2016</c:v>
                </c:pt>
                <c:pt idx="22">
                  <c:v>VI 2017</c:v>
                </c:pt>
                <c:pt idx="23">
                  <c:v>XII 2017</c:v>
                </c:pt>
                <c:pt idx="24">
                  <c:v>VI 2018</c:v>
                </c:pt>
                <c:pt idx="25">
                  <c:v>XII 2018</c:v>
                </c:pt>
              </c:strCache>
            </c:strRef>
          </c:cat>
          <c:val>
            <c:numRef>
              <c:f>'[IKE_statystyka 2002_2018_DFE.xlsx]IKE_30062013'!$B$34:$AA$34</c:f>
              <c:numCache>
                <c:formatCode>General</c:formatCode>
                <c:ptCount val="26"/>
                <c:pt idx="0">
                  <c:v>6279</c:v>
                </c:pt>
                <c:pt idx="1">
                  <c:v>7492</c:v>
                </c:pt>
                <c:pt idx="2">
                  <c:v>8156</c:v>
                </c:pt>
                <c:pt idx="3">
                  <c:v>8782</c:v>
                </c:pt>
                <c:pt idx="4">
                  <c:v>9171</c:v>
                </c:pt>
                <c:pt idx="5">
                  <c:v>9985</c:v>
                </c:pt>
                <c:pt idx="6">
                  <c:v>10520</c:v>
                </c:pt>
                <c:pt idx="7">
                  <c:v>11732</c:v>
                </c:pt>
                <c:pt idx="8">
                  <c:v>12609</c:v>
                </c:pt>
                <c:pt idx="9">
                  <c:v>14564</c:v>
                </c:pt>
                <c:pt idx="10">
                  <c:v>15636</c:v>
                </c:pt>
                <c:pt idx="11">
                  <c:v>17025</c:v>
                </c:pt>
                <c:pt idx="12">
                  <c:v>18400</c:v>
                </c:pt>
                <c:pt idx="13">
                  <c:v>20079</c:v>
                </c:pt>
                <c:pt idx="14">
                  <c:v>20804</c:v>
                </c:pt>
                <c:pt idx="15">
                  <c:v>21712</c:v>
                </c:pt>
                <c:pt idx="16" formatCode="#,##0">
                  <c:v>22089</c:v>
                </c:pt>
                <c:pt idx="17">
                  <c:v>22884</c:v>
                </c:pt>
                <c:pt idx="18" formatCode="#,##0">
                  <c:v>23069</c:v>
                </c:pt>
                <c:pt idx="19" formatCode="#,##0">
                  <c:v>25220</c:v>
                </c:pt>
                <c:pt idx="20" formatCode="#,##0">
                  <c:v>26099</c:v>
                </c:pt>
                <c:pt idx="21" formatCode="#,##0">
                  <c:v>27615</c:v>
                </c:pt>
                <c:pt idx="22" formatCode="#,##0">
                  <c:v>28636</c:v>
                </c:pt>
                <c:pt idx="23" formatCode="#,##0">
                  <c:v>30418</c:v>
                </c:pt>
                <c:pt idx="24" formatCode="#,##0">
                  <c:v>31015</c:v>
                </c:pt>
                <c:pt idx="25" formatCode="#,##0">
                  <c:v>32584</c:v>
                </c:pt>
              </c:numCache>
            </c:numRef>
          </c:val>
          <c:extLst>
            <c:ext xmlns:c16="http://schemas.microsoft.com/office/drawing/2014/chart" uri="{C3380CC4-5D6E-409C-BE32-E72D297353CC}">
              <c16:uniqueId val="{00000002-C505-4BC2-A44F-E13859634771}"/>
            </c:ext>
          </c:extLst>
        </c:ser>
        <c:ser>
          <c:idx val="4"/>
          <c:order val="4"/>
          <c:tx>
            <c:strRef>
              <c:f>'[IKE_statystyka 2002_2018_DFE.xlsx]IKE_30062013'!$A$35</c:f>
              <c:strCache>
                <c:ptCount val="1"/>
                <c:pt idx="0">
                  <c:v>Banks</c:v>
                </c:pt>
              </c:strCache>
            </c:strRef>
          </c:tx>
          <c:spPr>
            <a:solidFill>
              <a:srgbClr val="00B0F0"/>
            </a:solidFill>
            <a:ln>
              <a:noFill/>
            </a:ln>
            <a:effectLst/>
          </c:spPr>
          <c:invertIfNegative val="0"/>
          <c:cat>
            <c:strRef>
              <c:f>'[IKE_statystyka 2002_2018_DFE.xlsx]IKE_30062013'!$B$30:$AA$30</c:f>
              <c:strCache>
                <c:ptCount val="26"/>
                <c:pt idx="0">
                  <c:v>XII 2004</c:v>
                </c:pt>
                <c:pt idx="1">
                  <c:v>XII 2005</c:v>
                </c:pt>
                <c:pt idx="2">
                  <c:v>XII 2006</c:v>
                </c:pt>
                <c:pt idx="3">
                  <c:v>XII 2007</c:v>
                </c:pt>
                <c:pt idx="4">
                  <c:v>VI 2008</c:v>
                </c:pt>
                <c:pt idx="5">
                  <c:v>XII 2008</c:v>
                </c:pt>
                <c:pt idx="6">
                  <c:v>VI 2009</c:v>
                </c:pt>
                <c:pt idx="7">
                  <c:v>XII 2009</c:v>
                </c:pt>
                <c:pt idx="8">
                  <c:v>VI 2010</c:v>
                </c:pt>
                <c:pt idx="9">
                  <c:v>XII 2010</c:v>
                </c:pt>
                <c:pt idx="10">
                  <c:v>VI 2011</c:v>
                </c:pt>
                <c:pt idx="11">
                  <c:v>XII 2011</c:v>
                </c:pt>
                <c:pt idx="12">
                  <c:v>VI 2012</c:v>
                </c:pt>
                <c:pt idx="13">
                  <c:v>XII 2012</c:v>
                </c:pt>
                <c:pt idx="14">
                  <c:v>VI 2013</c:v>
                </c:pt>
                <c:pt idx="15">
                  <c:v>XII 2013</c:v>
                </c:pt>
                <c:pt idx="16">
                  <c:v>VI 2014</c:v>
                </c:pt>
                <c:pt idx="17">
                  <c:v>XII 2014</c:v>
                </c:pt>
                <c:pt idx="18">
                  <c:v>VI 2015</c:v>
                </c:pt>
                <c:pt idx="19">
                  <c:v>XII 2015</c:v>
                </c:pt>
                <c:pt idx="20">
                  <c:v>VI 2016</c:v>
                </c:pt>
                <c:pt idx="21">
                  <c:v>XII 2016</c:v>
                </c:pt>
                <c:pt idx="22">
                  <c:v>VI 2017</c:v>
                </c:pt>
                <c:pt idx="23">
                  <c:v>XII 2017</c:v>
                </c:pt>
                <c:pt idx="24">
                  <c:v>VI 2018</c:v>
                </c:pt>
                <c:pt idx="25">
                  <c:v>XII 2018</c:v>
                </c:pt>
              </c:strCache>
            </c:strRef>
          </c:cat>
          <c:val>
            <c:numRef>
              <c:f>'[IKE_statystyka 2002_2018_DFE.xlsx]IKE_30062013'!$B$35:$AA$35</c:f>
              <c:numCache>
                <c:formatCode>General</c:formatCode>
                <c:ptCount val="26"/>
                <c:pt idx="0">
                  <c:v>7570</c:v>
                </c:pt>
                <c:pt idx="1">
                  <c:v>49220</c:v>
                </c:pt>
                <c:pt idx="2">
                  <c:v>53208</c:v>
                </c:pt>
                <c:pt idx="3">
                  <c:v>42520</c:v>
                </c:pt>
                <c:pt idx="4">
                  <c:v>39427</c:v>
                </c:pt>
                <c:pt idx="5">
                  <c:v>36406</c:v>
                </c:pt>
                <c:pt idx="6">
                  <c:v>33809</c:v>
                </c:pt>
                <c:pt idx="7">
                  <c:v>31982</c:v>
                </c:pt>
                <c:pt idx="8">
                  <c:v>30251</c:v>
                </c:pt>
                <c:pt idx="9">
                  <c:v>30148</c:v>
                </c:pt>
                <c:pt idx="10">
                  <c:v>29711</c:v>
                </c:pt>
                <c:pt idx="11">
                  <c:v>29095</c:v>
                </c:pt>
                <c:pt idx="12">
                  <c:v>43735</c:v>
                </c:pt>
                <c:pt idx="13">
                  <c:v>47037</c:v>
                </c:pt>
                <c:pt idx="14">
                  <c:v>48128</c:v>
                </c:pt>
                <c:pt idx="15">
                  <c:v>49370</c:v>
                </c:pt>
                <c:pt idx="16" formatCode="#,##0">
                  <c:v>50649</c:v>
                </c:pt>
                <c:pt idx="17">
                  <c:v>51625</c:v>
                </c:pt>
                <c:pt idx="18" formatCode="#,##0">
                  <c:v>51430</c:v>
                </c:pt>
                <c:pt idx="19" formatCode="#,##0">
                  <c:v>52371</c:v>
                </c:pt>
                <c:pt idx="20" formatCode="#,##0">
                  <c:v>52919</c:v>
                </c:pt>
                <c:pt idx="21" formatCode="#,##0">
                  <c:v>64031</c:v>
                </c:pt>
                <c:pt idx="22" formatCode="#,##0">
                  <c:v>68279</c:v>
                </c:pt>
                <c:pt idx="23" formatCode="#,##0">
                  <c:v>71922</c:v>
                </c:pt>
                <c:pt idx="24" formatCode="#,##0">
                  <c:v>75301</c:v>
                </c:pt>
                <c:pt idx="25" formatCode="#,##0">
                  <c:v>78288</c:v>
                </c:pt>
              </c:numCache>
            </c:numRef>
          </c:val>
          <c:extLst>
            <c:ext xmlns:c16="http://schemas.microsoft.com/office/drawing/2014/chart" uri="{C3380CC4-5D6E-409C-BE32-E72D297353CC}">
              <c16:uniqueId val="{00000003-C505-4BC2-A44F-E13859634771}"/>
            </c:ext>
          </c:extLst>
        </c:ser>
        <c:ser>
          <c:idx val="5"/>
          <c:order val="5"/>
          <c:tx>
            <c:strRef>
              <c:f>'[IKE_statystyka 2002_2018_DFE.xlsx]IKE_30062013'!$A$36</c:f>
              <c:strCache>
                <c:ptCount val="1"/>
                <c:pt idx="0">
                  <c:v>VPF's</c:v>
                </c:pt>
              </c:strCache>
            </c:strRef>
          </c:tx>
          <c:spPr>
            <a:solidFill>
              <a:srgbClr val="7030A0"/>
            </a:solidFill>
            <a:ln>
              <a:noFill/>
            </a:ln>
            <a:effectLst/>
          </c:spPr>
          <c:invertIfNegative val="0"/>
          <c:cat>
            <c:strRef>
              <c:f>'[IKE_statystyka 2002_2018_DFE.xlsx]IKE_30062013'!$B$30:$AA$30</c:f>
              <c:strCache>
                <c:ptCount val="26"/>
                <c:pt idx="0">
                  <c:v>XII 2004</c:v>
                </c:pt>
                <c:pt idx="1">
                  <c:v>XII 2005</c:v>
                </c:pt>
                <c:pt idx="2">
                  <c:v>XII 2006</c:v>
                </c:pt>
                <c:pt idx="3">
                  <c:v>XII 2007</c:v>
                </c:pt>
                <c:pt idx="4">
                  <c:v>VI 2008</c:v>
                </c:pt>
                <c:pt idx="5">
                  <c:v>XII 2008</c:v>
                </c:pt>
                <c:pt idx="6">
                  <c:v>VI 2009</c:v>
                </c:pt>
                <c:pt idx="7">
                  <c:v>XII 2009</c:v>
                </c:pt>
                <c:pt idx="8">
                  <c:v>VI 2010</c:v>
                </c:pt>
                <c:pt idx="9">
                  <c:v>XII 2010</c:v>
                </c:pt>
                <c:pt idx="10">
                  <c:v>VI 2011</c:v>
                </c:pt>
                <c:pt idx="11">
                  <c:v>XII 2011</c:v>
                </c:pt>
                <c:pt idx="12">
                  <c:v>VI 2012</c:v>
                </c:pt>
                <c:pt idx="13">
                  <c:v>XII 2012</c:v>
                </c:pt>
                <c:pt idx="14">
                  <c:v>VI 2013</c:v>
                </c:pt>
                <c:pt idx="15">
                  <c:v>XII 2013</c:v>
                </c:pt>
                <c:pt idx="16">
                  <c:v>VI 2014</c:v>
                </c:pt>
                <c:pt idx="17">
                  <c:v>XII 2014</c:v>
                </c:pt>
                <c:pt idx="18">
                  <c:v>VI 2015</c:v>
                </c:pt>
                <c:pt idx="19">
                  <c:v>XII 2015</c:v>
                </c:pt>
                <c:pt idx="20">
                  <c:v>VI 2016</c:v>
                </c:pt>
                <c:pt idx="21">
                  <c:v>XII 2016</c:v>
                </c:pt>
                <c:pt idx="22">
                  <c:v>VI 2017</c:v>
                </c:pt>
                <c:pt idx="23">
                  <c:v>XII 2017</c:v>
                </c:pt>
                <c:pt idx="24">
                  <c:v>VI 2018</c:v>
                </c:pt>
                <c:pt idx="25">
                  <c:v>XII 2018</c:v>
                </c:pt>
              </c:strCache>
            </c:strRef>
          </c:cat>
          <c:val>
            <c:numRef>
              <c:f>'[IKE_statystyka 2002_2018_DFE.xlsx]IKE_30062013'!$B$36:$AA$36</c:f>
              <c:numCache>
                <c:formatCode>General</c:formatCode>
                <c:ptCount val="26"/>
                <c:pt idx="12">
                  <c:v>40</c:v>
                </c:pt>
                <c:pt idx="13">
                  <c:v>479</c:v>
                </c:pt>
                <c:pt idx="14">
                  <c:v>1018</c:v>
                </c:pt>
                <c:pt idx="15">
                  <c:v>1473</c:v>
                </c:pt>
                <c:pt idx="16" formatCode="#,##0">
                  <c:v>1759</c:v>
                </c:pt>
                <c:pt idx="17">
                  <c:v>1946</c:v>
                </c:pt>
                <c:pt idx="18" formatCode="#,##0">
                  <c:v>2102</c:v>
                </c:pt>
                <c:pt idx="19" formatCode="#,##0">
                  <c:v>2548</c:v>
                </c:pt>
                <c:pt idx="20" formatCode="#,##0">
                  <c:v>3122</c:v>
                </c:pt>
                <c:pt idx="21" formatCode="#,##0">
                  <c:v>3580</c:v>
                </c:pt>
                <c:pt idx="22" formatCode="#,##0">
                  <c:v>4085</c:v>
                </c:pt>
                <c:pt idx="23" formatCode="#,##0">
                  <c:v>4922</c:v>
                </c:pt>
                <c:pt idx="24" formatCode="#,##0">
                  <c:v>4976</c:v>
                </c:pt>
                <c:pt idx="25" formatCode="#,##0">
                  <c:v>5307</c:v>
                </c:pt>
              </c:numCache>
            </c:numRef>
          </c:val>
          <c:extLst>
            <c:ext xmlns:c16="http://schemas.microsoft.com/office/drawing/2014/chart" uri="{C3380CC4-5D6E-409C-BE32-E72D297353CC}">
              <c16:uniqueId val="{00000004-C505-4BC2-A44F-E13859634771}"/>
            </c:ext>
          </c:extLst>
        </c:ser>
        <c:dLbls>
          <c:showLegendKey val="0"/>
          <c:showVal val="0"/>
          <c:showCatName val="0"/>
          <c:showSerName val="0"/>
          <c:showPercent val="0"/>
          <c:showBubbleSize val="0"/>
        </c:dLbls>
        <c:gapWidth val="150"/>
        <c:overlap val="100"/>
        <c:axId val="439335552"/>
        <c:axId val="439341056"/>
        <c:extLst>
          <c:ext xmlns:c15="http://schemas.microsoft.com/office/drawing/2012/chart" uri="{02D57815-91ED-43cb-92C2-25804820EDAC}">
            <c15:filteredBarSeries>
              <c15:ser>
                <c:idx val="0"/>
                <c:order val="0"/>
                <c:tx>
                  <c:strRef>
                    <c:extLst>
                      <c:ext uri="{02D57815-91ED-43cb-92C2-25804820EDAC}">
                        <c15:formulaRef>
                          <c15:sqref>'[IKE_statystyka 2002_2018_DFE.xlsx]IKE_30062013'!$A$31</c15:sqref>
                        </c15:formulaRef>
                      </c:ext>
                    </c:extLst>
                    <c:strCache>
                      <c:ptCount val="1"/>
                      <c:pt idx="0">
                        <c:v>Total</c:v>
                      </c:pt>
                    </c:strCache>
                  </c:strRef>
                </c:tx>
                <c:spPr>
                  <a:solidFill>
                    <a:schemeClr val="accent1"/>
                  </a:solidFill>
                  <a:ln>
                    <a:noFill/>
                  </a:ln>
                  <a:effectLst/>
                </c:spPr>
                <c:invertIfNegative val="0"/>
                <c:cat>
                  <c:strRef>
                    <c:extLst>
                      <c:ext uri="{02D57815-91ED-43cb-92C2-25804820EDAC}">
                        <c15:formulaRef>
                          <c15:sqref>'[IKE_statystyka 2002_2018_DFE.xlsx]IKE_30062013'!$B$30:$AA$30</c15:sqref>
                        </c15:formulaRef>
                      </c:ext>
                    </c:extLst>
                    <c:strCache>
                      <c:ptCount val="26"/>
                      <c:pt idx="0">
                        <c:v>XII 2004</c:v>
                      </c:pt>
                      <c:pt idx="1">
                        <c:v>XII 2005</c:v>
                      </c:pt>
                      <c:pt idx="2">
                        <c:v>XII 2006</c:v>
                      </c:pt>
                      <c:pt idx="3">
                        <c:v>XII 2007</c:v>
                      </c:pt>
                      <c:pt idx="4">
                        <c:v>VI 2008</c:v>
                      </c:pt>
                      <c:pt idx="5">
                        <c:v>XII 2008</c:v>
                      </c:pt>
                      <c:pt idx="6">
                        <c:v>VI 2009</c:v>
                      </c:pt>
                      <c:pt idx="7">
                        <c:v>XII 2009</c:v>
                      </c:pt>
                      <c:pt idx="8">
                        <c:v>VI 2010</c:v>
                      </c:pt>
                      <c:pt idx="9">
                        <c:v>XII 2010</c:v>
                      </c:pt>
                      <c:pt idx="10">
                        <c:v>VI 2011</c:v>
                      </c:pt>
                      <c:pt idx="11">
                        <c:v>XII 2011</c:v>
                      </c:pt>
                      <c:pt idx="12">
                        <c:v>VI 2012</c:v>
                      </c:pt>
                      <c:pt idx="13">
                        <c:v>XII 2012</c:v>
                      </c:pt>
                      <c:pt idx="14">
                        <c:v>VI 2013</c:v>
                      </c:pt>
                      <c:pt idx="15">
                        <c:v>XII 2013</c:v>
                      </c:pt>
                      <c:pt idx="16">
                        <c:v>VI 2014</c:v>
                      </c:pt>
                      <c:pt idx="17">
                        <c:v>XII 2014</c:v>
                      </c:pt>
                      <c:pt idx="18">
                        <c:v>VI 2015</c:v>
                      </c:pt>
                      <c:pt idx="19">
                        <c:v>XII 2015</c:v>
                      </c:pt>
                      <c:pt idx="20">
                        <c:v>VI 2016</c:v>
                      </c:pt>
                      <c:pt idx="21">
                        <c:v>XII 2016</c:v>
                      </c:pt>
                      <c:pt idx="22">
                        <c:v>VI 2017</c:v>
                      </c:pt>
                      <c:pt idx="23">
                        <c:v>XII 2017</c:v>
                      </c:pt>
                      <c:pt idx="24">
                        <c:v>VI 2018</c:v>
                      </c:pt>
                      <c:pt idx="25">
                        <c:v>XII 2018</c:v>
                      </c:pt>
                    </c:strCache>
                  </c:strRef>
                </c:cat>
                <c:val>
                  <c:numRef>
                    <c:extLst>
                      <c:ext uri="{02D57815-91ED-43cb-92C2-25804820EDAC}">
                        <c15:formulaRef>
                          <c15:sqref>'[IKE_statystyka 2002_2018_DFE.xlsx]IKE_30062013'!$B$31:$Z$31</c15:sqref>
                        </c15:formulaRef>
                      </c:ext>
                    </c:extLst>
                    <c:numCache>
                      <c:formatCode>General</c:formatCode>
                      <c:ptCount val="25"/>
                      <c:pt idx="0">
                        <c:v>175476</c:v>
                      </c:pt>
                      <c:pt idx="1">
                        <c:v>427865</c:v>
                      </c:pt>
                      <c:pt idx="2">
                        <c:v>840263</c:v>
                      </c:pt>
                      <c:pt idx="3">
                        <c:v>915492</c:v>
                      </c:pt>
                      <c:pt idx="4">
                        <c:v>873117</c:v>
                      </c:pt>
                      <c:pt idx="5">
                        <c:v>853832</c:v>
                      </c:pt>
                      <c:pt idx="6">
                        <c:v>833303</c:v>
                      </c:pt>
                      <c:pt idx="7">
                        <c:v>809219</c:v>
                      </c:pt>
                      <c:pt idx="8">
                        <c:v>796870</c:v>
                      </c:pt>
                      <c:pt idx="9">
                        <c:v>792466</c:v>
                      </c:pt>
                      <c:pt idx="10">
                        <c:v>798912</c:v>
                      </c:pt>
                      <c:pt idx="11">
                        <c:v>814449</c:v>
                      </c:pt>
                      <c:pt idx="12">
                        <c:v>822974</c:v>
                      </c:pt>
                      <c:pt idx="13">
                        <c:v>813292</c:v>
                      </c:pt>
                      <c:pt idx="14">
                        <c:v>816325</c:v>
                      </c:pt>
                      <c:pt idx="15">
                        <c:v>817651</c:v>
                      </c:pt>
                      <c:pt idx="16" formatCode="#,##0">
                        <c:v>816735</c:v>
                      </c:pt>
                      <c:pt idx="17">
                        <c:v>824485</c:v>
                      </c:pt>
                      <c:pt idx="18" formatCode="#,##0">
                        <c:v>838233</c:v>
                      </c:pt>
                      <c:pt idx="19" formatCode="#,##0">
                        <c:v>858725</c:v>
                      </c:pt>
                      <c:pt idx="20" formatCode="#,##0">
                        <c:v>867799</c:v>
                      </c:pt>
                      <c:pt idx="21" formatCode="#,##0">
                        <c:v>902615</c:v>
                      </c:pt>
                      <c:pt idx="22" formatCode="#,##0">
                        <c:v>932484</c:v>
                      </c:pt>
                      <c:pt idx="23" formatCode="#,##0">
                        <c:v>951576</c:v>
                      </c:pt>
                      <c:pt idx="24" formatCode="#,##0">
                        <c:v>960575</c:v>
                      </c:pt>
                    </c:numCache>
                  </c:numRef>
                </c:val>
                <c:extLst>
                  <c:ext xmlns:c16="http://schemas.microsoft.com/office/drawing/2014/chart" uri="{C3380CC4-5D6E-409C-BE32-E72D297353CC}">
                    <c16:uniqueId val="{00000005-C505-4BC2-A44F-E13859634771}"/>
                  </c:ext>
                </c:extLst>
              </c15:ser>
            </c15:filteredBarSeries>
          </c:ext>
        </c:extLst>
      </c:barChart>
      <c:catAx>
        <c:axId val="439335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439341056"/>
        <c:crosses val="autoZero"/>
        <c:auto val="1"/>
        <c:lblAlgn val="ctr"/>
        <c:lblOffset val="100"/>
        <c:noMultiLvlLbl val="0"/>
      </c:catAx>
      <c:valAx>
        <c:axId val="4393410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4393355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pl-P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'statystyka ogólna'!$A$27</c:f>
              <c:strCache>
                <c:ptCount val="1"/>
                <c:pt idx="0">
                  <c:v>Life insurance</c:v>
                </c:pt>
              </c:strCache>
            </c:strRef>
          </c:tx>
          <c:spPr>
            <a:solidFill>
              <a:schemeClr val="accent1"/>
            </a:solidFill>
            <a:ln>
              <a:noFill/>
            </a:ln>
            <a:effectLst/>
          </c:spPr>
          <c:invertIfNegative val="0"/>
          <c:cat>
            <c:strRef>
              <c:f>'statystyka ogólna'!$B$25:$O$25</c:f>
              <c:strCache>
                <c:ptCount val="14"/>
                <c:pt idx="0">
                  <c:v>VI 2012</c:v>
                </c:pt>
                <c:pt idx="1">
                  <c:v>XII 2012</c:v>
                </c:pt>
                <c:pt idx="2">
                  <c:v>VI 2013</c:v>
                </c:pt>
                <c:pt idx="3">
                  <c:v>XII 2013</c:v>
                </c:pt>
                <c:pt idx="4">
                  <c:v>VI 2014</c:v>
                </c:pt>
                <c:pt idx="5">
                  <c:v>XII 2014</c:v>
                </c:pt>
                <c:pt idx="6">
                  <c:v>VI 2015</c:v>
                </c:pt>
                <c:pt idx="7">
                  <c:v>XII 2015</c:v>
                </c:pt>
                <c:pt idx="8">
                  <c:v>VI 2016</c:v>
                </c:pt>
                <c:pt idx="9">
                  <c:v>XII 2016</c:v>
                </c:pt>
                <c:pt idx="10">
                  <c:v>VI 2017</c:v>
                </c:pt>
                <c:pt idx="11">
                  <c:v>XII 2017</c:v>
                </c:pt>
                <c:pt idx="12">
                  <c:v>VI 2018</c:v>
                </c:pt>
                <c:pt idx="13">
                  <c:v>XII 2018</c:v>
                </c:pt>
              </c:strCache>
            </c:strRef>
          </c:cat>
          <c:val>
            <c:numRef>
              <c:f>'statystyka ogólna'!$B$27:$O$27</c:f>
              <c:numCache>
                <c:formatCode>General</c:formatCode>
                <c:ptCount val="14"/>
                <c:pt idx="0">
                  <c:v>233611</c:v>
                </c:pt>
                <c:pt idx="1">
                  <c:v>363399</c:v>
                </c:pt>
                <c:pt idx="2">
                  <c:v>373533</c:v>
                </c:pt>
                <c:pt idx="3" formatCode="#,##0">
                  <c:v>388699</c:v>
                </c:pt>
                <c:pt idx="4" formatCode="#,##0">
                  <c:v>396492</c:v>
                </c:pt>
                <c:pt idx="5" formatCode="#,##0">
                  <c:v>418935</c:v>
                </c:pt>
                <c:pt idx="6" formatCode="#,##0">
                  <c:v>431742</c:v>
                </c:pt>
                <c:pt idx="7" formatCode="#,##0">
                  <c:v>442735</c:v>
                </c:pt>
                <c:pt idx="8" formatCode="#,##0">
                  <c:v>444568</c:v>
                </c:pt>
                <c:pt idx="9" formatCode="#,##0">
                  <c:v>446054</c:v>
                </c:pt>
                <c:pt idx="10" formatCode="#,##0">
                  <c:v>446453</c:v>
                </c:pt>
                <c:pt idx="11" formatCode="#,##0">
                  <c:v>448881</c:v>
                </c:pt>
                <c:pt idx="12" formatCode="#,##0">
                  <c:v>448474</c:v>
                </c:pt>
                <c:pt idx="13" formatCode="#,##0">
                  <c:v>447303</c:v>
                </c:pt>
              </c:numCache>
            </c:numRef>
          </c:val>
          <c:extLst>
            <c:ext xmlns:c16="http://schemas.microsoft.com/office/drawing/2014/chart" uri="{C3380CC4-5D6E-409C-BE32-E72D297353CC}">
              <c16:uniqueId val="{00000000-C625-4689-A22F-775DEC488150}"/>
            </c:ext>
          </c:extLst>
        </c:ser>
        <c:ser>
          <c:idx val="1"/>
          <c:order val="1"/>
          <c:tx>
            <c:strRef>
              <c:f>'statystyka ogólna'!$A$28</c:f>
              <c:strCache>
                <c:ptCount val="1"/>
                <c:pt idx="0">
                  <c:v>Investment funds</c:v>
                </c:pt>
              </c:strCache>
            </c:strRef>
          </c:tx>
          <c:spPr>
            <a:solidFill>
              <a:srgbClr val="FFC000"/>
            </a:solidFill>
            <a:ln>
              <a:noFill/>
            </a:ln>
            <a:effectLst/>
          </c:spPr>
          <c:invertIfNegative val="0"/>
          <c:cat>
            <c:strRef>
              <c:f>'statystyka ogólna'!$B$25:$O$25</c:f>
              <c:strCache>
                <c:ptCount val="14"/>
                <c:pt idx="0">
                  <c:v>VI 2012</c:v>
                </c:pt>
                <c:pt idx="1">
                  <c:v>XII 2012</c:v>
                </c:pt>
                <c:pt idx="2">
                  <c:v>VI 2013</c:v>
                </c:pt>
                <c:pt idx="3">
                  <c:v>XII 2013</c:v>
                </c:pt>
                <c:pt idx="4">
                  <c:v>VI 2014</c:v>
                </c:pt>
                <c:pt idx="5">
                  <c:v>XII 2014</c:v>
                </c:pt>
                <c:pt idx="6">
                  <c:v>VI 2015</c:v>
                </c:pt>
                <c:pt idx="7">
                  <c:v>XII 2015</c:v>
                </c:pt>
                <c:pt idx="8">
                  <c:v>VI 2016</c:v>
                </c:pt>
                <c:pt idx="9">
                  <c:v>XII 2016</c:v>
                </c:pt>
                <c:pt idx="10">
                  <c:v>VI 2017</c:v>
                </c:pt>
                <c:pt idx="11">
                  <c:v>XII 2017</c:v>
                </c:pt>
                <c:pt idx="12">
                  <c:v>VI 2018</c:v>
                </c:pt>
                <c:pt idx="13">
                  <c:v>XII 2018</c:v>
                </c:pt>
              </c:strCache>
            </c:strRef>
          </c:cat>
          <c:val>
            <c:numRef>
              <c:f>'statystyka ogólna'!$B$28:$O$28</c:f>
              <c:numCache>
                <c:formatCode>General</c:formatCode>
                <c:ptCount val="14"/>
                <c:pt idx="0">
                  <c:v>1099</c:v>
                </c:pt>
                <c:pt idx="1">
                  <c:v>5202</c:v>
                </c:pt>
                <c:pt idx="2">
                  <c:v>8619</c:v>
                </c:pt>
                <c:pt idx="3" formatCode="#,##0">
                  <c:v>9565</c:v>
                </c:pt>
                <c:pt idx="4" formatCode="#,##0">
                  <c:v>10833</c:v>
                </c:pt>
                <c:pt idx="5" formatCode="#,##0">
                  <c:v>17510</c:v>
                </c:pt>
                <c:pt idx="6" formatCode="#,##0">
                  <c:v>32057</c:v>
                </c:pt>
                <c:pt idx="7" formatCode="#,##0">
                  <c:v>54471</c:v>
                </c:pt>
                <c:pt idx="8" formatCode="#,##0">
                  <c:v>66676</c:v>
                </c:pt>
                <c:pt idx="9" formatCode="#,##0">
                  <c:v>87510</c:v>
                </c:pt>
                <c:pt idx="10" formatCode="#,##0">
                  <c:v>105530</c:v>
                </c:pt>
                <c:pt idx="11" formatCode="#,##0">
                  <c:v>121269</c:v>
                </c:pt>
                <c:pt idx="12" formatCode="#,##0">
                  <c:v>127404</c:v>
                </c:pt>
                <c:pt idx="13" formatCode="#,##0">
                  <c:v>150217</c:v>
                </c:pt>
              </c:numCache>
            </c:numRef>
          </c:val>
          <c:extLst>
            <c:ext xmlns:c16="http://schemas.microsoft.com/office/drawing/2014/chart" uri="{C3380CC4-5D6E-409C-BE32-E72D297353CC}">
              <c16:uniqueId val="{00000001-C625-4689-A22F-775DEC488150}"/>
            </c:ext>
          </c:extLst>
        </c:ser>
        <c:ser>
          <c:idx val="2"/>
          <c:order val="2"/>
          <c:tx>
            <c:strRef>
              <c:f>'statystyka ogólna'!$A$29</c:f>
              <c:strCache>
                <c:ptCount val="1"/>
                <c:pt idx="0">
                  <c:v>Brokerages</c:v>
                </c:pt>
              </c:strCache>
            </c:strRef>
          </c:tx>
          <c:spPr>
            <a:solidFill>
              <a:schemeClr val="tx1"/>
            </a:solidFill>
            <a:ln>
              <a:noFill/>
            </a:ln>
            <a:effectLst/>
          </c:spPr>
          <c:invertIfNegative val="0"/>
          <c:cat>
            <c:strRef>
              <c:f>'statystyka ogólna'!$B$25:$O$25</c:f>
              <c:strCache>
                <c:ptCount val="14"/>
                <c:pt idx="0">
                  <c:v>VI 2012</c:v>
                </c:pt>
                <c:pt idx="1">
                  <c:v>XII 2012</c:v>
                </c:pt>
                <c:pt idx="2">
                  <c:v>VI 2013</c:v>
                </c:pt>
                <c:pt idx="3">
                  <c:v>XII 2013</c:v>
                </c:pt>
                <c:pt idx="4">
                  <c:v>VI 2014</c:v>
                </c:pt>
                <c:pt idx="5">
                  <c:v>XII 2014</c:v>
                </c:pt>
                <c:pt idx="6">
                  <c:v>VI 2015</c:v>
                </c:pt>
                <c:pt idx="7">
                  <c:v>XII 2015</c:v>
                </c:pt>
                <c:pt idx="8">
                  <c:v>VI 2016</c:v>
                </c:pt>
                <c:pt idx="9">
                  <c:v>XII 2016</c:v>
                </c:pt>
                <c:pt idx="10">
                  <c:v>VI 2017</c:v>
                </c:pt>
                <c:pt idx="11">
                  <c:v>XII 2017</c:v>
                </c:pt>
                <c:pt idx="12">
                  <c:v>VI 2018</c:v>
                </c:pt>
                <c:pt idx="13">
                  <c:v>XII 2018</c:v>
                </c:pt>
              </c:strCache>
            </c:strRef>
          </c:cat>
          <c:val>
            <c:numRef>
              <c:f>'statystyka ogólna'!$B$29:$O$29</c:f>
              <c:numCache>
                <c:formatCode>General</c:formatCode>
                <c:ptCount val="14"/>
                <c:pt idx="0">
                  <c:v>3</c:v>
                </c:pt>
                <c:pt idx="1">
                  <c:v>559</c:v>
                </c:pt>
                <c:pt idx="2">
                  <c:v>623</c:v>
                </c:pt>
                <c:pt idx="3" formatCode="#,##0">
                  <c:v>1012</c:v>
                </c:pt>
                <c:pt idx="4" formatCode="#,##0">
                  <c:v>1228</c:v>
                </c:pt>
                <c:pt idx="5" formatCode="#,##0">
                  <c:v>2797</c:v>
                </c:pt>
                <c:pt idx="6" formatCode="#,##0">
                  <c:v>3067</c:v>
                </c:pt>
                <c:pt idx="7" formatCode="#,##0">
                  <c:v>4325</c:v>
                </c:pt>
                <c:pt idx="8" formatCode="#,##0">
                  <c:v>4673</c:v>
                </c:pt>
                <c:pt idx="9" formatCode="#,##0">
                  <c:v>6201</c:v>
                </c:pt>
                <c:pt idx="10" formatCode="#,##0">
                  <c:v>6659</c:v>
                </c:pt>
                <c:pt idx="11" formatCode="#,##0">
                  <c:v>8478</c:v>
                </c:pt>
                <c:pt idx="12" formatCode="#,##0">
                  <c:v>8990</c:v>
                </c:pt>
                <c:pt idx="13" formatCode="#,##0">
                  <c:v>11172</c:v>
                </c:pt>
              </c:numCache>
            </c:numRef>
          </c:val>
          <c:extLst>
            <c:ext xmlns:c16="http://schemas.microsoft.com/office/drawing/2014/chart" uri="{C3380CC4-5D6E-409C-BE32-E72D297353CC}">
              <c16:uniqueId val="{00000002-C625-4689-A22F-775DEC488150}"/>
            </c:ext>
          </c:extLst>
        </c:ser>
        <c:ser>
          <c:idx val="3"/>
          <c:order val="3"/>
          <c:tx>
            <c:strRef>
              <c:f>'statystyka ogólna'!$A$30</c:f>
              <c:strCache>
                <c:ptCount val="1"/>
                <c:pt idx="0">
                  <c:v>Banks</c:v>
                </c:pt>
              </c:strCache>
            </c:strRef>
          </c:tx>
          <c:spPr>
            <a:solidFill>
              <a:srgbClr val="00B0F0"/>
            </a:solidFill>
            <a:ln>
              <a:noFill/>
            </a:ln>
            <a:effectLst/>
          </c:spPr>
          <c:invertIfNegative val="0"/>
          <c:cat>
            <c:strRef>
              <c:f>'statystyka ogólna'!$B$25:$O$25</c:f>
              <c:strCache>
                <c:ptCount val="14"/>
                <c:pt idx="0">
                  <c:v>VI 2012</c:v>
                </c:pt>
                <c:pt idx="1">
                  <c:v>XII 2012</c:v>
                </c:pt>
                <c:pt idx="2">
                  <c:v>VI 2013</c:v>
                </c:pt>
                <c:pt idx="3">
                  <c:v>XII 2013</c:v>
                </c:pt>
                <c:pt idx="4">
                  <c:v>VI 2014</c:v>
                </c:pt>
                <c:pt idx="5">
                  <c:v>XII 2014</c:v>
                </c:pt>
                <c:pt idx="6">
                  <c:v>VI 2015</c:v>
                </c:pt>
                <c:pt idx="7">
                  <c:v>XII 2015</c:v>
                </c:pt>
                <c:pt idx="8">
                  <c:v>VI 2016</c:v>
                </c:pt>
                <c:pt idx="9">
                  <c:v>XII 2016</c:v>
                </c:pt>
                <c:pt idx="10">
                  <c:v>VI 2017</c:v>
                </c:pt>
                <c:pt idx="11">
                  <c:v>XII 2017</c:v>
                </c:pt>
                <c:pt idx="12">
                  <c:v>VI 2018</c:v>
                </c:pt>
                <c:pt idx="13">
                  <c:v>XII 2018</c:v>
                </c:pt>
              </c:strCache>
            </c:strRef>
          </c:cat>
          <c:val>
            <c:numRef>
              <c:f>'statystyka ogólna'!$B$30:$O$30</c:f>
              <c:numCache>
                <c:formatCode>General</c:formatCode>
                <c:ptCount val="14"/>
                <c:pt idx="0">
                  <c:v>0</c:v>
                </c:pt>
                <c:pt idx="1">
                  <c:v>19</c:v>
                </c:pt>
                <c:pt idx="2">
                  <c:v>27</c:v>
                </c:pt>
                <c:pt idx="3" formatCode="#,##0">
                  <c:v>33</c:v>
                </c:pt>
                <c:pt idx="4" formatCode="#,##0">
                  <c:v>1767</c:v>
                </c:pt>
                <c:pt idx="5" formatCode="#,##0">
                  <c:v>8105</c:v>
                </c:pt>
                <c:pt idx="6" formatCode="#,##0">
                  <c:v>9809</c:v>
                </c:pt>
                <c:pt idx="7" formatCode="#,##0">
                  <c:v>13735</c:v>
                </c:pt>
                <c:pt idx="8" formatCode="#,##0">
                  <c:v>13951</c:v>
                </c:pt>
                <c:pt idx="9" formatCode="#,##0">
                  <c:v>15585</c:v>
                </c:pt>
                <c:pt idx="10" formatCode="#,##0">
                  <c:v>16154</c:v>
                </c:pt>
                <c:pt idx="11" formatCode="#,##0">
                  <c:v>18114</c:v>
                </c:pt>
                <c:pt idx="12" formatCode="#,##0">
                  <c:v>18622</c:v>
                </c:pt>
                <c:pt idx="13" formatCode="#,##0">
                  <c:v>20311</c:v>
                </c:pt>
              </c:numCache>
            </c:numRef>
          </c:val>
          <c:extLst>
            <c:ext xmlns:c16="http://schemas.microsoft.com/office/drawing/2014/chart" uri="{C3380CC4-5D6E-409C-BE32-E72D297353CC}">
              <c16:uniqueId val="{00000003-C625-4689-A22F-775DEC488150}"/>
            </c:ext>
          </c:extLst>
        </c:ser>
        <c:ser>
          <c:idx val="4"/>
          <c:order val="4"/>
          <c:tx>
            <c:strRef>
              <c:f>'statystyka ogólna'!$A$31</c:f>
              <c:strCache>
                <c:ptCount val="1"/>
                <c:pt idx="0">
                  <c:v>VPF's</c:v>
                </c:pt>
              </c:strCache>
            </c:strRef>
          </c:tx>
          <c:spPr>
            <a:solidFill>
              <a:srgbClr val="7030A0"/>
            </a:solidFill>
            <a:ln>
              <a:noFill/>
            </a:ln>
            <a:effectLst/>
          </c:spPr>
          <c:invertIfNegative val="0"/>
          <c:cat>
            <c:strRef>
              <c:f>'statystyka ogólna'!$B$25:$O$25</c:f>
              <c:strCache>
                <c:ptCount val="14"/>
                <c:pt idx="0">
                  <c:v>VI 2012</c:v>
                </c:pt>
                <c:pt idx="1">
                  <c:v>XII 2012</c:v>
                </c:pt>
                <c:pt idx="2">
                  <c:v>VI 2013</c:v>
                </c:pt>
                <c:pt idx="3">
                  <c:v>XII 2013</c:v>
                </c:pt>
                <c:pt idx="4">
                  <c:v>VI 2014</c:v>
                </c:pt>
                <c:pt idx="5">
                  <c:v>XII 2014</c:v>
                </c:pt>
                <c:pt idx="6">
                  <c:v>VI 2015</c:v>
                </c:pt>
                <c:pt idx="7">
                  <c:v>XII 2015</c:v>
                </c:pt>
                <c:pt idx="8">
                  <c:v>VI 2016</c:v>
                </c:pt>
                <c:pt idx="9">
                  <c:v>XII 2016</c:v>
                </c:pt>
                <c:pt idx="10">
                  <c:v>VI 2017</c:v>
                </c:pt>
                <c:pt idx="11">
                  <c:v>XII 2017</c:v>
                </c:pt>
                <c:pt idx="12">
                  <c:v>VI 2018</c:v>
                </c:pt>
                <c:pt idx="13">
                  <c:v>XII 2018</c:v>
                </c:pt>
              </c:strCache>
            </c:strRef>
          </c:cat>
          <c:val>
            <c:numRef>
              <c:f>'statystyka ogólna'!$B$31:$O$31</c:f>
              <c:numCache>
                <c:formatCode>General</c:formatCode>
                <c:ptCount val="14"/>
                <c:pt idx="0">
                  <c:v>66735</c:v>
                </c:pt>
                <c:pt idx="1">
                  <c:v>127642</c:v>
                </c:pt>
                <c:pt idx="2">
                  <c:v>126160</c:v>
                </c:pt>
                <c:pt idx="3" formatCode="#,##0">
                  <c:v>97117</c:v>
                </c:pt>
                <c:pt idx="4" formatCode="#,##0">
                  <c:v>82907</c:v>
                </c:pt>
                <c:pt idx="5" formatCode="#,##0">
                  <c:v>80795</c:v>
                </c:pt>
                <c:pt idx="6" formatCode="#,##0">
                  <c:v>77945</c:v>
                </c:pt>
                <c:pt idx="7" formatCode="#,##0">
                  <c:v>82294</c:v>
                </c:pt>
                <c:pt idx="8" formatCode="#,##0">
                  <c:v>84050</c:v>
                </c:pt>
                <c:pt idx="9" formatCode="#,##0">
                  <c:v>87762</c:v>
                </c:pt>
                <c:pt idx="10" formatCode="#,##0">
                  <c:v>89315</c:v>
                </c:pt>
                <c:pt idx="11" formatCode="#,##0">
                  <c:v>94252</c:v>
                </c:pt>
                <c:pt idx="12" formatCode="#,##0">
                  <c:v>97911</c:v>
                </c:pt>
                <c:pt idx="13" formatCode="#,##0">
                  <c:v>101386</c:v>
                </c:pt>
              </c:numCache>
            </c:numRef>
          </c:val>
          <c:extLst>
            <c:ext xmlns:c16="http://schemas.microsoft.com/office/drawing/2014/chart" uri="{C3380CC4-5D6E-409C-BE32-E72D297353CC}">
              <c16:uniqueId val="{00000004-C625-4689-A22F-775DEC488150}"/>
            </c:ext>
          </c:extLst>
        </c:ser>
        <c:dLbls>
          <c:showLegendKey val="0"/>
          <c:showVal val="0"/>
          <c:showCatName val="0"/>
          <c:showSerName val="0"/>
          <c:showPercent val="0"/>
          <c:showBubbleSize val="0"/>
        </c:dLbls>
        <c:gapWidth val="150"/>
        <c:overlap val="100"/>
        <c:axId val="1360659536"/>
        <c:axId val="1360663344"/>
      </c:barChart>
      <c:catAx>
        <c:axId val="1360659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360663344"/>
        <c:crosses val="autoZero"/>
        <c:auto val="1"/>
        <c:lblAlgn val="ctr"/>
        <c:lblOffset val="100"/>
        <c:noMultiLvlLbl val="0"/>
      </c:catAx>
      <c:valAx>
        <c:axId val="13606633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360659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2B587C-D71D-4627-A07D-1DBC8AD096BC}" type="datetimeFigureOut">
              <a:rPr lang="pl-PL" smtClean="0"/>
              <a:t>19.09.2019</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301A80-FDDE-41E6-8427-7C07371BD919}" type="slidenum">
              <a:rPr lang="pl-PL" smtClean="0"/>
              <a:t>‹#›</a:t>
            </a:fld>
            <a:endParaRPr lang="pl-PL"/>
          </a:p>
        </p:txBody>
      </p:sp>
    </p:spTree>
    <p:extLst>
      <p:ext uri="{BB962C8B-B14F-4D97-AF65-F5344CB8AC3E}">
        <p14:creationId xmlns:p14="http://schemas.microsoft.com/office/powerpoint/2010/main" val="1179382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9/19/2019</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43323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9/19/2019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19555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9/19/2019</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2772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9/19/2019</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31201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9/19/2019</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63823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9/19/2019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60273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9/19/2019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64253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9/19/2019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81867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58479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9/19/2019</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62278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9/19/2019</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53748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9/19/2019</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5916583"/>
      </p:ext>
    </p:extLst>
  </p:cSld>
  <p:clrMap bg1="lt1" tx1="dk1" bg2="lt2" tx2="dk2" accent1="accent1" accent2="accent2" accent3="accent3" accent4="accent4" accent5="accent5" accent6="accent6" hlink="hlink" folHlink="folHlink"/>
  <p:sldLayoutIdLst>
    <p:sldLayoutId id="2147483708" r:id="rId1"/>
    <p:sldLayoutId id="2147483707" r:id="rId2"/>
    <p:sldLayoutId id="2147483706" r:id="rId3"/>
    <p:sldLayoutId id="2147483705" r:id="rId4"/>
    <p:sldLayoutId id="2147483704" r:id="rId5"/>
    <p:sldLayoutId id="2147483703" r:id="rId6"/>
    <p:sldLayoutId id="2147483702" r:id="rId7"/>
    <p:sldLayoutId id="2147483701" r:id="rId8"/>
    <p:sldLayoutId id="2147483700" r:id="rId9"/>
    <p:sldLayoutId id="2147483699" r:id="rId10"/>
    <p:sldLayoutId id="2147483698" r:id="rId11"/>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E08D4B6A-8113-4DFB-B82E-B60CAC8E0A5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42" name="Rectangle 41">
            <a:extLst>
              <a:ext uri="{FF2B5EF4-FFF2-40B4-BE49-F238E27FC236}">
                <a16:creationId xmlns:a16="http://schemas.microsoft.com/office/drawing/2014/main" id="{9822E561-F97C-4CBB-A9A6-A6BF6317BC8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ytuł 1">
            <a:extLst>
              <a:ext uri="{FF2B5EF4-FFF2-40B4-BE49-F238E27FC236}">
                <a16:creationId xmlns:a16="http://schemas.microsoft.com/office/drawing/2014/main" id="{3E9E40AD-72F8-4CAF-9342-F8931FE97025}"/>
              </a:ext>
            </a:extLst>
          </p:cNvPr>
          <p:cNvSpPr>
            <a:spLocks noGrp="1"/>
          </p:cNvSpPr>
          <p:nvPr>
            <p:ph type="ctrTitle"/>
          </p:nvPr>
        </p:nvSpPr>
        <p:spPr>
          <a:xfrm>
            <a:off x="638619" y="548639"/>
            <a:ext cx="3511233" cy="3779995"/>
          </a:xfrm>
        </p:spPr>
        <p:txBody>
          <a:bodyPr anchor="ctr">
            <a:normAutofit/>
          </a:bodyPr>
          <a:lstStyle/>
          <a:p>
            <a:r>
              <a:rPr lang="pl-PL" altLang="pl-PL" sz="2800" dirty="0" err="1" smtClean="0">
                <a:solidFill>
                  <a:schemeClr val="tx1"/>
                </a:solidFill>
              </a:rPr>
              <a:t>Lessons</a:t>
            </a:r>
            <a:r>
              <a:rPr lang="pl-PL" altLang="pl-PL" sz="2800" dirty="0" smtClean="0">
                <a:solidFill>
                  <a:schemeClr val="tx1"/>
                </a:solidFill>
              </a:rPr>
              <a:t> from the </a:t>
            </a:r>
            <a:r>
              <a:rPr lang="pl-PL" altLang="pl-PL" sz="2800" dirty="0" err="1" smtClean="0">
                <a:solidFill>
                  <a:schemeClr val="tx1"/>
                </a:solidFill>
              </a:rPr>
              <a:t>polish</a:t>
            </a:r>
            <a:r>
              <a:rPr lang="pl-PL" altLang="pl-PL" sz="2800" dirty="0" smtClean="0">
                <a:solidFill>
                  <a:schemeClr val="tx1"/>
                </a:solidFill>
              </a:rPr>
              <a:t> </a:t>
            </a:r>
            <a:r>
              <a:rPr lang="pl-PL" altLang="pl-PL" sz="2800" dirty="0" err="1" smtClean="0">
                <a:solidFill>
                  <a:schemeClr val="tx1"/>
                </a:solidFill>
              </a:rPr>
              <a:t>pension</a:t>
            </a:r>
            <a:r>
              <a:rPr lang="pl-PL" altLang="pl-PL" sz="2800" dirty="0" smtClean="0">
                <a:solidFill>
                  <a:schemeClr val="tx1"/>
                </a:solidFill>
              </a:rPr>
              <a:t> </a:t>
            </a:r>
            <a:r>
              <a:rPr lang="pl-PL" altLang="pl-PL" sz="2800" dirty="0" err="1" smtClean="0">
                <a:solidFill>
                  <a:schemeClr val="tx1"/>
                </a:solidFill>
              </a:rPr>
              <a:t>reforms</a:t>
            </a:r>
            <a:r>
              <a:rPr lang="pl-PL" altLang="pl-PL" sz="2800" dirty="0" smtClean="0">
                <a:solidFill>
                  <a:schemeClr val="tx1"/>
                </a:solidFill>
              </a:rPr>
              <a:t> </a:t>
            </a:r>
            <a:r>
              <a:rPr lang="pl-PL" altLang="pl-PL" sz="2000" cap="none" dirty="0">
                <a:solidFill>
                  <a:schemeClr val="tx1"/>
                </a:solidFill>
                <a:latin typeface="Arial" panose="020B0604020202020204" pitchFamily="34" charset="0"/>
              </a:rPr>
              <a:t/>
            </a:r>
            <a:br>
              <a:rPr lang="pl-PL" altLang="pl-PL" sz="2000" cap="none" dirty="0">
                <a:solidFill>
                  <a:schemeClr val="tx1"/>
                </a:solidFill>
                <a:latin typeface="Arial" panose="020B0604020202020204" pitchFamily="34" charset="0"/>
              </a:rPr>
            </a:br>
            <a:endParaRPr lang="en-US" sz="2800" dirty="0">
              <a:solidFill>
                <a:schemeClr val="tx1"/>
              </a:solidFill>
            </a:endParaRPr>
          </a:p>
        </p:txBody>
      </p:sp>
      <p:sp>
        <p:nvSpPr>
          <p:cNvPr id="3" name="Podtytuł 2">
            <a:extLst>
              <a:ext uri="{FF2B5EF4-FFF2-40B4-BE49-F238E27FC236}">
                <a16:creationId xmlns:a16="http://schemas.microsoft.com/office/drawing/2014/main" id="{8BFF88FD-4075-410D-A2DC-B31D5F4C870A}"/>
              </a:ext>
            </a:extLst>
          </p:cNvPr>
          <p:cNvSpPr>
            <a:spLocks noGrp="1"/>
          </p:cNvSpPr>
          <p:nvPr>
            <p:ph type="subTitle" idx="1"/>
          </p:nvPr>
        </p:nvSpPr>
        <p:spPr>
          <a:xfrm>
            <a:off x="638621" y="4114800"/>
            <a:ext cx="3511234" cy="2286000"/>
          </a:xfrm>
        </p:spPr>
        <p:txBody>
          <a:bodyPr anchor="t">
            <a:noAutofit/>
          </a:bodyPr>
          <a:lstStyle/>
          <a:p>
            <a:pPr>
              <a:lnSpc>
                <a:spcPct val="90000"/>
              </a:lnSpc>
            </a:pPr>
            <a:r>
              <a:rPr lang="pl-PL" sz="2000" dirty="0" smtClean="0"/>
              <a:t>Joanna Ratajczak</a:t>
            </a:r>
          </a:p>
          <a:p>
            <a:pPr>
              <a:lnSpc>
                <a:spcPct val="90000"/>
              </a:lnSpc>
            </a:pPr>
            <a:r>
              <a:rPr lang="pl-PL" sz="2000" dirty="0" smtClean="0"/>
              <a:t>Kamila Bielawska</a:t>
            </a:r>
          </a:p>
          <a:p>
            <a:pPr>
              <a:lnSpc>
                <a:spcPct val="90000"/>
              </a:lnSpc>
            </a:pPr>
            <a:r>
              <a:rPr lang="pl-PL" sz="2000" dirty="0"/>
              <a:t>Joanna </a:t>
            </a:r>
            <a:r>
              <a:rPr lang="pl-PL" sz="2000" dirty="0" err="1" smtClean="0"/>
              <a:t>Rutecka-Góra</a:t>
            </a:r>
            <a:endParaRPr lang="pl-PL" sz="2000" dirty="0" smtClean="0"/>
          </a:p>
          <a:p>
            <a:pPr>
              <a:lnSpc>
                <a:spcPct val="90000"/>
              </a:lnSpc>
            </a:pPr>
            <a:r>
              <a:rPr lang="pl-PL" sz="2000" dirty="0" smtClean="0"/>
              <a:t>Marek Szczepański</a:t>
            </a:r>
            <a:endParaRPr lang="en-US" sz="2000" dirty="0" smtClean="0"/>
          </a:p>
          <a:p>
            <a:pPr>
              <a:lnSpc>
                <a:spcPct val="90000"/>
              </a:lnSpc>
            </a:pPr>
            <a:r>
              <a:rPr lang="pl-PL" sz="2000" smtClean="0"/>
              <a:t>Sylwia PIEŃKOWSKA-KAMIENIECKA</a:t>
            </a:r>
            <a:endParaRPr lang="pl-PL" sz="2000" dirty="0" smtClean="0"/>
          </a:p>
        </p:txBody>
      </p:sp>
      <p:sp>
        <p:nvSpPr>
          <p:cNvPr id="44" name="Rectangle 43">
            <a:extLst>
              <a:ext uri="{FF2B5EF4-FFF2-40B4-BE49-F238E27FC236}">
                <a16:creationId xmlns:a16="http://schemas.microsoft.com/office/drawing/2014/main" id="{B01B0E58-A5C8-4CDA-A2E0-35DF94E598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82FD2496-1E10-4757-ACB7-C8DD3DA95F6B}"/>
              </a:ext>
            </a:extLst>
          </p:cNvPr>
          <p:cNvPicPr>
            <a:picLocks noChangeAspect="1"/>
          </p:cNvPicPr>
          <p:nvPr/>
        </p:nvPicPr>
        <p:blipFill rotWithShape="1">
          <a:blip r:embed="rId2"/>
          <a:srcRect l="8909" r="18000"/>
          <a:stretch/>
        </p:blipFill>
        <p:spPr>
          <a:xfrm>
            <a:off x="4654295" y="10"/>
            <a:ext cx="7537705" cy="6857990"/>
          </a:xfrm>
          <a:prstGeom prst="rect">
            <a:avLst/>
          </a:prstGeom>
        </p:spPr>
      </p:pic>
      <p:sp>
        <p:nvSpPr>
          <p:cNvPr id="5" name="Rectangle 1">
            <a:extLst>
              <a:ext uri="{FF2B5EF4-FFF2-40B4-BE49-F238E27FC236}">
                <a16:creationId xmlns:a16="http://schemas.microsoft.com/office/drawing/2014/main" id="{91ED9C2C-C2DF-4FD1-80EA-42BF8458D705}"/>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9691779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2FDCFC-7CF2-452A-8AD9-07DBD006B004}"/>
              </a:ext>
            </a:extLst>
          </p:cNvPr>
          <p:cNvSpPr>
            <a:spLocks noGrp="1"/>
          </p:cNvSpPr>
          <p:nvPr>
            <p:ph type="title"/>
          </p:nvPr>
        </p:nvSpPr>
        <p:spPr>
          <a:xfrm>
            <a:off x="440267" y="694635"/>
            <a:ext cx="11294533" cy="844888"/>
          </a:xfrm>
          <a:solidFill>
            <a:schemeClr val="bg1">
              <a:lumMod val="95000"/>
            </a:schemeClr>
          </a:solidFill>
        </p:spPr>
        <p:txBody>
          <a:bodyPr>
            <a:normAutofit/>
          </a:bodyPr>
          <a:lstStyle/>
          <a:p>
            <a:r>
              <a:rPr lang="en-GB" sz="1600" dirty="0"/>
              <a:t>Rethinking the pension reform - political risk and key changes</a:t>
            </a:r>
            <a:r>
              <a:rPr lang="pl-PL" sz="1600" dirty="0">
                <a:solidFill>
                  <a:schemeClr val="tx1"/>
                </a:solidFill>
                <a:latin typeface="Arial" panose="020B0604020202020204" pitchFamily="34" charset="0"/>
              </a:rPr>
              <a:t/>
            </a:r>
            <a:br>
              <a:rPr lang="pl-PL" sz="1600" dirty="0">
                <a:solidFill>
                  <a:schemeClr val="tx1"/>
                </a:solidFill>
                <a:latin typeface="Arial" panose="020B0604020202020204" pitchFamily="34" charset="0"/>
              </a:rPr>
            </a:br>
            <a:r>
              <a:rPr lang="pl-PL" altLang="pl-PL" b="1" dirty="0"/>
              <a:t>public </a:t>
            </a:r>
            <a:r>
              <a:rPr lang="pl-PL" altLang="pl-PL" b="1" dirty="0" err="1"/>
              <a:t>pension</a:t>
            </a:r>
            <a:r>
              <a:rPr lang="pl-PL" altLang="pl-PL" b="1" dirty="0"/>
              <a:t> </a:t>
            </a:r>
            <a:r>
              <a:rPr lang="pl-PL" altLang="pl-PL" b="1" dirty="0" err="1"/>
              <a:t>scheme</a:t>
            </a:r>
            <a:r>
              <a:rPr lang="pl-PL" altLang="pl-PL" b="1" dirty="0"/>
              <a:t> – </a:t>
            </a:r>
            <a:r>
              <a:rPr lang="pl-PL" b="1" dirty="0"/>
              <a:t>1</a:t>
            </a:r>
            <a:r>
              <a:rPr lang="pl-PL" b="1" baseline="30000" dirty="0"/>
              <a:t>st</a:t>
            </a:r>
            <a:r>
              <a:rPr lang="en-US" b="1" dirty="0"/>
              <a:t> pillar</a:t>
            </a:r>
            <a:r>
              <a:rPr lang="pl-PL" b="1" dirty="0"/>
              <a:t> </a:t>
            </a:r>
            <a:r>
              <a:rPr lang="en-US" b="1" dirty="0"/>
              <a:t>directly</a:t>
            </a:r>
          </a:p>
        </p:txBody>
      </p:sp>
      <p:sp>
        <p:nvSpPr>
          <p:cNvPr id="6" name="Rectangle 3">
            <a:extLst>
              <a:ext uri="{FF2B5EF4-FFF2-40B4-BE49-F238E27FC236}">
                <a16:creationId xmlns:a16="http://schemas.microsoft.com/office/drawing/2014/main" id="{0852CC29-F096-4371-9C87-B639E3B3F8A7}"/>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
        <p:nvSpPr>
          <p:cNvPr id="5" name="Symbol zastępczy zawartości 2"/>
          <p:cNvSpPr txBox="1">
            <a:spLocks/>
          </p:cNvSpPr>
          <p:nvPr/>
        </p:nvSpPr>
        <p:spPr bwMode="auto">
          <a:xfrm>
            <a:off x="467544" y="4970145"/>
            <a:ext cx="11267256" cy="533052"/>
          </a:xfrm>
          <a:prstGeom prst="rect">
            <a:avLst/>
          </a:prstGeom>
          <a:noFill/>
          <a:ln w="9525">
            <a:noFill/>
            <a:miter lim="800000"/>
            <a:headEnd/>
            <a:tailEnd/>
          </a:ln>
        </p:spPr>
        <p:txBody>
          <a:bodyPr/>
          <a:lstStyle/>
          <a:p>
            <a:pPr marL="342900" indent="-342900" eaLnBrk="0" hangingPunct="0">
              <a:spcBef>
                <a:spcPct val="20000"/>
              </a:spcBef>
              <a:defRPr/>
            </a:pPr>
            <a:r>
              <a:rPr lang="pl-PL" sz="2400" b="1" kern="0" dirty="0"/>
              <a:t>2009</a:t>
            </a:r>
            <a:r>
              <a:rPr lang="pl-PL" sz="2400" kern="0" dirty="0"/>
              <a:t> – </a:t>
            </a:r>
            <a:r>
              <a:rPr lang="pl-PL" sz="2400" dirty="0" err="1"/>
              <a:t>implementation</a:t>
            </a:r>
            <a:r>
              <a:rPr lang="pl-PL" sz="2400" dirty="0"/>
              <a:t> of the </a:t>
            </a:r>
            <a:r>
              <a:rPr lang="en-US" sz="2400" dirty="0"/>
              <a:t>old-age bridging </a:t>
            </a:r>
            <a:r>
              <a:rPr lang="en-US" sz="2400" dirty="0" smtClean="0"/>
              <a:t>pensions</a:t>
            </a:r>
            <a:r>
              <a:rPr lang="pl-PL" sz="2400" dirty="0" smtClean="0"/>
              <a:t> and </a:t>
            </a:r>
            <a:r>
              <a:rPr lang="pl-PL" sz="2400" dirty="0" err="1" smtClean="0"/>
              <a:t>phasing</a:t>
            </a:r>
            <a:r>
              <a:rPr lang="pl-PL" sz="2400" dirty="0" smtClean="0"/>
              <a:t> out </a:t>
            </a:r>
            <a:r>
              <a:rPr lang="pl-PL" sz="2400" dirty="0" err="1" smtClean="0"/>
              <a:t>early</a:t>
            </a:r>
            <a:r>
              <a:rPr lang="pl-PL" sz="2400" dirty="0" smtClean="0"/>
              <a:t> </a:t>
            </a:r>
            <a:r>
              <a:rPr lang="pl-PL" sz="2400" dirty="0" err="1" smtClean="0"/>
              <a:t>pensions</a:t>
            </a:r>
            <a:r>
              <a:rPr lang="pl-PL" sz="2400" dirty="0" smtClean="0"/>
              <a:t> </a:t>
            </a:r>
            <a:endParaRPr lang="pl-PL" sz="2400" kern="0" dirty="0"/>
          </a:p>
        </p:txBody>
      </p:sp>
      <p:sp>
        <p:nvSpPr>
          <p:cNvPr id="8" name="Symbol zastępczy zawartości 2"/>
          <p:cNvSpPr txBox="1">
            <a:spLocks/>
          </p:cNvSpPr>
          <p:nvPr/>
        </p:nvSpPr>
        <p:spPr bwMode="auto">
          <a:xfrm>
            <a:off x="467544" y="3353081"/>
            <a:ext cx="11267256" cy="410368"/>
          </a:xfrm>
          <a:prstGeom prst="rect">
            <a:avLst/>
          </a:prstGeom>
          <a:noFill/>
          <a:ln w="9525">
            <a:noFill/>
            <a:miter lim="800000"/>
            <a:headEnd/>
            <a:tailEnd/>
          </a:ln>
        </p:spPr>
        <p:txBody>
          <a:bodyPr/>
          <a:lstStyle/>
          <a:p>
            <a:pPr marL="342900" indent="-342900" eaLnBrk="0" hangingPunct="0">
              <a:spcBef>
                <a:spcPct val="20000"/>
              </a:spcBef>
              <a:defRPr/>
            </a:pPr>
            <a:r>
              <a:rPr lang="pl-PL" sz="2400" b="1" kern="0" dirty="0">
                <a:latin typeface="+mn-lt"/>
              </a:rPr>
              <a:t>2014 </a:t>
            </a:r>
            <a:r>
              <a:rPr lang="pl-PL" sz="2400" kern="0" dirty="0">
                <a:latin typeface="+mn-lt"/>
              </a:rPr>
              <a:t>– </a:t>
            </a:r>
            <a:r>
              <a:rPr lang="pl-PL" sz="2400" kern="0" dirty="0" err="1">
                <a:latin typeface="+mn-lt"/>
              </a:rPr>
              <a:t>implementation</a:t>
            </a:r>
            <a:r>
              <a:rPr lang="pl-PL" sz="2400" kern="0" dirty="0">
                <a:latin typeface="+mn-lt"/>
              </a:rPr>
              <a:t> of </a:t>
            </a:r>
            <a:r>
              <a:rPr lang="pl-PL" sz="2400" kern="0" dirty="0" err="1">
                <a:latin typeface="+mn-lt"/>
              </a:rPr>
              <a:t>partial</a:t>
            </a:r>
            <a:r>
              <a:rPr lang="pl-PL" sz="2400" kern="0" dirty="0">
                <a:latin typeface="+mn-lt"/>
              </a:rPr>
              <a:t> </a:t>
            </a:r>
            <a:r>
              <a:rPr lang="pl-PL" sz="2400" kern="0" dirty="0" err="1">
                <a:latin typeface="+mn-lt"/>
              </a:rPr>
              <a:t>pensions</a:t>
            </a:r>
            <a:endParaRPr lang="pl-PL" sz="2400" kern="0" dirty="0">
              <a:latin typeface="+mn-lt"/>
            </a:endParaRPr>
          </a:p>
        </p:txBody>
      </p:sp>
      <p:cxnSp>
        <p:nvCxnSpPr>
          <p:cNvPr id="9" name="Łącznik prosty ze strzałką 8"/>
          <p:cNvCxnSpPr/>
          <p:nvPr/>
        </p:nvCxnSpPr>
        <p:spPr>
          <a:xfrm flipV="1">
            <a:off x="328998" y="1810327"/>
            <a:ext cx="12747" cy="4902954"/>
          </a:xfrm>
          <a:prstGeom prst="straightConnector1">
            <a:avLst/>
          </a:prstGeom>
          <a:ln w="38100" cmpd="sng">
            <a:solidFill>
              <a:schemeClr val="accent3">
                <a:lumMod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0" name="Symbol zastępczy zawartości 2"/>
          <p:cNvSpPr txBox="1">
            <a:spLocks/>
          </p:cNvSpPr>
          <p:nvPr/>
        </p:nvSpPr>
        <p:spPr bwMode="auto">
          <a:xfrm>
            <a:off x="453905" y="2457133"/>
            <a:ext cx="11267256" cy="820737"/>
          </a:xfrm>
          <a:prstGeom prst="rect">
            <a:avLst/>
          </a:prstGeom>
          <a:noFill/>
          <a:ln w="9525">
            <a:noFill/>
            <a:miter lim="800000"/>
            <a:headEnd/>
            <a:tailEnd/>
          </a:ln>
        </p:spPr>
        <p:txBody>
          <a:bodyPr/>
          <a:lstStyle/>
          <a:p>
            <a:pPr marL="342900" indent="-342900" eaLnBrk="0" hangingPunct="0">
              <a:spcBef>
                <a:spcPct val="20000"/>
              </a:spcBef>
              <a:defRPr/>
            </a:pPr>
            <a:r>
              <a:rPr lang="pl-PL" sz="2400" b="1" kern="0" dirty="0"/>
              <a:t>2017</a:t>
            </a:r>
            <a:r>
              <a:rPr lang="pl-PL" sz="2400" kern="0" dirty="0"/>
              <a:t> – </a:t>
            </a:r>
            <a:r>
              <a:rPr lang="pl-PL" sz="2400" kern="0" dirty="0" err="1"/>
              <a:t>cancellation</a:t>
            </a:r>
            <a:r>
              <a:rPr lang="pl-PL" sz="2400" kern="0" dirty="0"/>
              <a:t> of </a:t>
            </a:r>
            <a:r>
              <a:rPr lang="pl-PL" sz="2400" kern="0" dirty="0" err="1"/>
              <a:t>gradual</a:t>
            </a:r>
            <a:r>
              <a:rPr lang="pl-PL" sz="2400" kern="0" dirty="0"/>
              <a:t> </a:t>
            </a:r>
            <a:r>
              <a:rPr lang="pl-PL" sz="2400" kern="0" dirty="0" err="1"/>
              <a:t>increse</a:t>
            </a:r>
            <a:r>
              <a:rPr lang="pl-PL" sz="2400" kern="0" dirty="0"/>
              <a:t> in and </a:t>
            </a:r>
            <a:r>
              <a:rPr lang="pl-PL" sz="2400" kern="0" dirty="0" err="1"/>
              <a:t>equalisation</a:t>
            </a:r>
            <a:r>
              <a:rPr lang="pl-PL" sz="2400" kern="0" dirty="0"/>
              <a:t> of the minimum </a:t>
            </a:r>
            <a:r>
              <a:rPr lang="pl-PL" sz="2400" kern="0" dirty="0" err="1"/>
              <a:t>retirement</a:t>
            </a:r>
            <a:r>
              <a:rPr lang="pl-PL" sz="2400" kern="0" dirty="0"/>
              <a:t> </a:t>
            </a:r>
            <a:r>
              <a:rPr lang="pl-PL" sz="2400" kern="0" dirty="0" err="1"/>
              <a:t>age</a:t>
            </a:r>
            <a:endParaRPr lang="pl-PL" sz="2400" kern="0" dirty="0"/>
          </a:p>
        </p:txBody>
      </p:sp>
      <p:sp>
        <p:nvSpPr>
          <p:cNvPr id="11" name="Symbol zastępczy zawartości 2"/>
          <p:cNvSpPr txBox="1">
            <a:spLocks/>
          </p:cNvSpPr>
          <p:nvPr/>
        </p:nvSpPr>
        <p:spPr bwMode="auto">
          <a:xfrm>
            <a:off x="467544" y="3941257"/>
            <a:ext cx="11267256" cy="935536"/>
          </a:xfrm>
          <a:prstGeom prst="rect">
            <a:avLst/>
          </a:prstGeom>
          <a:noFill/>
          <a:ln w="9525">
            <a:noFill/>
            <a:miter lim="800000"/>
            <a:headEnd/>
            <a:tailEnd/>
          </a:ln>
        </p:spPr>
        <p:txBody>
          <a:bodyPr/>
          <a:lstStyle/>
          <a:p>
            <a:pPr marL="342900" indent="-342900" eaLnBrk="0" hangingPunct="0">
              <a:spcBef>
                <a:spcPct val="20000"/>
              </a:spcBef>
              <a:defRPr/>
            </a:pPr>
            <a:r>
              <a:rPr lang="pl-PL" sz="2400" b="1" kern="0" dirty="0"/>
              <a:t>2013</a:t>
            </a:r>
            <a:r>
              <a:rPr lang="pl-PL" sz="2400" kern="0" dirty="0"/>
              <a:t> – start of </a:t>
            </a:r>
            <a:r>
              <a:rPr lang="pl-PL" sz="2400" kern="0" dirty="0" err="1"/>
              <a:t>gradual</a:t>
            </a:r>
            <a:r>
              <a:rPr lang="pl-PL" sz="2400" kern="0" dirty="0"/>
              <a:t> </a:t>
            </a:r>
            <a:r>
              <a:rPr lang="pl-PL" sz="2400" kern="0" dirty="0" err="1"/>
              <a:t>raising</a:t>
            </a:r>
            <a:r>
              <a:rPr lang="pl-PL" sz="2400" kern="0" dirty="0"/>
              <a:t> and </a:t>
            </a:r>
            <a:r>
              <a:rPr lang="pl-PL" sz="2400" kern="0" dirty="0" err="1"/>
              <a:t>equalisation</a:t>
            </a:r>
            <a:r>
              <a:rPr lang="pl-PL" sz="2400" kern="0" dirty="0"/>
              <a:t> of the minimum </a:t>
            </a:r>
            <a:r>
              <a:rPr lang="pl-PL" sz="2400" kern="0" dirty="0" err="1"/>
              <a:t>retirement</a:t>
            </a:r>
            <a:r>
              <a:rPr lang="pl-PL" sz="2400" kern="0" dirty="0"/>
              <a:t> </a:t>
            </a:r>
            <a:r>
              <a:rPr lang="pl-PL" sz="2400" kern="0" dirty="0" err="1"/>
              <a:t>age</a:t>
            </a:r>
            <a:r>
              <a:rPr lang="pl-PL" sz="2400" kern="0" dirty="0"/>
              <a:t> for </a:t>
            </a:r>
            <a:r>
              <a:rPr lang="pl-PL" sz="2400" kern="0" dirty="0" smtClean="0"/>
              <a:t>    		</a:t>
            </a:r>
            <a:r>
              <a:rPr lang="pl-PL" sz="2400" kern="0" dirty="0" err="1" smtClean="0"/>
              <a:t>women</a:t>
            </a:r>
            <a:r>
              <a:rPr lang="pl-PL" sz="2400" kern="0" dirty="0" smtClean="0"/>
              <a:t> </a:t>
            </a:r>
            <a:r>
              <a:rPr lang="pl-PL" sz="2400" kern="0" dirty="0"/>
              <a:t>and men</a:t>
            </a:r>
          </a:p>
          <a:p>
            <a:pPr marL="342900" indent="-342900" eaLnBrk="0" hangingPunct="0">
              <a:spcBef>
                <a:spcPct val="20000"/>
              </a:spcBef>
              <a:defRPr/>
            </a:pPr>
            <a:r>
              <a:rPr lang="pl-PL" sz="2400" kern="0" dirty="0"/>
              <a:t>	</a:t>
            </a:r>
          </a:p>
        </p:txBody>
      </p:sp>
      <p:sp>
        <p:nvSpPr>
          <p:cNvPr id="12" name="Symbol zastępczy zawartości 2"/>
          <p:cNvSpPr txBox="1">
            <a:spLocks/>
          </p:cNvSpPr>
          <p:nvPr/>
        </p:nvSpPr>
        <p:spPr bwMode="auto">
          <a:xfrm>
            <a:off x="453905" y="6138495"/>
            <a:ext cx="11267256" cy="533052"/>
          </a:xfrm>
          <a:prstGeom prst="rect">
            <a:avLst/>
          </a:prstGeom>
          <a:noFill/>
          <a:ln w="9525">
            <a:noFill/>
            <a:miter lim="800000"/>
            <a:headEnd/>
            <a:tailEnd/>
          </a:ln>
        </p:spPr>
        <p:txBody>
          <a:bodyPr/>
          <a:lstStyle/>
          <a:p>
            <a:pPr marL="342900" indent="-342900" eaLnBrk="0" hangingPunct="0">
              <a:spcBef>
                <a:spcPct val="20000"/>
              </a:spcBef>
              <a:defRPr/>
            </a:pPr>
            <a:r>
              <a:rPr lang="pl-PL" sz="2400" b="1" kern="0" dirty="0"/>
              <a:t>2000</a:t>
            </a:r>
            <a:r>
              <a:rPr lang="pl-PL" sz="2400" kern="0" dirty="0"/>
              <a:t> – </a:t>
            </a:r>
            <a:r>
              <a:rPr lang="en-US" sz="2400" dirty="0"/>
              <a:t>guarantee of non-negative indexation of pension rights</a:t>
            </a:r>
            <a:r>
              <a:rPr lang="pl-PL" sz="2400" dirty="0"/>
              <a:t> (NDC)</a:t>
            </a:r>
            <a:endParaRPr lang="pl-PL" sz="2400" kern="0" dirty="0"/>
          </a:p>
        </p:txBody>
      </p:sp>
      <p:sp>
        <p:nvSpPr>
          <p:cNvPr id="13" name="Prostokąt 12"/>
          <p:cNvSpPr/>
          <p:nvPr/>
        </p:nvSpPr>
        <p:spPr>
          <a:xfrm>
            <a:off x="467544" y="1902116"/>
            <a:ext cx="10771288" cy="461665"/>
          </a:xfrm>
          <a:prstGeom prst="rect">
            <a:avLst/>
          </a:prstGeom>
        </p:spPr>
        <p:txBody>
          <a:bodyPr wrap="square">
            <a:spAutoFit/>
          </a:bodyPr>
          <a:lstStyle/>
          <a:p>
            <a:r>
              <a:rPr lang="pl-PL" sz="2400" b="1" dirty="0" smtClean="0"/>
              <a:t>?       </a:t>
            </a:r>
            <a:r>
              <a:rPr lang="pl-PL" sz="2400" dirty="0" smtClean="0"/>
              <a:t> -</a:t>
            </a:r>
            <a:r>
              <a:rPr lang="pl-PL" sz="2400" b="1" dirty="0" smtClean="0"/>
              <a:t> </a:t>
            </a:r>
            <a:r>
              <a:rPr lang="en-AU" sz="2400" dirty="0" smtClean="0"/>
              <a:t>cancellation of the </a:t>
            </a:r>
            <a:r>
              <a:rPr lang="pl-PL" sz="2400" dirty="0" err="1" smtClean="0"/>
              <a:t>pension</a:t>
            </a:r>
            <a:r>
              <a:rPr lang="pl-PL" sz="2400" dirty="0" smtClean="0"/>
              <a:t> </a:t>
            </a:r>
            <a:r>
              <a:rPr lang="pl-PL" sz="2400" dirty="0" err="1" smtClean="0"/>
              <a:t>contribution</a:t>
            </a:r>
            <a:r>
              <a:rPr lang="pl-PL" sz="2400" dirty="0" smtClean="0"/>
              <a:t> </a:t>
            </a:r>
            <a:r>
              <a:rPr lang="pl-PL" sz="2400" dirty="0" err="1" smtClean="0"/>
              <a:t>base</a:t>
            </a:r>
            <a:r>
              <a:rPr lang="pl-PL" sz="2400" dirty="0" smtClean="0"/>
              <a:t> </a:t>
            </a:r>
            <a:r>
              <a:rPr lang="en-AU" sz="2400" dirty="0" smtClean="0"/>
              <a:t>ceilings</a:t>
            </a:r>
          </a:p>
        </p:txBody>
      </p:sp>
    </p:spTree>
    <p:extLst>
      <p:ext uri="{BB962C8B-B14F-4D97-AF65-F5344CB8AC3E}">
        <p14:creationId xmlns:p14="http://schemas.microsoft.com/office/powerpoint/2010/main" val="3093328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2FDCFC-7CF2-452A-8AD9-07DBD006B004}"/>
              </a:ext>
            </a:extLst>
          </p:cNvPr>
          <p:cNvSpPr>
            <a:spLocks noGrp="1"/>
          </p:cNvSpPr>
          <p:nvPr>
            <p:ph type="title"/>
          </p:nvPr>
        </p:nvSpPr>
        <p:spPr>
          <a:xfrm>
            <a:off x="440267" y="609600"/>
            <a:ext cx="11294533" cy="844888"/>
          </a:xfrm>
          <a:solidFill>
            <a:schemeClr val="bg1">
              <a:lumMod val="95000"/>
            </a:schemeClr>
          </a:solidFill>
        </p:spPr>
        <p:txBody>
          <a:bodyPr>
            <a:normAutofit/>
          </a:bodyPr>
          <a:lstStyle/>
          <a:p>
            <a:pPr marL="514350" indent="-514350">
              <a:buFont typeface="+mj-lt"/>
              <a:buAutoNum type="arabicPeriod" startAt="3"/>
            </a:pPr>
            <a:r>
              <a:rPr lang="en-GB" sz="1600" dirty="0"/>
              <a:t>Rethinking the pension reform - political risk and key changes</a:t>
            </a:r>
            <a:r>
              <a:rPr lang="pl-PL" sz="1600" dirty="0">
                <a:solidFill>
                  <a:schemeClr val="tx1"/>
                </a:solidFill>
                <a:latin typeface="Arial" panose="020B0604020202020204" pitchFamily="34" charset="0"/>
              </a:rPr>
              <a:t/>
            </a:r>
            <a:br>
              <a:rPr lang="pl-PL" sz="1600" dirty="0">
                <a:solidFill>
                  <a:schemeClr val="tx1"/>
                </a:solidFill>
                <a:latin typeface="Arial" panose="020B0604020202020204" pitchFamily="34" charset="0"/>
              </a:rPr>
            </a:br>
            <a:r>
              <a:rPr lang="pl-PL" altLang="pl-PL" b="1" dirty="0"/>
              <a:t>public </a:t>
            </a:r>
            <a:r>
              <a:rPr lang="pl-PL" altLang="pl-PL" b="1" dirty="0" err="1"/>
              <a:t>pension</a:t>
            </a:r>
            <a:r>
              <a:rPr lang="pl-PL" altLang="pl-PL" b="1" dirty="0"/>
              <a:t> </a:t>
            </a:r>
            <a:r>
              <a:rPr lang="pl-PL" altLang="pl-PL" b="1" dirty="0" err="1"/>
              <a:t>scheme</a:t>
            </a:r>
            <a:r>
              <a:rPr lang="pl-PL" altLang="pl-PL" b="1" dirty="0"/>
              <a:t> – </a:t>
            </a:r>
            <a:r>
              <a:rPr lang="en-US" b="1" dirty="0"/>
              <a:t>2</a:t>
            </a:r>
            <a:r>
              <a:rPr lang="en-US" b="1" baseline="30000" dirty="0"/>
              <a:t>nd</a:t>
            </a:r>
            <a:r>
              <a:rPr lang="en-US" b="1" dirty="0"/>
              <a:t> pillar</a:t>
            </a:r>
            <a:r>
              <a:rPr lang="pl-PL" b="1" dirty="0"/>
              <a:t> </a:t>
            </a:r>
            <a:r>
              <a:rPr lang="en-US" b="1" dirty="0"/>
              <a:t>directly</a:t>
            </a:r>
          </a:p>
        </p:txBody>
      </p:sp>
      <p:sp>
        <p:nvSpPr>
          <p:cNvPr id="6" name="Rectangle 3">
            <a:extLst>
              <a:ext uri="{FF2B5EF4-FFF2-40B4-BE49-F238E27FC236}">
                <a16:creationId xmlns:a16="http://schemas.microsoft.com/office/drawing/2014/main" id="{0852CC29-F096-4371-9C87-B639E3B3F8A7}"/>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cxnSp>
        <p:nvCxnSpPr>
          <p:cNvPr id="9" name="Łącznik prosty ze strzałką 8"/>
          <p:cNvCxnSpPr/>
          <p:nvPr/>
        </p:nvCxnSpPr>
        <p:spPr>
          <a:xfrm flipV="1">
            <a:off x="440267" y="1551709"/>
            <a:ext cx="0" cy="5148875"/>
          </a:xfrm>
          <a:prstGeom prst="straightConnector1">
            <a:avLst/>
          </a:prstGeom>
          <a:ln w="38100" cmpd="sng">
            <a:solidFill>
              <a:schemeClr val="accent3">
                <a:lumMod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3" name="Symbol zastępczy zawartości 2"/>
          <p:cNvSpPr txBox="1">
            <a:spLocks/>
          </p:cNvSpPr>
          <p:nvPr/>
        </p:nvSpPr>
        <p:spPr bwMode="auto">
          <a:xfrm>
            <a:off x="613644" y="2759924"/>
            <a:ext cx="11121156" cy="820737"/>
          </a:xfrm>
          <a:prstGeom prst="rect">
            <a:avLst/>
          </a:prstGeom>
          <a:noFill/>
          <a:ln w="9525">
            <a:noFill/>
            <a:miter lim="800000"/>
            <a:headEnd/>
            <a:tailEnd/>
          </a:ln>
        </p:spPr>
        <p:txBody>
          <a:bodyPr/>
          <a:lstStyle/>
          <a:p>
            <a:pPr marL="342900" indent="-342900" eaLnBrk="0" hangingPunct="0">
              <a:spcBef>
                <a:spcPct val="20000"/>
              </a:spcBef>
              <a:defRPr/>
            </a:pPr>
            <a:r>
              <a:rPr lang="pl-PL" sz="2400" b="1" kern="0" dirty="0"/>
              <a:t>2014 </a:t>
            </a:r>
            <a:r>
              <a:rPr lang="pl-PL" sz="2400" kern="0" dirty="0"/>
              <a:t>– „big reform” of OFE  </a:t>
            </a:r>
            <a:r>
              <a:rPr lang="pl-PL" sz="2400" kern="0" dirty="0">
                <a:sym typeface="Wingdings" pitchFamily="2" charset="2"/>
              </a:rPr>
              <a:t> OFE as </a:t>
            </a:r>
            <a:r>
              <a:rPr lang="pl-PL" sz="2400" kern="0" dirty="0" err="1">
                <a:sym typeface="Wingdings" pitchFamily="2" charset="2"/>
              </a:rPr>
              <a:t>voluntary</a:t>
            </a:r>
            <a:r>
              <a:rPr lang="pl-PL" sz="2400" kern="0" dirty="0">
                <a:sym typeface="Wingdings" pitchFamily="2" charset="2"/>
              </a:rPr>
              <a:t> part of the </a:t>
            </a:r>
            <a:r>
              <a:rPr lang="pl-PL" sz="2400" kern="0" dirty="0" err="1">
                <a:sym typeface="Wingdings" pitchFamily="2" charset="2"/>
              </a:rPr>
              <a:t>pension</a:t>
            </a:r>
            <a:r>
              <a:rPr lang="pl-PL" sz="2400" kern="0" dirty="0">
                <a:sym typeface="Wingdings" pitchFamily="2" charset="2"/>
              </a:rPr>
              <a:t> system; </a:t>
            </a:r>
            <a:r>
              <a:rPr lang="pl-PL" sz="2400" kern="0" dirty="0" err="1">
                <a:sym typeface="Wingdings" pitchFamily="2" charset="2"/>
              </a:rPr>
              <a:t>change</a:t>
            </a:r>
            <a:r>
              <a:rPr lang="pl-PL" sz="2400" kern="0" dirty="0">
                <a:sym typeface="Wingdings" pitchFamily="2" charset="2"/>
              </a:rPr>
              <a:t> of investment </a:t>
            </a:r>
            <a:r>
              <a:rPr lang="pl-PL" sz="2400" kern="0" dirty="0" err="1">
                <a:sym typeface="Wingdings" pitchFamily="2" charset="2"/>
              </a:rPr>
              <a:t>strategy</a:t>
            </a:r>
            <a:r>
              <a:rPr lang="pl-PL" sz="2400" kern="0" dirty="0">
                <a:sym typeface="Wingdings" pitchFamily="2" charset="2"/>
              </a:rPr>
              <a:t> of </a:t>
            </a:r>
            <a:r>
              <a:rPr lang="pl-PL" sz="2400" kern="0" dirty="0" err="1">
                <a:sym typeface="Wingdings" pitchFamily="2" charset="2"/>
              </a:rPr>
              <a:t>OFEs</a:t>
            </a:r>
            <a:r>
              <a:rPr lang="pl-PL" sz="2400" kern="0" dirty="0">
                <a:sym typeface="Wingdings" pitchFamily="2" charset="2"/>
              </a:rPr>
              <a:t>, </a:t>
            </a:r>
            <a:r>
              <a:rPr lang="pl-PL" sz="2400" kern="0" dirty="0" err="1">
                <a:sym typeface="Wingdings" pitchFamily="2" charset="2"/>
              </a:rPr>
              <a:t>redeeming</a:t>
            </a:r>
            <a:r>
              <a:rPr lang="pl-PL" sz="2400" kern="0" dirty="0">
                <a:sym typeface="Wingdings" pitchFamily="2" charset="2"/>
              </a:rPr>
              <a:t> of </a:t>
            </a:r>
            <a:r>
              <a:rPr lang="pl-PL" sz="2400" kern="0" dirty="0" smtClean="0">
                <a:sym typeface="Wingdings" pitchFamily="2" charset="2"/>
              </a:rPr>
              <a:t>T-</a:t>
            </a:r>
            <a:r>
              <a:rPr lang="pl-PL" sz="2400" kern="0" dirty="0" err="1" smtClean="0">
                <a:sym typeface="Wingdings" pitchFamily="2" charset="2"/>
              </a:rPr>
              <a:t>bonds</a:t>
            </a:r>
            <a:r>
              <a:rPr lang="pl-PL" sz="2400" kern="0" dirty="0" smtClean="0">
                <a:sym typeface="Wingdings" pitchFamily="2" charset="2"/>
              </a:rPr>
              <a:t> </a:t>
            </a:r>
            <a:r>
              <a:rPr lang="pl-PL" sz="2400" kern="0" dirty="0" err="1" smtClean="0">
                <a:sym typeface="Wingdings" pitchFamily="2" charset="2"/>
              </a:rPr>
              <a:t>holded</a:t>
            </a:r>
            <a:r>
              <a:rPr lang="pl-PL" sz="2400" kern="0" dirty="0" smtClean="0">
                <a:sym typeface="Wingdings" pitchFamily="2" charset="2"/>
              </a:rPr>
              <a:t> by </a:t>
            </a:r>
            <a:r>
              <a:rPr lang="pl-PL" sz="2400" kern="0" dirty="0" err="1" smtClean="0">
                <a:sym typeface="Wingdings" pitchFamily="2" charset="2"/>
              </a:rPr>
              <a:t>OFEs</a:t>
            </a:r>
            <a:r>
              <a:rPr lang="pl-PL" sz="2400" kern="0" dirty="0" smtClean="0">
                <a:sym typeface="Wingdings" pitchFamily="2" charset="2"/>
              </a:rPr>
              <a:t>, </a:t>
            </a:r>
            <a:r>
              <a:rPr lang="pl-PL" sz="2400" kern="0" dirty="0">
                <a:sym typeface="Wingdings" pitchFamily="2" charset="2"/>
              </a:rPr>
              <a:t>„</a:t>
            </a:r>
            <a:r>
              <a:rPr lang="pl-PL" sz="2400" kern="0" dirty="0" err="1">
                <a:sym typeface="Wingdings" pitchFamily="2" charset="2"/>
              </a:rPr>
              <a:t>security</a:t>
            </a:r>
            <a:r>
              <a:rPr lang="pl-PL" sz="2400" kern="0" dirty="0">
                <a:sym typeface="Wingdings" pitchFamily="2" charset="2"/>
              </a:rPr>
              <a:t>” </a:t>
            </a:r>
            <a:r>
              <a:rPr lang="pl-PL" sz="2400" kern="0" dirty="0" err="1">
                <a:sym typeface="Wingdings" pitchFamily="2" charset="2"/>
              </a:rPr>
              <a:t>slide</a:t>
            </a:r>
            <a:r>
              <a:rPr lang="pl-PL" sz="2400" kern="0" dirty="0">
                <a:sym typeface="Wingdings" pitchFamily="2" charset="2"/>
              </a:rPr>
              <a:t> of 10 </a:t>
            </a:r>
            <a:r>
              <a:rPr lang="pl-PL" sz="2400" kern="0" dirty="0" err="1">
                <a:sym typeface="Wingdings" pitchFamily="2" charset="2"/>
              </a:rPr>
              <a:t>years</a:t>
            </a:r>
            <a:r>
              <a:rPr lang="pl-PL" sz="2400" kern="0" dirty="0">
                <a:sym typeface="Wingdings" pitchFamily="2" charset="2"/>
              </a:rPr>
              <a:t>, </a:t>
            </a:r>
            <a:r>
              <a:rPr lang="pl-PL" sz="2400" kern="0" dirty="0" err="1">
                <a:sym typeface="Wingdings" pitchFamily="2" charset="2"/>
              </a:rPr>
              <a:t>reduction</a:t>
            </a:r>
            <a:r>
              <a:rPr lang="pl-PL" sz="2400" kern="0" dirty="0">
                <a:sym typeface="Wingdings" pitchFamily="2" charset="2"/>
              </a:rPr>
              <a:t> of </a:t>
            </a:r>
            <a:r>
              <a:rPr lang="pl-PL" sz="2400" kern="0" dirty="0" err="1">
                <a:sym typeface="Wingdings" pitchFamily="2" charset="2"/>
              </a:rPr>
              <a:t>fees</a:t>
            </a:r>
            <a:r>
              <a:rPr lang="pl-PL" sz="2400" kern="0" dirty="0">
                <a:sym typeface="Wingdings" pitchFamily="2" charset="2"/>
              </a:rPr>
              <a:t>, no </a:t>
            </a:r>
            <a:r>
              <a:rPr lang="pl-PL" sz="2400" kern="0" dirty="0" err="1">
                <a:sym typeface="Wingdings" pitchFamily="2" charset="2"/>
              </a:rPr>
              <a:t>internal</a:t>
            </a:r>
            <a:r>
              <a:rPr lang="pl-PL" sz="2400" kern="0" dirty="0">
                <a:sym typeface="Wingdings" pitchFamily="2" charset="2"/>
              </a:rPr>
              <a:t> benchmark and minimum </a:t>
            </a:r>
            <a:r>
              <a:rPr lang="pl-PL" sz="2400" kern="0" dirty="0" err="1">
                <a:sym typeface="Wingdings" pitchFamily="2" charset="2"/>
              </a:rPr>
              <a:t>rate</a:t>
            </a:r>
            <a:r>
              <a:rPr lang="pl-PL" sz="2400" kern="0" dirty="0">
                <a:sym typeface="Wingdings" pitchFamily="2" charset="2"/>
              </a:rPr>
              <a:t> of return</a:t>
            </a:r>
            <a:endParaRPr lang="pl-PL" sz="2400" kern="0" dirty="0"/>
          </a:p>
        </p:txBody>
      </p:sp>
      <p:sp>
        <p:nvSpPr>
          <p:cNvPr id="7" name="Symbol zastępczy zawartości 2"/>
          <p:cNvSpPr txBox="1">
            <a:spLocks/>
          </p:cNvSpPr>
          <p:nvPr/>
        </p:nvSpPr>
        <p:spPr bwMode="auto">
          <a:xfrm>
            <a:off x="692585" y="4174431"/>
            <a:ext cx="11121156" cy="820737"/>
          </a:xfrm>
          <a:prstGeom prst="rect">
            <a:avLst/>
          </a:prstGeom>
          <a:noFill/>
          <a:ln w="9525">
            <a:noFill/>
            <a:miter lim="800000"/>
            <a:headEnd/>
            <a:tailEnd/>
          </a:ln>
        </p:spPr>
        <p:txBody>
          <a:bodyPr/>
          <a:lstStyle/>
          <a:p>
            <a:pPr marL="342900" indent="-342900" eaLnBrk="0" hangingPunct="0">
              <a:spcBef>
                <a:spcPct val="20000"/>
              </a:spcBef>
              <a:defRPr/>
            </a:pPr>
            <a:r>
              <a:rPr lang="pl-PL" sz="2400" b="1" kern="0" dirty="0"/>
              <a:t>2011 </a:t>
            </a:r>
            <a:r>
              <a:rPr lang="pl-PL" sz="2400" kern="0" dirty="0" smtClean="0"/>
              <a:t>– </a:t>
            </a:r>
            <a:r>
              <a:rPr lang="pl-PL" sz="2400" kern="0" dirty="0" err="1" smtClean="0"/>
              <a:t>continuation</a:t>
            </a:r>
            <a:r>
              <a:rPr lang="pl-PL" sz="2400" kern="0" dirty="0" smtClean="0"/>
              <a:t> of </a:t>
            </a:r>
            <a:r>
              <a:rPr lang="pl-PL" sz="2400" kern="0" dirty="0" err="1" smtClean="0"/>
              <a:t>cost</a:t>
            </a:r>
            <a:r>
              <a:rPr lang="pl-PL" sz="2400" kern="0" dirty="0" smtClean="0"/>
              <a:t> </a:t>
            </a:r>
            <a:r>
              <a:rPr lang="pl-PL" sz="2400" kern="0" dirty="0" err="1" smtClean="0"/>
              <a:t>reductions</a:t>
            </a:r>
            <a:r>
              <a:rPr lang="pl-PL" sz="2400" kern="0" dirty="0" smtClean="0"/>
              <a:t>, </a:t>
            </a:r>
            <a:r>
              <a:rPr lang="pl-PL" sz="2400" kern="0" dirty="0" err="1" smtClean="0"/>
              <a:t>changes</a:t>
            </a:r>
            <a:r>
              <a:rPr lang="pl-PL" sz="2400" kern="0" dirty="0" smtClean="0"/>
              <a:t> in investment policy, </a:t>
            </a:r>
            <a:r>
              <a:rPr lang="pl-PL" sz="2400" kern="0" dirty="0" err="1" smtClean="0"/>
              <a:t>aquisition</a:t>
            </a:r>
            <a:r>
              <a:rPr lang="pl-PL" sz="2400" kern="0" dirty="0" smtClean="0"/>
              <a:t> </a:t>
            </a:r>
            <a:r>
              <a:rPr lang="pl-PL" sz="2400" kern="0" dirty="0" err="1" smtClean="0"/>
              <a:t>ban</a:t>
            </a:r>
            <a:r>
              <a:rPr lang="pl-PL" sz="2400" kern="0" dirty="0" smtClean="0"/>
              <a:t> </a:t>
            </a:r>
            <a:endParaRPr lang="pl-PL" sz="2400" kern="0" dirty="0"/>
          </a:p>
        </p:txBody>
      </p:sp>
      <p:sp>
        <p:nvSpPr>
          <p:cNvPr id="8" name="Symbol zastępczy zawartości 2"/>
          <p:cNvSpPr txBox="1">
            <a:spLocks/>
          </p:cNvSpPr>
          <p:nvPr/>
        </p:nvSpPr>
        <p:spPr bwMode="auto">
          <a:xfrm>
            <a:off x="692585" y="4771295"/>
            <a:ext cx="11121156" cy="820737"/>
          </a:xfrm>
          <a:prstGeom prst="rect">
            <a:avLst/>
          </a:prstGeom>
          <a:noFill/>
          <a:ln w="9525">
            <a:noFill/>
            <a:miter lim="800000"/>
            <a:headEnd/>
            <a:tailEnd/>
          </a:ln>
        </p:spPr>
        <p:txBody>
          <a:bodyPr/>
          <a:lstStyle/>
          <a:p>
            <a:pPr marL="342900" indent="-342900" eaLnBrk="0" hangingPunct="0">
              <a:spcBef>
                <a:spcPct val="20000"/>
              </a:spcBef>
              <a:defRPr/>
            </a:pPr>
            <a:r>
              <a:rPr lang="pl-PL" sz="2400" b="1" kern="0" dirty="0"/>
              <a:t>2009 </a:t>
            </a:r>
            <a:r>
              <a:rPr lang="pl-PL" sz="2400" kern="0" dirty="0"/>
              <a:t>– </a:t>
            </a:r>
            <a:r>
              <a:rPr lang="pl-PL" sz="2400" kern="0" dirty="0" err="1"/>
              <a:t>finalising</a:t>
            </a:r>
            <a:r>
              <a:rPr lang="pl-PL" sz="2400" kern="0" dirty="0"/>
              <a:t> </a:t>
            </a:r>
            <a:r>
              <a:rPr lang="pl-PL" sz="2400" kern="0" dirty="0" err="1"/>
              <a:t>rules</a:t>
            </a:r>
            <a:r>
              <a:rPr lang="pl-PL" sz="2400" kern="0" dirty="0"/>
              <a:t> for </a:t>
            </a:r>
            <a:r>
              <a:rPr lang="pl-PL" sz="2400" kern="0" dirty="0" err="1"/>
              <a:t>payout</a:t>
            </a:r>
            <a:r>
              <a:rPr lang="pl-PL" sz="2400" kern="0" dirty="0"/>
              <a:t> </a:t>
            </a:r>
            <a:r>
              <a:rPr lang="pl-PL" sz="2400" kern="0" dirty="0" err="1"/>
              <a:t>phase</a:t>
            </a:r>
            <a:r>
              <a:rPr lang="pl-PL" sz="2400" kern="0" dirty="0"/>
              <a:t> from </a:t>
            </a:r>
            <a:r>
              <a:rPr lang="pl-PL" sz="2400" kern="0" dirty="0" err="1"/>
              <a:t>OFEs</a:t>
            </a:r>
            <a:r>
              <a:rPr lang="pl-PL" sz="2400" kern="0" dirty="0"/>
              <a:t> (</a:t>
            </a:r>
            <a:r>
              <a:rPr lang="pl-PL" sz="2400" kern="0" dirty="0" err="1"/>
              <a:t>temporary</a:t>
            </a:r>
            <a:r>
              <a:rPr lang="pl-PL" sz="2400" kern="0" dirty="0"/>
              <a:t> </a:t>
            </a:r>
            <a:r>
              <a:rPr lang="pl-PL" sz="2400" kern="0" dirty="0" err="1"/>
              <a:t>programed</a:t>
            </a:r>
            <a:r>
              <a:rPr lang="pl-PL" sz="2400" kern="0" dirty="0"/>
              <a:t> </a:t>
            </a:r>
            <a:r>
              <a:rPr lang="pl-PL" sz="2400" kern="0" dirty="0" err="1"/>
              <a:t>withdrawal</a:t>
            </a:r>
            <a:r>
              <a:rPr lang="pl-PL" sz="2400" kern="0" dirty="0"/>
              <a:t> </a:t>
            </a:r>
            <a:r>
              <a:rPr lang="pl-PL" sz="2400" kern="0" dirty="0" err="1"/>
              <a:t>up</a:t>
            </a:r>
            <a:r>
              <a:rPr lang="pl-PL" sz="2400" kern="0" dirty="0"/>
              <a:t> to </a:t>
            </a:r>
            <a:r>
              <a:rPr lang="pl-PL" sz="2400" kern="0" dirty="0" err="1"/>
              <a:t>age</a:t>
            </a:r>
            <a:r>
              <a:rPr lang="pl-PL" sz="2400" kern="0" dirty="0"/>
              <a:t> 65 and annuity </a:t>
            </a:r>
            <a:r>
              <a:rPr lang="pl-PL" sz="2400" kern="0" dirty="0" err="1"/>
              <a:t>since</a:t>
            </a:r>
            <a:r>
              <a:rPr lang="pl-PL" sz="2400" kern="0" dirty="0"/>
              <a:t> </a:t>
            </a:r>
            <a:r>
              <a:rPr lang="pl-PL" sz="2400" kern="0" dirty="0" err="1"/>
              <a:t>year</a:t>
            </a:r>
            <a:r>
              <a:rPr lang="pl-PL" sz="2400" kern="0" dirty="0"/>
              <a:t> 65 for men and </a:t>
            </a:r>
            <a:r>
              <a:rPr lang="pl-PL" sz="2400" kern="0" dirty="0" err="1"/>
              <a:t>women</a:t>
            </a:r>
            <a:r>
              <a:rPr lang="pl-PL" sz="2400" kern="0" dirty="0"/>
              <a:t>)</a:t>
            </a:r>
          </a:p>
        </p:txBody>
      </p:sp>
      <p:sp>
        <p:nvSpPr>
          <p:cNvPr id="10" name="Symbol zastępczy zawartości 2"/>
          <p:cNvSpPr txBox="1">
            <a:spLocks/>
          </p:cNvSpPr>
          <p:nvPr/>
        </p:nvSpPr>
        <p:spPr bwMode="auto">
          <a:xfrm>
            <a:off x="692585" y="6207369"/>
            <a:ext cx="11121156" cy="820737"/>
          </a:xfrm>
          <a:prstGeom prst="rect">
            <a:avLst/>
          </a:prstGeom>
          <a:noFill/>
          <a:ln w="9525">
            <a:noFill/>
            <a:miter lim="800000"/>
            <a:headEnd/>
            <a:tailEnd/>
          </a:ln>
        </p:spPr>
        <p:txBody>
          <a:bodyPr/>
          <a:lstStyle/>
          <a:p>
            <a:pPr marL="342900" indent="-342900" eaLnBrk="0" hangingPunct="0">
              <a:spcBef>
                <a:spcPct val="20000"/>
              </a:spcBef>
              <a:defRPr/>
            </a:pPr>
            <a:r>
              <a:rPr lang="pl-PL" sz="2400" b="1" kern="0" dirty="0"/>
              <a:t>2004 </a:t>
            </a:r>
            <a:r>
              <a:rPr lang="pl-PL" sz="2400" kern="0" dirty="0"/>
              <a:t>– </a:t>
            </a:r>
            <a:r>
              <a:rPr lang="pl-PL" sz="2400" kern="0" dirty="0" err="1"/>
              <a:t>changes</a:t>
            </a:r>
            <a:r>
              <a:rPr lang="pl-PL" sz="2400" kern="0" dirty="0"/>
              <a:t> </a:t>
            </a:r>
            <a:r>
              <a:rPr lang="pl-PL" sz="2400" kern="0" dirty="0" smtClean="0"/>
              <a:t>in </a:t>
            </a:r>
            <a:r>
              <a:rPr lang="pl-PL" sz="2400" kern="0" dirty="0" err="1" smtClean="0"/>
              <a:t>fees</a:t>
            </a:r>
            <a:r>
              <a:rPr lang="pl-PL" sz="2400" kern="0" dirty="0" smtClean="0"/>
              <a:t> to </a:t>
            </a:r>
            <a:r>
              <a:rPr lang="pl-PL" sz="2400" kern="0" dirty="0" err="1"/>
              <a:t>increase</a:t>
            </a:r>
            <a:r>
              <a:rPr lang="pl-PL" sz="2400" kern="0" dirty="0"/>
              <a:t> </a:t>
            </a:r>
            <a:r>
              <a:rPr lang="pl-PL" sz="2400" kern="0" dirty="0" err="1"/>
              <a:t>cost-effectiveness</a:t>
            </a:r>
            <a:r>
              <a:rPr lang="pl-PL" sz="2400" kern="0" dirty="0"/>
              <a:t> of </a:t>
            </a:r>
            <a:r>
              <a:rPr lang="pl-PL" sz="2400" kern="0" dirty="0" err="1"/>
              <a:t>OFEs</a:t>
            </a:r>
            <a:r>
              <a:rPr lang="pl-PL" sz="2400" kern="0" dirty="0"/>
              <a:t>   </a:t>
            </a:r>
          </a:p>
        </p:txBody>
      </p:sp>
      <p:sp>
        <p:nvSpPr>
          <p:cNvPr id="12" name="Prostokąt 11"/>
          <p:cNvSpPr/>
          <p:nvPr/>
        </p:nvSpPr>
        <p:spPr>
          <a:xfrm>
            <a:off x="692585" y="1728415"/>
            <a:ext cx="10771288" cy="830997"/>
          </a:xfrm>
          <a:prstGeom prst="rect">
            <a:avLst/>
          </a:prstGeom>
        </p:spPr>
        <p:txBody>
          <a:bodyPr wrap="square">
            <a:spAutoFit/>
          </a:bodyPr>
          <a:lstStyle/>
          <a:p>
            <a:r>
              <a:rPr lang="pl-PL" sz="2400" b="1" dirty="0" smtClean="0"/>
              <a:t>?     </a:t>
            </a:r>
            <a:r>
              <a:rPr lang="pl-PL" sz="2400" dirty="0" smtClean="0"/>
              <a:t> - </a:t>
            </a:r>
            <a:r>
              <a:rPr lang="en-AU" sz="2400" dirty="0" smtClean="0"/>
              <a:t>termination of OFE with default option of transferring assets into individual </a:t>
            </a:r>
            <a:r>
              <a:rPr lang="pl-PL" sz="2400" dirty="0" smtClean="0"/>
              <a:t>	</a:t>
            </a:r>
            <a:r>
              <a:rPr lang="en-AU" sz="2400" dirty="0" smtClean="0"/>
              <a:t>pension accounts at the cost of 15% fee</a:t>
            </a:r>
            <a:r>
              <a:rPr lang="pl-PL" sz="2400" dirty="0" smtClean="0"/>
              <a:t> for the </a:t>
            </a:r>
            <a:r>
              <a:rPr lang="pl-PL" sz="2400" dirty="0" err="1" smtClean="0"/>
              <a:t>state</a:t>
            </a:r>
            <a:endParaRPr lang="en-AU" sz="2400" dirty="0" smtClean="0"/>
          </a:p>
        </p:txBody>
      </p:sp>
    </p:spTree>
    <p:extLst>
      <p:ext uri="{BB962C8B-B14F-4D97-AF65-F5344CB8AC3E}">
        <p14:creationId xmlns:p14="http://schemas.microsoft.com/office/powerpoint/2010/main" val="1387872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2FDCFC-7CF2-452A-8AD9-07DBD006B004}"/>
              </a:ext>
            </a:extLst>
          </p:cNvPr>
          <p:cNvSpPr>
            <a:spLocks noGrp="1"/>
          </p:cNvSpPr>
          <p:nvPr>
            <p:ph type="title"/>
          </p:nvPr>
        </p:nvSpPr>
        <p:spPr>
          <a:xfrm>
            <a:off x="440267" y="609600"/>
            <a:ext cx="11294533" cy="1084446"/>
          </a:xfrm>
          <a:solidFill>
            <a:schemeClr val="bg1">
              <a:lumMod val="95000"/>
            </a:schemeClr>
          </a:solidFill>
        </p:spPr>
        <p:txBody>
          <a:bodyPr>
            <a:normAutofit fontScale="90000"/>
          </a:bodyPr>
          <a:lstStyle/>
          <a:p>
            <a:r>
              <a:rPr lang="en-GB" sz="1600" dirty="0"/>
              <a:t>Rethinking the pension reform - political risk and key changes</a:t>
            </a:r>
            <a:r>
              <a:rPr lang="pl-PL" sz="1600" dirty="0">
                <a:solidFill>
                  <a:schemeClr val="tx1"/>
                </a:solidFill>
                <a:latin typeface="Arial" panose="020B0604020202020204" pitchFamily="34" charset="0"/>
              </a:rPr>
              <a:t/>
            </a:r>
            <a:br>
              <a:rPr lang="pl-PL" sz="1600" dirty="0">
                <a:solidFill>
                  <a:schemeClr val="tx1"/>
                </a:solidFill>
                <a:latin typeface="Arial" panose="020B0604020202020204" pitchFamily="34" charset="0"/>
              </a:rPr>
            </a:br>
            <a:r>
              <a:rPr lang="pl-PL" altLang="pl-PL" b="1" dirty="0"/>
              <a:t>public </a:t>
            </a:r>
            <a:r>
              <a:rPr lang="pl-PL" altLang="pl-PL" b="1" dirty="0" err="1"/>
              <a:t>pension</a:t>
            </a:r>
            <a:r>
              <a:rPr lang="pl-PL" altLang="pl-PL" b="1" dirty="0"/>
              <a:t> </a:t>
            </a:r>
            <a:r>
              <a:rPr lang="pl-PL" altLang="pl-PL" b="1" dirty="0" err="1"/>
              <a:t>scheme</a:t>
            </a:r>
            <a:r>
              <a:rPr lang="pl-PL" altLang="pl-PL" b="1" dirty="0"/>
              <a:t> - </a:t>
            </a:r>
            <a:r>
              <a:rPr lang="en-US" b="1" dirty="0"/>
              <a:t>“relation” between 1</a:t>
            </a:r>
            <a:r>
              <a:rPr lang="en-US" b="1" baseline="30000" dirty="0"/>
              <a:t>st</a:t>
            </a:r>
            <a:r>
              <a:rPr lang="en-US" b="1" dirty="0"/>
              <a:t> PAYG and 2</a:t>
            </a:r>
            <a:r>
              <a:rPr lang="en-US" b="1" baseline="30000" dirty="0"/>
              <a:t>nd</a:t>
            </a:r>
            <a:r>
              <a:rPr lang="en-US" b="1" dirty="0"/>
              <a:t>  funded pillar</a:t>
            </a:r>
          </a:p>
        </p:txBody>
      </p:sp>
      <p:sp>
        <p:nvSpPr>
          <p:cNvPr id="6" name="Rectangle 3">
            <a:extLst>
              <a:ext uri="{FF2B5EF4-FFF2-40B4-BE49-F238E27FC236}">
                <a16:creationId xmlns:a16="http://schemas.microsoft.com/office/drawing/2014/main" id="{0852CC29-F096-4371-9C87-B639E3B3F8A7}"/>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cxnSp>
        <p:nvCxnSpPr>
          <p:cNvPr id="9" name="Łącznik prosty ze strzałką 8"/>
          <p:cNvCxnSpPr/>
          <p:nvPr/>
        </p:nvCxnSpPr>
        <p:spPr>
          <a:xfrm flipV="1">
            <a:off x="515670" y="2849078"/>
            <a:ext cx="4094" cy="3688856"/>
          </a:xfrm>
          <a:prstGeom prst="straightConnector1">
            <a:avLst/>
          </a:prstGeom>
          <a:ln w="38100" cmpd="sng">
            <a:solidFill>
              <a:schemeClr val="accent3">
                <a:lumMod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graphicFrame>
        <p:nvGraphicFramePr>
          <p:cNvPr id="7" name="Tabela 6"/>
          <p:cNvGraphicFramePr>
            <a:graphicFrameLocks noGrp="1"/>
          </p:cNvGraphicFramePr>
          <p:nvPr>
            <p:extLst>
              <p:ext uri="{D42A27DB-BD31-4B8C-83A1-F6EECF244321}">
                <p14:modId xmlns:p14="http://schemas.microsoft.com/office/powerpoint/2010/main" val="1793975549"/>
              </p:ext>
            </p:extLst>
          </p:nvPr>
        </p:nvGraphicFramePr>
        <p:xfrm>
          <a:off x="750770" y="1929424"/>
          <a:ext cx="10984032" cy="4747253"/>
        </p:xfrm>
        <a:graphic>
          <a:graphicData uri="http://schemas.openxmlformats.org/drawingml/2006/table">
            <a:tbl>
              <a:tblPr firstRow="1" bandRow="1">
                <a:tableStyleId>{F5AB1C69-6EDB-4FF4-983F-18BD219EF322}</a:tableStyleId>
              </a:tblPr>
              <a:tblGrid>
                <a:gridCol w="3532472">
                  <a:extLst>
                    <a:ext uri="{9D8B030D-6E8A-4147-A177-3AD203B41FA5}">
                      <a16:colId xmlns:a16="http://schemas.microsoft.com/office/drawing/2014/main" val="20000"/>
                    </a:ext>
                  </a:extLst>
                </a:gridCol>
                <a:gridCol w="2502569">
                  <a:extLst>
                    <a:ext uri="{9D8B030D-6E8A-4147-A177-3AD203B41FA5}">
                      <a16:colId xmlns:a16="http://schemas.microsoft.com/office/drawing/2014/main" val="20001"/>
                    </a:ext>
                  </a:extLst>
                </a:gridCol>
                <a:gridCol w="2531444">
                  <a:extLst>
                    <a:ext uri="{9D8B030D-6E8A-4147-A177-3AD203B41FA5}">
                      <a16:colId xmlns:a16="http://schemas.microsoft.com/office/drawing/2014/main" val="20002"/>
                    </a:ext>
                  </a:extLst>
                </a:gridCol>
                <a:gridCol w="2417547">
                  <a:extLst>
                    <a:ext uri="{9D8B030D-6E8A-4147-A177-3AD203B41FA5}">
                      <a16:colId xmlns:a16="http://schemas.microsoft.com/office/drawing/2014/main" val="20003"/>
                    </a:ext>
                  </a:extLst>
                </a:gridCol>
              </a:tblGrid>
              <a:tr h="937253">
                <a:tc>
                  <a:txBody>
                    <a:bodyPr/>
                    <a:lstStyle/>
                    <a:p>
                      <a:endParaRPr lang="pl-PL" sz="2000" dirty="0">
                        <a:solidFill>
                          <a:schemeClr val="tx1"/>
                        </a:solidFill>
                      </a:endParaRPr>
                    </a:p>
                  </a:txBody>
                  <a:tcPr>
                    <a:noFill/>
                  </a:tcPr>
                </a:tc>
                <a:tc>
                  <a:txBody>
                    <a:bodyPr/>
                    <a:lstStyle/>
                    <a:p>
                      <a:r>
                        <a:rPr lang="pl-PL" sz="2000" dirty="0">
                          <a:solidFill>
                            <a:schemeClr val="tx1"/>
                          </a:solidFill>
                        </a:rPr>
                        <a:t>1.</a:t>
                      </a:r>
                      <a:r>
                        <a:rPr lang="pl-PL" sz="2000" baseline="0" dirty="0">
                          <a:solidFill>
                            <a:schemeClr val="tx1"/>
                          </a:solidFill>
                        </a:rPr>
                        <a:t> </a:t>
                      </a:r>
                      <a:r>
                        <a:rPr lang="pl-PL" sz="2000" baseline="0" dirty="0" err="1">
                          <a:solidFill>
                            <a:schemeClr val="tx1"/>
                          </a:solidFill>
                        </a:rPr>
                        <a:t>Pillar</a:t>
                      </a:r>
                      <a:r>
                        <a:rPr lang="pl-PL" sz="2000" baseline="0" dirty="0">
                          <a:solidFill>
                            <a:schemeClr val="tx1"/>
                          </a:solidFill>
                        </a:rPr>
                        <a:t> (FUS) – </a:t>
                      </a:r>
                      <a:r>
                        <a:rPr lang="pl-PL" sz="2000" baseline="0" dirty="0" err="1">
                          <a:solidFill>
                            <a:schemeClr val="tx1"/>
                          </a:solidFill>
                        </a:rPr>
                        <a:t>individual</a:t>
                      </a:r>
                      <a:r>
                        <a:rPr lang="pl-PL" sz="2000" baseline="0" dirty="0">
                          <a:solidFill>
                            <a:schemeClr val="tx1"/>
                          </a:solidFill>
                        </a:rPr>
                        <a:t> </a:t>
                      </a:r>
                      <a:r>
                        <a:rPr lang="pl-PL" sz="2000" baseline="0" dirty="0" err="1">
                          <a:solidFill>
                            <a:schemeClr val="tx1"/>
                          </a:solidFill>
                        </a:rPr>
                        <a:t>account</a:t>
                      </a:r>
                      <a:endParaRPr lang="pl-PL" sz="2000" dirty="0">
                        <a:solidFill>
                          <a:schemeClr val="tx1"/>
                        </a:solidFill>
                      </a:endParaRPr>
                    </a:p>
                  </a:txBody>
                  <a:tcPr>
                    <a:solidFill>
                      <a:schemeClr val="accent3">
                        <a:lumMod val="40000"/>
                        <a:lumOff val="60000"/>
                      </a:schemeClr>
                    </a:solidFill>
                  </a:tcPr>
                </a:tc>
                <a:tc>
                  <a:txBody>
                    <a:bodyPr/>
                    <a:lstStyle/>
                    <a:p>
                      <a:r>
                        <a:rPr lang="pl-PL" sz="2000" dirty="0">
                          <a:solidFill>
                            <a:schemeClr val="tx1"/>
                          </a:solidFill>
                        </a:rPr>
                        <a:t>1. </a:t>
                      </a:r>
                      <a:r>
                        <a:rPr lang="pl-PL" sz="2000" dirty="0" err="1">
                          <a:solidFill>
                            <a:schemeClr val="tx1"/>
                          </a:solidFill>
                        </a:rPr>
                        <a:t>Pillar</a:t>
                      </a:r>
                      <a:r>
                        <a:rPr lang="pl-PL" sz="2000" dirty="0">
                          <a:solidFill>
                            <a:schemeClr val="tx1"/>
                          </a:solidFill>
                        </a:rPr>
                        <a:t> (FUS) – </a:t>
                      </a:r>
                      <a:r>
                        <a:rPr lang="pl-PL" sz="2000" dirty="0" err="1">
                          <a:solidFill>
                            <a:schemeClr val="tx1"/>
                          </a:solidFill>
                        </a:rPr>
                        <a:t>individual</a:t>
                      </a:r>
                      <a:r>
                        <a:rPr lang="pl-PL" sz="2000" dirty="0">
                          <a:solidFill>
                            <a:schemeClr val="tx1"/>
                          </a:solidFill>
                        </a:rPr>
                        <a:t> </a:t>
                      </a:r>
                      <a:r>
                        <a:rPr lang="pl-PL" sz="2000" dirty="0" err="1">
                          <a:solidFill>
                            <a:schemeClr val="tx1"/>
                          </a:solidFill>
                        </a:rPr>
                        <a:t>subaccount</a:t>
                      </a:r>
                      <a:endParaRPr lang="pl-PL" sz="2000" dirty="0">
                        <a:solidFill>
                          <a:schemeClr val="tx1"/>
                        </a:solidFill>
                      </a:endParaRPr>
                    </a:p>
                  </a:txBody>
                  <a:tcPr>
                    <a:solidFill>
                      <a:schemeClr val="accent3">
                        <a:lumMod val="60000"/>
                        <a:lumOff val="40000"/>
                      </a:schemeClr>
                    </a:solidFill>
                  </a:tcPr>
                </a:tc>
                <a:tc>
                  <a:txBody>
                    <a:bodyPr/>
                    <a:lstStyle/>
                    <a:p>
                      <a:r>
                        <a:rPr lang="pl-PL" sz="2000" dirty="0">
                          <a:solidFill>
                            <a:schemeClr val="tx1"/>
                          </a:solidFill>
                        </a:rPr>
                        <a:t>2. </a:t>
                      </a:r>
                      <a:r>
                        <a:rPr lang="pl-PL" sz="2000" dirty="0" err="1">
                          <a:solidFill>
                            <a:schemeClr val="tx1"/>
                          </a:solidFill>
                        </a:rPr>
                        <a:t>Pillar</a:t>
                      </a:r>
                      <a:r>
                        <a:rPr lang="pl-PL" sz="2000" dirty="0">
                          <a:solidFill>
                            <a:schemeClr val="tx1"/>
                          </a:solidFill>
                        </a:rPr>
                        <a:t> (OFE)</a:t>
                      </a:r>
                    </a:p>
                    <a:p>
                      <a:r>
                        <a:rPr lang="pl-PL" sz="2000" dirty="0" err="1">
                          <a:solidFill>
                            <a:schemeClr val="tx1"/>
                          </a:solidFill>
                        </a:rPr>
                        <a:t>individual</a:t>
                      </a:r>
                      <a:r>
                        <a:rPr lang="pl-PL" sz="2000" dirty="0">
                          <a:solidFill>
                            <a:schemeClr val="tx1"/>
                          </a:solidFill>
                        </a:rPr>
                        <a:t> </a:t>
                      </a:r>
                      <a:r>
                        <a:rPr lang="pl-PL" sz="2000" dirty="0" err="1">
                          <a:solidFill>
                            <a:schemeClr val="tx1"/>
                          </a:solidFill>
                        </a:rPr>
                        <a:t>account</a:t>
                      </a:r>
                      <a:endParaRPr lang="pl-PL" sz="2000" dirty="0">
                        <a:solidFill>
                          <a:schemeClr val="tx1"/>
                        </a:solidFill>
                      </a:endParaRPr>
                    </a:p>
                  </a:txBody>
                  <a:tcPr>
                    <a:solidFill>
                      <a:schemeClr val="bg1">
                        <a:lumMod val="65000"/>
                      </a:schemeClr>
                    </a:solidFill>
                  </a:tcPr>
                </a:tc>
                <a:extLst>
                  <a:ext uri="{0D108BD9-81ED-4DB2-BD59-A6C34878D82A}">
                    <a16:rowId xmlns:a16="http://schemas.microsoft.com/office/drawing/2014/main" val="10000"/>
                  </a:ext>
                </a:extLst>
              </a:tr>
              <a:tr h="656077">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2400" baseline="0" dirty="0"/>
                        <a:t>from August 2014</a:t>
                      </a:r>
                      <a:endParaRPr lang="pl-PL" sz="2400" dirty="0"/>
                    </a:p>
                  </a:txBody>
                  <a:tcPr>
                    <a:solidFill>
                      <a:schemeClr val="bg1"/>
                    </a:solidFill>
                  </a:tcPr>
                </a:tc>
                <a:tc>
                  <a:txBody>
                    <a:bodyPr/>
                    <a:lstStyle/>
                    <a:p>
                      <a:r>
                        <a:rPr lang="pl-PL" sz="2000" dirty="0"/>
                        <a:t>12,22%</a:t>
                      </a:r>
                    </a:p>
                    <a:p>
                      <a:r>
                        <a:rPr lang="pl-PL" sz="2000" dirty="0" err="1"/>
                        <a:t>obligatory</a:t>
                      </a:r>
                      <a:endParaRPr lang="pl-PL" sz="2000" dirty="0"/>
                    </a:p>
                  </a:txBody>
                  <a:tcPr>
                    <a:solidFill>
                      <a:schemeClr val="accent3">
                        <a:lumMod val="40000"/>
                        <a:lumOff val="60000"/>
                      </a:schemeClr>
                    </a:solidFill>
                  </a:tcPr>
                </a:tc>
                <a:tc>
                  <a:txBody>
                    <a:bodyPr/>
                    <a:lstStyle/>
                    <a:p>
                      <a:r>
                        <a:rPr lang="pl-PL" sz="2000" dirty="0"/>
                        <a:t>4,38%</a:t>
                      </a:r>
                    </a:p>
                  </a:txBody>
                  <a:tcPr>
                    <a:solidFill>
                      <a:schemeClr val="accent3">
                        <a:lumMod val="60000"/>
                        <a:lumOff val="40000"/>
                      </a:schemeClr>
                    </a:solidFill>
                  </a:tcPr>
                </a:tc>
                <a:tc>
                  <a:txBody>
                    <a:bodyPr/>
                    <a:lstStyle/>
                    <a:p>
                      <a:r>
                        <a:rPr lang="pl-PL" sz="2000" dirty="0"/>
                        <a:t>2,92%</a:t>
                      </a:r>
                    </a:p>
                    <a:p>
                      <a:r>
                        <a:rPr lang="pl-PL" sz="2000" dirty="0" err="1"/>
                        <a:t>voluntary</a:t>
                      </a:r>
                      <a:endParaRPr lang="pl-PL" sz="2000" dirty="0"/>
                    </a:p>
                  </a:txBody>
                  <a:tcPr>
                    <a:solidFill>
                      <a:schemeClr val="bg1">
                        <a:lumMod val="65000"/>
                      </a:schemeClr>
                    </a:solidFill>
                  </a:tcPr>
                </a:tc>
                <a:extLst>
                  <a:ext uri="{0D108BD9-81ED-4DB2-BD59-A6C34878D82A}">
                    <a16:rowId xmlns:a16="http://schemas.microsoft.com/office/drawing/2014/main" val="10001"/>
                  </a:ext>
                </a:extLst>
              </a:tr>
              <a:tr h="656077">
                <a:tc vMerge="1">
                  <a:txBody>
                    <a:bodyPr/>
                    <a:lstStyle/>
                    <a:p>
                      <a:endParaRPr lang="pl-PL" dirty="0"/>
                    </a:p>
                  </a:txBody>
                  <a:tcPr>
                    <a:solidFill>
                      <a:schemeClr val="accent3">
                        <a:lumMod val="50000"/>
                      </a:schemeClr>
                    </a:solidFill>
                  </a:tcPr>
                </a:tc>
                <a:tc>
                  <a:txBody>
                    <a:bodyPr/>
                    <a:lstStyle/>
                    <a:p>
                      <a:r>
                        <a:rPr lang="pl-PL" sz="2000" dirty="0"/>
                        <a:t>12,22%</a:t>
                      </a:r>
                    </a:p>
                    <a:p>
                      <a:r>
                        <a:rPr lang="pl-PL" sz="2000" dirty="0" err="1"/>
                        <a:t>obligatory</a:t>
                      </a:r>
                      <a:endParaRPr lang="pl-PL" sz="2000" dirty="0"/>
                    </a:p>
                  </a:txBody>
                  <a:tcPr>
                    <a:solidFill>
                      <a:schemeClr val="accent3">
                        <a:lumMod val="40000"/>
                        <a:lumOff val="60000"/>
                      </a:schemeClr>
                    </a:solidFill>
                  </a:tcPr>
                </a:tc>
                <a:tc>
                  <a:txBody>
                    <a:bodyPr/>
                    <a:lstStyle/>
                    <a:p>
                      <a:r>
                        <a:rPr lang="pl-PL" sz="2000" dirty="0"/>
                        <a:t>7,3%</a:t>
                      </a:r>
                    </a:p>
                  </a:txBody>
                  <a:tcPr>
                    <a:solidFill>
                      <a:schemeClr val="accent3">
                        <a:lumMod val="60000"/>
                        <a:lumOff val="40000"/>
                      </a:schemeClr>
                    </a:solidFill>
                  </a:tcPr>
                </a:tc>
                <a:tc>
                  <a:txBody>
                    <a:bodyPr/>
                    <a:lstStyle/>
                    <a:p>
                      <a:r>
                        <a:rPr lang="pl-PL" sz="2000" dirty="0"/>
                        <a:t>0%</a:t>
                      </a:r>
                    </a:p>
                  </a:txBody>
                  <a:tcPr>
                    <a:solidFill>
                      <a:schemeClr val="bg1">
                        <a:lumMod val="65000"/>
                      </a:schemeClr>
                    </a:solidFill>
                  </a:tcPr>
                </a:tc>
                <a:extLst>
                  <a:ext uri="{0D108BD9-81ED-4DB2-BD59-A6C34878D82A}">
                    <a16:rowId xmlns:a16="http://schemas.microsoft.com/office/drawing/2014/main" val="10002"/>
                  </a:ext>
                </a:extLst>
              </a:tr>
              <a:tr h="9372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2400" dirty="0" err="1"/>
                        <a:t>February</a:t>
                      </a:r>
                      <a:r>
                        <a:rPr lang="pl-PL" sz="2400" baseline="0" dirty="0"/>
                        <a:t> 2014 – </a:t>
                      </a:r>
                      <a:r>
                        <a:rPr lang="pl-PL" sz="2400" baseline="0" dirty="0" err="1"/>
                        <a:t>June</a:t>
                      </a:r>
                      <a:r>
                        <a:rPr lang="pl-PL" sz="2400" baseline="0" dirty="0"/>
                        <a:t> 2014</a:t>
                      </a:r>
                      <a:endParaRPr lang="pl-PL" sz="2400" dirty="0"/>
                    </a:p>
                    <a:p>
                      <a:endParaRPr lang="pl-PL" sz="2400" dirty="0"/>
                    </a:p>
                  </a:txBody>
                  <a:tcPr>
                    <a:solidFill>
                      <a:schemeClr val="bg1"/>
                    </a:solidFill>
                  </a:tcPr>
                </a:tc>
                <a:tc>
                  <a:txBody>
                    <a:bodyPr/>
                    <a:lstStyle/>
                    <a:p>
                      <a:r>
                        <a:rPr lang="pl-PL" sz="2000" dirty="0"/>
                        <a:t>12,22%</a:t>
                      </a:r>
                    </a:p>
                    <a:p>
                      <a:r>
                        <a:rPr lang="pl-PL" sz="2000" dirty="0" err="1"/>
                        <a:t>obligatory</a:t>
                      </a:r>
                      <a:endParaRPr lang="pl-PL" sz="2000" dirty="0"/>
                    </a:p>
                  </a:txBody>
                  <a:tcPr>
                    <a:solidFill>
                      <a:schemeClr val="accent3">
                        <a:lumMod val="40000"/>
                        <a:lumOff val="60000"/>
                      </a:schemeClr>
                    </a:solidFill>
                  </a:tcPr>
                </a:tc>
                <a:tc>
                  <a:txBody>
                    <a:bodyPr/>
                    <a:lstStyle/>
                    <a:p>
                      <a:r>
                        <a:rPr lang="pl-PL" sz="2000" dirty="0"/>
                        <a:t>4,38%</a:t>
                      </a:r>
                    </a:p>
                    <a:p>
                      <a:r>
                        <a:rPr lang="pl-PL" sz="2000" dirty="0" err="1"/>
                        <a:t>obligatory</a:t>
                      </a:r>
                      <a:endParaRPr lang="pl-PL" sz="2000" dirty="0"/>
                    </a:p>
                  </a:txBody>
                  <a:tcPr>
                    <a:solidFill>
                      <a:schemeClr val="accent3">
                        <a:lumMod val="60000"/>
                        <a:lumOff val="40000"/>
                      </a:schemeClr>
                    </a:solidFill>
                  </a:tcPr>
                </a:tc>
                <a:tc>
                  <a:txBody>
                    <a:bodyPr/>
                    <a:lstStyle/>
                    <a:p>
                      <a:r>
                        <a:rPr lang="pl-PL" sz="2000" dirty="0"/>
                        <a:t>2,92%</a:t>
                      </a:r>
                    </a:p>
                    <a:p>
                      <a:r>
                        <a:rPr lang="pl-PL" sz="2000" dirty="0" err="1"/>
                        <a:t>obligatory</a:t>
                      </a:r>
                      <a:endParaRPr lang="pl-PL" sz="2000" dirty="0"/>
                    </a:p>
                  </a:txBody>
                  <a:tcPr>
                    <a:solidFill>
                      <a:schemeClr val="bg1">
                        <a:lumMod val="65000"/>
                      </a:schemeClr>
                    </a:solidFill>
                  </a:tcPr>
                </a:tc>
                <a:extLst>
                  <a:ext uri="{0D108BD9-81ED-4DB2-BD59-A6C34878D82A}">
                    <a16:rowId xmlns:a16="http://schemas.microsoft.com/office/drawing/2014/main" val="10003"/>
                  </a:ext>
                </a:extLst>
              </a:tr>
              <a:tr h="656077">
                <a:tc>
                  <a:txBody>
                    <a:bodyPr/>
                    <a:lstStyle/>
                    <a:p>
                      <a:r>
                        <a:rPr lang="pl-PL" sz="2400" dirty="0"/>
                        <a:t>May 2011 – January 2014</a:t>
                      </a:r>
                    </a:p>
                  </a:txBody>
                  <a:tcPr>
                    <a:solidFill>
                      <a:schemeClr val="bg1"/>
                    </a:solidFill>
                  </a:tcPr>
                </a:tc>
                <a:tc>
                  <a:txBody>
                    <a:bodyPr/>
                    <a:lstStyle/>
                    <a:p>
                      <a:r>
                        <a:rPr lang="pl-PL" sz="2000" dirty="0"/>
                        <a:t>12,22%</a:t>
                      </a:r>
                    </a:p>
                    <a:p>
                      <a:r>
                        <a:rPr lang="pl-PL" sz="2000" dirty="0" err="1"/>
                        <a:t>obligatory</a:t>
                      </a:r>
                      <a:endParaRPr lang="pl-PL" sz="2000" dirty="0"/>
                    </a:p>
                  </a:txBody>
                  <a:tcPr>
                    <a:solidFill>
                      <a:schemeClr val="accent3">
                        <a:lumMod val="40000"/>
                        <a:lumOff val="60000"/>
                      </a:schemeClr>
                    </a:solidFill>
                  </a:tcPr>
                </a:tc>
                <a:tc>
                  <a:txBody>
                    <a:bodyPr/>
                    <a:lstStyle/>
                    <a:p>
                      <a:r>
                        <a:rPr lang="pl-PL" sz="2000" dirty="0"/>
                        <a:t>5%</a:t>
                      </a:r>
                      <a:r>
                        <a:rPr lang="pl-PL" sz="2000" dirty="0">
                          <a:sym typeface="Wingdings" panose="05000000000000000000" pitchFamily="2" charset="2"/>
                        </a:rPr>
                        <a:t></a:t>
                      </a:r>
                      <a:r>
                        <a:rPr lang="pl-PL" sz="2000" dirty="0"/>
                        <a:t>4,2%</a:t>
                      </a:r>
                    </a:p>
                    <a:p>
                      <a:r>
                        <a:rPr lang="pl-PL" sz="2000" dirty="0" err="1"/>
                        <a:t>obligatory</a:t>
                      </a:r>
                      <a:endParaRPr lang="pl-PL" sz="2000" dirty="0"/>
                    </a:p>
                  </a:txBody>
                  <a:tcPr>
                    <a:solidFill>
                      <a:schemeClr val="accent3">
                        <a:lumMod val="60000"/>
                        <a:lumOff val="40000"/>
                      </a:schemeClr>
                    </a:solidFill>
                  </a:tcPr>
                </a:tc>
                <a:tc>
                  <a:txBody>
                    <a:bodyPr/>
                    <a:lstStyle/>
                    <a:p>
                      <a:r>
                        <a:rPr lang="pl-PL" sz="2000" dirty="0"/>
                        <a:t>2,3%</a:t>
                      </a:r>
                      <a:r>
                        <a:rPr lang="pl-PL" sz="2000" baseline="0" dirty="0"/>
                        <a:t> </a:t>
                      </a:r>
                      <a:r>
                        <a:rPr lang="pl-PL" sz="2000" baseline="0" dirty="0">
                          <a:sym typeface="Wingdings" panose="05000000000000000000" pitchFamily="2" charset="2"/>
                        </a:rPr>
                        <a:t> 3,1%</a:t>
                      </a:r>
                    </a:p>
                    <a:p>
                      <a:r>
                        <a:rPr lang="pl-PL" sz="2000" baseline="0" dirty="0" err="1">
                          <a:sym typeface="Wingdings" panose="05000000000000000000" pitchFamily="2" charset="2"/>
                        </a:rPr>
                        <a:t>obligatory</a:t>
                      </a:r>
                      <a:endParaRPr lang="pl-PL" sz="2000" dirty="0"/>
                    </a:p>
                  </a:txBody>
                  <a:tcPr>
                    <a:solidFill>
                      <a:schemeClr val="bg1">
                        <a:lumMod val="65000"/>
                      </a:schemeClr>
                    </a:solidFill>
                  </a:tcPr>
                </a:tc>
                <a:extLst>
                  <a:ext uri="{0D108BD9-81ED-4DB2-BD59-A6C34878D82A}">
                    <a16:rowId xmlns:a16="http://schemas.microsoft.com/office/drawing/2014/main" val="10004"/>
                  </a:ext>
                </a:extLst>
              </a:tr>
              <a:tr h="656077">
                <a:tc>
                  <a:txBody>
                    <a:bodyPr/>
                    <a:lstStyle/>
                    <a:p>
                      <a:r>
                        <a:rPr lang="pl-PL" sz="2400" dirty="0"/>
                        <a:t>1999</a:t>
                      </a:r>
                      <a:r>
                        <a:rPr lang="pl-PL" sz="2400" baseline="0" dirty="0"/>
                        <a:t> – </a:t>
                      </a:r>
                      <a:r>
                        <a:rPr lang="pl-PL" sz="2400" baseline="0" dirty="0" err="1"/>
                        <a:t>April</a:t>
                      </a:r>
                      <a:r>
                        <a:rPr lang="pl-PL" sz="2400" baseline="0" dirty="0"/>
                        <a:t> 2011</a:t>
                      </a:r>
                      <a:endParaRPr lang="pl-PL" sz="2400" dirty="0"/>
                    </a:p>
                  </a:txBody>
                  <a:tcPr>
                    <a:solidFill>
                      <a:schemeClr val="bg1"/>
                    </a:solidFill>
                  </a:tcPr>
                </a:tc>
                <a:tc>
                  <a:txBody>
                    <a:bodyPr/>
                    <a:lstStyle/>
                    <a:p>
                      <a:r>
                        <a:rPr lang="pl-PL" sz="2000" dirty="0"/>
                        <a:t>12,22%</a:t>
                      </a:r>
                    </a:p>
                    <a:p>
                      <a:r>
                        <a:rPr lang="pl-PL" sz="2000" dirty="0" err="1"/>
                        <a:t>obligatory</a:t>
                      </a:r>
                      <a:endParaRPr lang="pl-PL" sz="2000" dirty="0"/>
                    </a:p>
                  </a:txBody>
                  <a:tcPr>
                    <a:solidFill>
                      <a:schemeClr val="accent3">
                        <a:lumMod val="40000"/>
                        <a:lumOff val="60000"/>
                      </a:schemeClr>
                    </a:solidFill>
                  </a:tcPr>
                </a:tc>
                <a:tc>
                  <a:txBody>
                    <a:bodyPr/>
                    <a:lstStyle/>
                    <a:p>
                      <a:endParaRPr lang="pl-PL" sz="2000" dirty="0"/>
                    </a:p>
                  </a:txBody>
                  <a:tcPr>
                    <a:solidFill>
                      <a:schemeClr val="accent3">
                        <a:lumMod val="60000"/>
                        <a:lumOff val="40000"/>
                      </a:schemeClr>
                    </a:solidFill>
                  </a:tcPr>
                </a:tc>
                <a:tc>
                  <a:txBody>
                    <a:bodyPr/>
                    <a:lstStyle/>
                    <a:p>
                      <a:r>
                        <a:rPr lang="pl-PL" sz="2000" dirty="0"/>
                        <a:t>7,3%</a:t>
                      </a:r>
                    </a:p>
                    <a:p>
                      <a:r>
                        <a:rPr lang="pl-PL" sz="2000" dirty="0" err="1"/>
                        <a:t>obligatory</a:t>
                      </a:r>
                      <a:endParaRPr lang="pl-PL" sz="2000" dirty="0"/>
                    </a:p>
                  </a:txBody>
                  <a:tcPr>
                    <a:solidFill>
                      <a:schemeClr val="bg1">
                        <a:lumMod val="65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32963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67D778-AF02-45A5-B7FC-27995B976170}"/>
              </a:ext>
            </a:extLst>
          </p:cNvPr>
          <p:cNvSpPr>
            <a:spLocks noGrp="1"/>
          </p:cNvSpPr>
          <p:nvPr>
            <p:ph type="title"/>
          </p:nvPr>
        </p:nvSpPr>
        <p:spPr>
          <a:xfrm>
            <a:off x="581192" y="584791"/>
            <a:ext cx="10795645" cy="1084521"/>
          </a:xfrm>
          <a:solidFill>
            <a:schemeClr val="bg2"/>
          </a:solidFill>
        </p:spPr>
        <p:txBody>
          <a:bodyPr anchor="t">
            <a:normAutofit fontScale="90000"/>
          </a:bodyPr>
          <a:lstStyle/>
          <a:p>
            <a:r>
              <a:rPr lang="pl-PL" sz="1800" dirty="0" err="1" smtClean="0"/>
              <a:t>Rethinking</a:t>
            </a:r>
            <a:r>
              <a:rPr lang="pl-PL" sz="1800" dirty="0" smtClean="0"/>
              <a:t> </a:t>
            </a:r>
            <a:r>
              <a:rPr lang="pl-PL" sz="1800" dirty="0"/>
              <a:t>THE PENSION REFORM – POLITICAL RISK AND KEY </a:t>
            </a:r>
            <a:r>
              <a:rPr lang="pl-PL" sz="1800" dirty="0" err="1"/>
              <a:t>CHANgES</a:t>
            </a:r>
            <a:r>
              <a:rPr lang="pl-PL" sz="1800" dirty="0"/>
              <a:t/>
            </a:r>
            <a:br>
              <a:rPr lang="pl-PL" sz="1800" dirty="0"/>
            </a:br>
            <a:r>
              <a:rPr lang="pl-PL" sz="1800" dirty="0"/>
              <a:t/>
            </a:r>
            <a:br>
              <a:rPr lang="pl-PL" sz="1800" dirty="0"/>
            </a:br>
            <a:r>
              <a:rPr lang="pl-PL" sz="2700" b="1" dirty="0"/>
              <a:t>INDIVIDUAL PENSION SAVINGS</a:t>
            </a:r>
            <a:r>
              <a:rPr lang="pl-PL" sz="2700" dirty="0"/>
              <a:t/>
            </a:r>
            <a:br>
              <a:rPr lang="pl-PL" sz="2700" dirty="0"/>
            </a:br>
            <a:r>
              <a:rPr lang="pl-PL" sz="1800" dirty="0"/>
              <a:t/>
            </a:r>
            <a:br>
              <a:rPr lang="pl-PL" sz="1800" dirty="0"/>
            </a:br>
            <a:endParaRPr lang="en-US" sz="1800" dirty="0"/>
          </a:p>
        </p:txBody>
      </p:sp>
      <p:sp>
        <p:nvSpPr>
          <p:cNvPr id="3" name="Symbol zastępczy zawartości 2">
            <a:extLst>
              <a:ext uri="{FF2B5EF4-FFF2-40B4-BE49-F238E27FC236}">
                <a16:creationId xmlns:a16="http://schemas.microsoft.com/office/drawing/2014/main" id="{0F7C3EC1-1254-4AD3-B606-569437E59D6E}"/>
              </a:ext>
            </a:extLst>
          </p:cNvPr>
          <p:cNvSpPr>
            <a:spLocks noGrp="1"/>
          </p:cNvSpPr>
          <p:nvPr>
            <p:ph idx="1"/>
          </p:nvPr>
        </p:nvSpPr>
        <p:spPr>
          <a:xfrm>
            <a:off x="581193" y="1917290"/>
            <a:ext cx="11029615" cy="4601497"/>
          </a:xfrm>
        </p:spPr>
        <p:txBody>
          <a:bodyPr anchor="t">
            <a:normAutofit fontScale="40000" lnSpcReduction="20000"/>
          </a:bodyPr>
          <a:lstStyle/>
          <a:p>
            <a:r>
              <a:rPr lang="en-US" sz="4400" b="1" dirty="0">
                <a:solidFill>
                  <a:srgbClr val="002060"/>
                </a:solidFill>
              </a:rPr>
              <a:t>I</a:t>
            </a:r>
            <a:r>
              <a:rPr lang="pl-PL" sz="4400" b="1" dirty="0">
                <a:solidFill>
                  <a:srgbClr val="002060"/>
                </a:solidFill>
              </a:rPr>
              <a:t>NDIVIDUAL</a:t>
            </a:r>
            <a:r>
              <a:rPr lang="en-US" sz="4400" b="1" dirty="0">
                <a:solidFill>
                  <a:srgbClr val="002060"/>
                </a:solidFill>
              </a:rPr>
              <a:t> R</a:t>
            </a:r>
            <a:r>
              <a:rPr lang="pl-PL" sz="4400" b="1" dirty="0">
                <a:solidFill>
                  <a:srgbClr val="002060"/>
                </a:solidFill>
              </a:rPr>
              <a:t>ETIREMENT</a:t>
            </a:r>
            <a:r>
              <a:rPr lang="en-US" sz="4400" b="1" dirty="0">
                <a:solidFill>
                  <a:srgbClr val="002060"/>
                </a:solidFill>
              </a:rPr>
              <a:t> A</a:t>
            </a:r>
            <a:r>
              <a:rPr lang="pl-PL" sz="4400" b="1" dirty="0">
                <a:solidFill>
                  <a:srgbClr val="002060"/>
                </a:solidFill>
              </a:rPr>
              <a:t>CCOUNTS</a:t>
            </a:r>
            <a:r>
              <a:rPr lang="en-US" sz="4400" b="1" dirty="0">
                <a:solidFill>
                  <a:srgbClr val="002060"/>
                </a:solidFill>
              </a:rPr>
              <a:t> (</a:t>
            </a:r>
            <a:r>
              <a:rPr lang="en-US" sz="4400" b="1" i="1" dirty="0" err="1">
                <a:solidFill>
                  <a:srgbClr val="002060"/>
                </a:solidFill>
              </a:rPr>
              <a:t>Indywidualne</a:t>
            </a:r>
            <a:r>
              <a:rPr lang="en-US" sz="4400" b="1" i="1" dirty="0">
                <a:solidFill>
                  <a:srgbClr val="002060"/>
                </a:solidFill>
              </a:rPr>
              <a:t> </a:t>
            </a:r>
            <a:r>
              <a:rPr lang="en-US" sz="4400" b="1" i="1" dirty="0" err="1">
                <a:solidFill>
                  <a:srgbClr val="002060"/>
                </a:solidFill>
              </a:rPr>
              <a:t>Konta</a:t>
            </a:r>
            <a:r>
              <a:rPr lang="en-US" sz="4400" b="1" i="1" dirty="0">
                <a:solidFill>
                  <a:srgbClr val="002060"/>
                </a:solidFill>
              </a:rPr>
              <a:t> </a:t>
            </a:r>
            <a:r>
              <a:rPr lang="en-US" sz="4400" b="1" i="1" dirty="0" err="1">
                <a:solidFill>
                  <a:srgbClr val="002060"/>
                </a:solidFill>
              </a:rPr>
              <a:t>Emerytalne</a:t>
            </a:r>
            <a:r>
              <a:rPr lang="en-US" sz="4400" b="1" dirty="0">
                <a:solidFill>
                  <a:srgbClr val="002060"/>
                </a:solidFill>
              </a:rPr>
              <a:t>, IKE)</a:t>
            </a:r>
            <a:r>
              <a:rPr lang="pl-PL" sz="4400" b="1" dirty="0">
                <a:solidFill>
                  <a:srgbClr val="002060"/>
                </a:solidFill>
              </a:rPr>
              <a:t> – </a:t>
            </a:r>
            <a:r>
              <a:rPr lang="pl-PL" sz="4400" b="1" dirty="0" err="1">
                <a:solidFill>
                  <a:srgbClr val="002060"/>
                </a:solidFill>
              </a:rPr>
              <a:t>implemented</a:t>
            </a:r>
            <a:r>
              <a:rPr lang="pl-PL" sz="4400" b="1" dirty="0">
                <a:solidFill>
                  <a:srgbClr val="002060"/>
                </a:solidFill>
              </a:rPr>
              <a:t> in 2004.</a:t>
            </a:r>
          </a:p>
          <a:p>
            <a:r>
              <a:rPr lang="pl-PL" sz="4400" dirty="0" err="1"/>
              <a:t>providers</a:t>
            </a:r>
            <a:r>
              <a:rPr lang="pl-PL" sz="4400" dirty="0"/>
              <a:t>: </a:t>
            </a:r>
            <a:r>
              <a:rPr lang="en-GB" sz="4400" dirty="0">
                <a:solidFill>
                  <a:srgbClr val="002060"/>
                </a:solidFill>
              </a:rPr>
              <a:t>various financial institutions </a:t>
            </a:r>
            <a:r>
              <a:rPr lang="en-GB" sz="4400" dirty="0"/>
              <a:t>such as asset management companies, life insurers, banks, pension societies and brokerage houses. </a:t>
            </a:r>
            <a:endParaRPr lang="pl-PL" sz="4400" dirty="0"/>
          </a:p>
          <a:p>
            <a:r>
              <a:rPr lang="en-GB" sz="4400" dirty="0"/>
              <a:t>The most popular IKE products take the form of </a:t>
            </a:r>
            <a:r>
              <a:rPr lang="en-GB" sz="4400" b="1" dirty="0">
                <a:solidFill>
                  <a:srgbClr val="002060"/>
                </a:solidFill>
              </a:rPr>
              <a:t>life insurance contracts (unit-linked life insurance) and investment funds</a:t>
            </a:r>
            <a:r>
              <a:rPr lang="en-GB" sz="4400" dirty="0"/>
              <a:t>. According to official data (KNF 2019), these two forms of plans represented </a:t>
            </a:r>
            <a:r>
              <a:rPr lang="en-GB" sz="4400" b="1" dirty="0"/>
              <a:t>87%</a:t>
            </a:r>
            <a:r>
              <a:rPr lang="en-GB" sz="4400" dirty="0"/>
              <a:t> of all IKE accounts at the end of 2018.</a:t>
            </a:r>
            <a:endParaRPr lang="pl-PL" sz="4400" dirty="0"/>
          </a:p>
          <a:p>
            <a:r>
              <a:rPr lang="pl-PL" sz="4400" dirty="0" err="1"/>
              <a:t>Contribution</a:t>
            </a:r>
            <a:r>
              <a:rPr lang="pl-PL" sz="4400" dirty="0"/>
              <a:t> limit of </a:t>
            </a:r>
            <a:r>
              <a:rPr lang="pl-PL" sz="4400" b="1" dirty="0"/>
              <a:t>300% of </a:t>
            </a:r>
            <a:r>
              <a:rPr lang="pl-PL" sz="4400" b="1" dirty="0" err="1"/>
              <a:t>an</a:t>
            </a:r>
            <a:r>
              <a:rPr lang="pl-PL" sz="4400" b="1" dirty="0"/>
              <a:t> </a:t>
            </a:r>
            <a:r>
              <a:rPr lang="pl-PL" sz="4400" b="1" dirty="0" err="1"/>
              <a:t>average</a:t>
            </a:r>
            <a:r>
              <a:rPr lang="pl-PL" sz="4400" b="1" dirty="0"/>
              <a:t> </a:t>
            </a:r>
            <a:r>
              <a:rPr lang="pl-PL" sz="4400" b="1" dirty="0" err="1"/>
              <a:t>monthly</a:t>
            </a:r>
            <a:r>
              <a:rPr lang="pl-PL" sz="4400" b="1" dirty="0"/>
              <a:t> </a:t>
            </a:r>
            <a:r>
              <a:rPr lang="pl-PL" sz="4400" b="1" dirty="0" err="1"/>
              <a:t>wage</a:t>
            </a:r>
            <a:r>
              <a:rPr lang="pl-PL" sz="4400" dirty="0"/>
              <a:t>. </a:t>
            </a:r>
            <a:r>
              <a:rPr lang="pl-PL" sz="4400" b="1" dirty="0">
                <a:solidFill>
                  <a:srgbClr val="002060"/>
                </a:solidFill>
              </a:rPr>
              <a:t>TEE </a:t>
            </a:r>
            <a:r>
              <a:rPr lang="pl-PL" sz="4400" dirty="0"/>
              <a:t>regime. </a:t>
            </a:r>
          </a:p>
          <a:p>
            <a:r>
              <a:rPr lang="en-GB" sz="4400" dirty="0"/>
              <a:t>The total amount of IKE assets amounted to </a:t>
            </a:r>
            <a:r>
              <a:rPr lang="en-GB" sz="4400" dirty="0">
                <a:solidFill>
                  <a:srgbClr val="FF0000"/>
                </a:solidFill>
              </a:rPr>
              <a:t>PLN 8.7 billion (€2.02 billion) </a:t>
            </a:r>
            <a:r>
              <a:rPr lang="en-GB" sz="4400" dirty="0"/>
              <a:t>as of 31 December 2018. </a:t>
            </a:r>
            <a:endParaRPr lang="pl-PL" sz="4400" dirty="0"/>
          </a:p>
          <a:p>
            <a:r>
              <a:rPr lang="pl-PL" sz="4400" dirty="0" err="1"/>
              <a:t>An</a:t>
            </a:r>
            <a:r>
              <a:rPr lang="pl-PL" sz="4400" dirty="0"/>
              <a:t> </a:t>
            </a:r>
            <a:r>
              <a:rPr lang="pl-PL" sz="4400" dirty="0" err="1"/>
              <a:t>average</a:t>
            </a:r>
            <a:r>
              <a:rPr lang="en-GB" sz="4400" dirty="0"/>
              <a:t> IKE </a:t>
            </a:r>
            <a:r>
              <a:rPr lang="pl-PL" sz="4400" dirty="0" err="1"/>
              <a:t>account</a:t>
            </a:r>
            <a:r>
              <a:rPr lang="pl-PL" sz="4400" dirty="0"/>
              <a:t> </a:t>
            </a:r>
            <a:r>
              <a:rPr lang="pl-PL" sz="4400" dirty="0" err="1"/>
              <a:t>balance</a:t>
            </a:r>
            <a:r>
              <a:rPr lang="pl-PL" sz="4400" dirty="0"/>
              <a:t> </a:t>
            </a:r>
            <a:r>
              <a:rPr lang="pl-PL" sz="4400" dirty="0" err="1"/>
              <a:t>is</a:t>
            </a:r>
            <a:r>
              <a:rPr lang="pl-PL" sz="4400" dirty="0"/>
              <a:t> </a:t>
            </a:r>
            <a:r>
              <a:rPr lang="en-GB" sz="4400" b="1" dirty="0"/>
              <a:t>PLN 8,729 (€2,029)</a:t>
            </a:r>
            <a:r>
              <a:rPr lang="en-GB" sz="4400" dirty="0"/>
              <a:t> that seems not to guarantee an adequate supplementary pension income.</a:t>
            </a:r>
            <a:endParaRPr lang="pl-PL" sz="4400" dirty="0"/>
          </a:p>
          <a:p>
            <a:r>
              <a:rPr lang="en-GB" sz="4400" dirty="0"/>
              <a:t>At the end of 2018 only 995,651 Polish citizens had an individual retirement account (IKE) which represents</a:t>
            </a:r>
            <a:r>
              <a:rPr lang="en-GB" sz="4400" b="1" dirty="0">
                <a:solidFill>
                  <a:srgbClr val="002060"/>
                </a:solidFill>
              </a:rPr>
              <a:t> </a:t>
            </a:r>
            <a:r>
              <a:rPr lang="en-GB" sz="4400" b="1" dirty="0">
                <a:solidFill>
                  <a:srgbClr val="FF0000"/>
                </a:solidFill>
              </a:rPr>
              <a:t>5.8%</a:t>
            </a:r>
            <a:r>
              <a:rPr lang="en-GB" sz="4400" b="1" dirty="0">
                <a:solidFill>
                  <a:srgbClr val="002060"/>
                </a:solidFill>
              </a:rPr>
              <a:t> of the working population.</a:t>
            </a:r>
            <a:endParaRPr lang="pl-PL" sz="2400" dirty="0"/>
          </a:p>
          <a:p>
            <a:pPr marL="0" indent="0">
              <a:buNone/>
            </a:pPr>
            <a:r>
              <a:rPr lang="pl-PL" sz="2400" dirty="0"/>
              <a:t>    </a:t>
            </a:r>
            <a:endParaRPr lang="en-US" sz="2400" dirty="0"/>
          </a:p>
        </p:txBody>
      </p:sp>
    </p:spTree>
    <p:extLst>
      <p:ext uri="{BB962C8B-B14F-4D97-AF65-F5344CB8AC3E}">
        <p14:creationId xmlns:p14="http://schemas.microsoft.com/office/powerpoint/2010/main" val="1846334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F6D6E7D5-AC63-4602-8821-B22435FF1C2D}"/>
              </a:ext>
            </a:extLst>
          </p:cNvPr>
          <p:cNvSpPr>
            <a:spLocks noGrp="1"/>
          </p:cNvSpPr>
          <p:nvPr>
            <p:ph type="sldNum" sz="quarter" idx="12"/>
          </p:nvPr>
        </p:nvSpPr>
        <p:spPr/>
        <p:txBody>
          <a:bodyPr/>
          <a:lstStyle/>
          <a:p>
            <a:fld id="{3A98EE3D-8CD1-4C3F-BD1C-C98C9596463C}" type="slidenum">
              <a:rPr lang="en-US" smtClean="0"/>
              <a:t>14</a:t>
            </a:fld>
            <a:endParaRPr lang="en-US" dirty="0"/>
          </a:p>
        </p:txBody>
      </p:sp>
      <p:sp>
        <p:nvSpPr>
          <p:cNvPr id="5" name="Rectangle 2">
            <a:extLst>
              <a:ext uri="{FF2B5EF4-FFF2-40B4-BE49-F238E27FC236}">
                <a16:creationId xmlns:a16="http://schemas.microsoft.com/office/drawing/2014/main" id="{232FA614-5F9E-4FED-B207-3871F59D2DD3}"/>
              </a:ext>
            </a:extLst>
          </p:cNvPr>
          <p:cNvSpPr>
            <a:spLocks noChangeArrowheads="1"/>
          </p:cNvSpPr>
          <p:nvPr/>
        </p:nvSpPr>
        <p:spPr bwMode="auto">
          <a:xfrm>
            <a:off x="2027583" y="170953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Wykres 5">
            <a:extLst>
              <a:ext uri="{FF2B5EF4-FFF2-40B4-BE49-F238E27FC236}">
                <a16:creationId xmlns:a16="http://schemas.microsoft.com/office/drawing/2014/main" id="{CC80BBBA-5D58-45CB-8BA3-0C0C0341FB7B}"/>
              </a:ext>
            </a:extLst>
          </p:cNvPr>
          <p:cNvGraphicFramePr/>
          <p:nvPr>
            <p:extLst>
              <p:ext uri="{D42A27DB-BD31-4B8C-83A1-F6EECF244321}">
                <p14:modId xmlns:p14="http://schemas.microsoft.com/office/powerpoint/2010/main" val="4294344828"/>
              </p:ext>
            </p:extLst>
          </p:nvPr>
        </p:nvGraphicFramePr>
        <p:xfrm>
          <a:off x="1483743" y="2365548"/>
          <a:ext cx="9074557" cy="3790761"/>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3">
            <a:extLst>
              <a:ext uri="{FF2B5EF4-FFF2-40B4-BE49-F238E27FC236}">
                <a16:creationId xmlns:a16="http://schemas.microsoft.com/office/drawing/2014/main" id="{29E1DB84-B979-4514-9BF9-7141E63B67FE}"/>
              </a:ext>
            </a:extLst>
          </p:cNvPr>
          <p:cNvSpPr>
            <a:spLocks noChangeArrowheads="1"/>
          </p:cNvSpPr>
          <p:nvPr/>
        </p:nvSpPr>
        <p:spPr bwMode="auto">
          <a:xfrm>
            <a:off x="2027583" y="465275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pole tekstowe 7">
            <a:extLst>
              <a:ext uri="{FF2B5EF4-FFF2-40B4-BE49-F238E27FC236}">
                <a16:creationId xmlns:a16="http://schemas.microsoft.com/office/drawing/2014/main" id="{0B9DD05B-3B3B-4143-B3B0-38E214780EBC}"/>
              </a:ext>
            </a:extLst>
          </p:cNvPr>
          <p:cNvSpPr txBox="1"/>
          <p:nvPr/>
        </p:nvSpPr>
        <p:spPr>
          <a:xfrm>
            <a:off x="1072708" y="1815270"/>
            <a:ext cx="9326015" cy="374077"/>
          </a:xfrm>
          <a:prstGeom prst="rect">
            <a:avLst/>
          </a:prstGeom>
          <a:noFill/>
        </p:spPr>
        <p:txBody>
          <a:bodyPr wrap="none" rtlCol="0">
            <a:spAutoFit/>
          </a:bodyPr>
          <a:lstStyle/>
          <a:p>
            <a:pPr algn="ctr">
              <a:lnSpc>
                <a:spcPct val="107000"/>
              </a:lnSpc>
              <a:spcAft>
                <a:spcPts val="800"/>
              </a:spcAft>
            </a:pPr>
            <a:r>
              <a:rPr lang="en-GB"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Number of Individual Retirement Accounts (IKEs) in the years 2004-2018 by financial provider </a:t>
            </a:r>
            <a:endParaRPr lang="pl-PL" sz="16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pole tekstowe 8">
            <a:extLst>
              <a:ext uri="{FF2B5EF4-FFF2-40B4-BE49-F238E27FC236}">
                <a16:creationId xmlns:a16="http://schemas.microsoft.com/office/drawing/2014/main" id="{2CD6BF9D-456D-4445-B4BB-30AC52FFD99A}"/>
              </a:ext>
            </a:extLst>
          </p:cNvPr>
          <p:cNvSpPr txBox="1"/>
          <p:nvPr/>
        </p:nvSpPr>
        <p:spPr>
          <a:xfrm>
            <a:off x="1828800" y="6254910"/>
            <a:ext cx="8872750" cy="369332"/>
          </a:xfrm>
          <a:prstGeom prst="rect">
            <a:avLst/>
          </a:prstGeom>
          <a:noFill/>
        </p:spPr>
        <p:txBody>
          <a:bodyPr wrap="none" rtlCol="0">
            <a:spAutoFit/>
          </a:bodyPr>
          <a:lstStyle/>
          <a:p>
            <a:r>
              <a:rPr lang="pl-PL" dirty="0"/>
              <a:t>Source: </a:t>
            </a:r>
            <a:r>
              <a:rPr lang="en-GB" dirty="0"/>
              <a:t>authors’ own collaboration based on KNF</a:t>
            </a:r>
            <a:r>
              <a:rPr lang="pl-PL" dirty="0"/>
              <a:t> (</a:t>
            </a:r>
            <a:r>
              <a:rPr lang="pl-PL" dirty="0" err="1"/>
              <a:t>Polish</a:t>
            </a:r>
            <a:r>
              <a:rPr lang="pl-PL" dirty="0"/>
              <a:t> </a:t>
            </a:r>
            <a:r>
              <a:rPr lang="pl-PL" dirty="0" err="1"/>
              <a:t>Finacial</a:t>
            </a:r>
            <a:r>
              <a:rPr lang="pl-PL" dirty="0"/>
              <a:t> </a:t>
            </a:r>
            <a:r>
              <a:rPr lang="pl-PL" dirty="0" err="1"/>
              <a:t>Supervision</a:t>
            </a:r>
            <a:r>
              <a:rPr lang="pl-PL" dirty="0"/>
              <a:t> Authority)</a:t>
            </a:r>
            <a:r>
              <a:rPr lang="en-GB" dirty="0"/>
              <a:t> data.</a:t>
            </a:r>
            <a:endParaRPr lang="en-US" dirty="0"/>
          </a:p>
        </p:txBody>
      </p:sp>
      <p:sp>
        <p:nvSpPr>
          <p:cNvPr id="10" name="Tytuł 1">
            <a:extLst>
              <a:ext uri="{FF2B5EF4-FFF2-40B4-BE49-F238E27FC236}">
                <a16:creationId xmlns:a16="http://schemas.microsoft.com/office/drawing/2014/main" id="{95951B6E-47BB-469B-A6EE-AAC153D765F3}"/>
              </a:ext>
            </a:extLst>
          </p:cNvPr>
          <p:cNvSpPr>
            <a:spLocks noGrp="1"/>
          </p:cNvSpPr>
          <p:nvPr>
            <p:ph type="title"/>
          </p:nvPr>
        </p:nvSpPr>
        <p:spPr>
          <a:xfrm>
            <a:off x="545690" y="701675"/>
            <a:ext cx="11065285" cy="843058"/>
          </a:xfrm>
          <a:solidFill>
            <a:schemeClr val="bg2"/>
          </a:solidFill>
        </p:spPr>
        <p:txBody>
          <a:bodyPr anchor="t">
            <a:normAutofit fontScale="90000"/>
          </a:bodyPr>
          <a:lstStyle/>
          <a:p>
            <a:r>
              <a:rPr lang="pl-PL" sz="1800" dirty="0" err="1" smtClean="0"/>
              <a:t>Rethinking</a:t>
            </a:r>
            <a:r>
              <a:rPr lang="pl-PL" sz="1800" dirty="0" smtClean="0"/>
              <a:t> </a:t>
            </a:r>
            <a:r>
              <a:rPr lang="pl-PL" sz="1800" dirty="0"/>
              <a:t>THE PENSION REFORM – POLITICAL RISK AND KEY </a:t>
            </a:r>
            <a:r>
              <a:rPr lang="pl-PL" sz="1800" dirty="0" err="1"/>
              <a:t>CHANgES</a:t>
            </a:r>
            <a:r>
              <a:rPr lang="pl-PL" sz="1800" dirty="0"/>
              <a:t/>
            </a:r>
            <a:br>
              <a:rPr lang="pl-PL" sz="1800" dirty="0"/>
            </a:br>
            <a:r>
              <a:rPr lang="pl-PL" sz="1800" dirty="0"/>
              <a:t/>
            </a:r>
            <a:br>
              <a:rPr lang="pl-PL" sz="1800" dirty="0"/>
            </a:br>
            <a:r>
              <a:rPr lang="pl-PL" sz="2700" b="1" dirty="0"/>
              <a:t>INDIVIDUAL PENSION SAVINGS</a:t>
            </a:r>
            <a:r>
              <a:rPr lang="pl-PL" sz="2700" dirty="0"/>
              <a:t/>
            </a:r>
            <a:br>
              <a:rPr lang="pl-PL" sz="2700" dirty="0"/>
            </a:br>
            <a:r>
              <a:rPr lang="pl-PL" sz="2700" dirty="0"/>
              <a:t/>
            </a:r>
            <a:br>
              <a:rPr lang="pl-PL" sz="2700" dirty="0"/>
            </a:br>
            <a:r>
              <a:rPr lang="pl-PL" sz="2700" dirty="0"/>
              <a:t/>
            </a:r>
            <a:br>
              <a:rPr lang="pl-PL" sz="2700" dirty="0"/>
            </a:br>
            <a:r>
              <a:rPr lang="pl-PL" sz="1800" dirty="0"/>
              <a:t/>
            </a:r>
            <a:br>
              <a:rPr lang="pl-PL" sz="1800" dirty="0"/>
            </a:br>
            <a:endParaRPr lang="en-US" sz="1800" dirty="0"/>
          </a:p>
        </p:txBody>
      </p:sp>
    </p:spTree>
    <p:extLst>
      <p:ext uri="{BB962C8B-B14F-4D97-AF65-F5344CB8AC3E}">
        <p14:creationId xmlns:p14="http://schemas.microsoft.com/office/powerpoint/2010/main" val="997627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E7311A3-3527-4548-941A-058DA12B1A08}"/>
              </a:ext>
            </a:extLst>
          </p:cNvPr>
          <p:cNvSpPr>
            <a:spLocks noGrp="1"/>
          </p:cNvSpPr>
          <p:nvPr>
            <p:ph idx="1"/>
          </p:nvPr>
        </p:nvSpPr>
        <p:spPr>
          <a:xfrm>
            <a:off x="581190" y="1942211"/>
            <a:ext cx="10298843" cy="4491107"/>
          </a:xfrm>
        </p:spPr>
        <p:txBody>
          <a:bodyPr anchor="t"/>
          <a:lstStyle/>
          <a:p>
            <a:r>
              <a:rPr lang="en-GB" sz="2000" b="1" dirty="0">
                <a:solidFill>
                  <a:srgbClr val="002060"/>
                </a:solidFill>
              </a:rPr>
              <a:t>I</a:t>
            </a:r>
            <a:r>
              <a:rPr lang="pl-PL" sz="2000" b="1" dirty="0">
                <a:solidFill>
                  <a:srgbClr val="002060"/>
                </a:solidFill>
              </a:rPr>
              <a:t>NDIVIDUAL RETIREMENT SAVINGS ACCOUNTS</a:t>
            </a:r>
            <a:r>
              <a:rPr lang="en-GB" sz="2000" b="1" dirty="0">
                <a:solidFill>
                  <a:srgbClr val="002060"/>
                </a:solidFill>
              </a:rPr>
              <a:t> (</a:t>
            </a:r>
            <a:r>
              <a:rPr lang="en-GB" sz="2000" b="1" i="1" dirty="0" err="1">
                <a:solidFill>
                  <a:srgbClr val="002060"/>
                </a:solidFill>
              </a:rPr>
              <a:t>Indywidualne</a:t>
            </a:r>
            <a:r>
              <a:rPr lang="en-GB" sz="2000" b="1" i="1" dirty="0">
                <a:solidFill>
                  <a:srgbClr val="002060"/>
                </a:solidFill>
              </a:rPr>
              <a:t> </a:t>
            </a:r>
            <a:r>
              <a:rPr lang="en-GB" sz="2000" b="1" i="1" dirty="0" err="1">
                <a:solidFill>
                  <a:srgbClr val="002060"/>
                </a:solidFill>
              </a:rPr>
              <a:t>Konta</a:t>
            </a:r>
            <a:r>
              <a:rPr lang="en-GB" sz="2000" b="1" i="1" dirty="0">
                <a:solidFill>
                  <a:srgbClr val="002060"/>
                </a:solidFill>
              </a:rPr>
              <a:t> </a:t>
            </a:r>
            <a:r>
              <a:rPr lang="en-GB" sz="2000" b="1" i="1" dirty="0" err="1">
                <a:solidFill>
                  <a:srgbClr val="002060"/>
                </a:solidFill>
              </a:rPr>
              <a:t>Zabezpieczenia</a:t>
            </a:r>
            <a:r>
              <a:rPr lang="en-GB" sz="2000" b="1" i="1" dirty="0">
                <a:solidFill>
                  <a:srgbClr val="002060"/>
                </a:solidFill>
              </a:rPr>
              <a:t> </a:t>
            </a:r>
            <a:r>
              <a:rPr lang="en-GB" sz="2000" b="1" i="1" dirty="0" err="1">
                <a:solidFill>
                  <a:srgbClr val="002060"/>
                </a:solidFill>
              </a:rPr>
              <a:t>Emerytalnego</a:t>
            </a:r>
            <a:r>
              <a:rPr lang="en-GB" sz="2000" b="1" dirty="0">
                <a:solidFill>
                  <a:srgbClr val="002060"/>
                </a:solidFill>
              </a:rPr>
              <a:t>, IKZE)</a:t>
            </a:r>
            <a:r>
              <a:rPr lang="en-GB" sz="2000" dirty="0"/>
              <a:t> </a:t>
            </a:r>
            <a:r>
              <a:rPr lang="pl-PL" sz="2000" dirty="0"/>
              <a:t> - </a:t>
            </a:r>
            <a:r>
              <a:rPr lang="en-GB" sz="2000" dirty="0"/>
              <a:t>implemented in 2012. </a:t>
            </a:r>
            <a:endParaRPr lang="pl-PL" sz="2000" dirty="0"/>
          </a:p>
          <a:p>
            <a:r>
              <a:rPr lang="en-GB" sz="2000" dirty="0"/>
              <a:t>They are offered in the same product forms as individual retirement accounts (IKE) but have other contribution ceilings</a:t>
            </a:r>
            <a:r>
              <a:rPr lang="pl-PL" sz="2000" dirty="0"/>
              <a:t> </a:t>
            </a:r>
            <a:r>
              <a:rPr lang="en-GB" sz="2000" dirty="0"/>
              <a:t>and offer a different tax relief</a:t>
            </a:r>
            <a:r>
              <a:rPr lang="pl-PL" sz="2000" dirty="0"/>
              <a:t> </a:t>
            </a:r>
            <a:r>
              <a:rPr lang="pl-PL" sz="2000" dirty="0">
                <a:solidFill>
                  <a:srgbClr val="002060"/>
                </a:solidFill>
              </a:rPr>
              <a:t>(</a:t>
            </a:r>
            <a:r>
              <a:rPr lang="pl-PL" sz="2000" b="1" dirty="0">
                <a:solidFill>
                  <a:srgbClr val="002060"/>
                </a:solidFill>
              </a:rPr>
              <a:t>EET </a:t>
            </a:r>
            <a:r>
              <a:rPr lang="pl-PL" sz="2000" dirty="0">
                <a:solidFill>
                  <a:srgbClr val="002060"/>
                </a:solidFill>
              </a:rPr>
              <a:t>regime with </a:t>
            </a:r>
            <a:r>
              <a:rPr lang="pl-PL" sz="2000" dirty="0" err="1">
                <a:solidFill>
                  <a:srgbClr val="002060"/>
                </a:solidFill>
              </a:rPr>
              <a:t>reduced</a:t>
            </a:r>
            <a:r>
              <a:rPr lang="pl-PL" sz="2000" dirty="0">
                <a:solidFill>
                  <a:srgbClr val="002060"/>
                </a:solidFill>
              </a:rPr>
              <a:t> </a:t>
            </a:r>
            <a:r>
              <a:rPr lang="pl-PL" sz="2000" dirty="0" err="1">
                <a:solidFill>
                  <a:srgbClr val="002060"/>
                </a:solidFill>
              </a:rPr>
              <a:t>tax</a:t>
            </a:r>
            <a:r>
              <a:rPr lang="pl-PL" sz="2000" dirty="0">
                <a:solidFill>
                  <a:srgbClr val="002060"/>
                </a:solidFill>
              </a:rPr>
              <a:t> </a:t>
            </a:r>
            <a:r>
              <a:rPr lang="pl-PL" sz="2000" dirty="0" err="1">
                <a:solidFill>
                  <a:srgbClr val="002060"/>
                </a:solidFill>
              </a:rPr>
              <a:t>rate</a:t>
            </a:r>
            <a:r>
              <a:rPr lang="pl-PL" sz="2000" dirty="0">
                <a:solidFill>
                  <a:srgbClr val="002060"/>
                </a:solidFill>
              </a:rPr>
              <a:t> </a:t>
            </a:r>
            <a:r>
              <a:rPr lang="pl-PL" sz="2000" dirty="0" err="1">
                <a:solidFill>
                  <a:srgbClr val="002060"/>
                </a:solidFill>
              </a:rPr>
              <a:t>at</a:t>
            </a:r>
            <a:r>
              <a:rPr lang="pl-PL" sz="2000" dirty="0">
                <a:solidFill>
                  <a:srgbClr val="002060"/>
                </a:solidFill>
              </a:rPr>
              <a:t> </a:t>
            </a:r>
            <a:r>
              <a:rPr lang="pl-PL" sz="2000" dirty="0" err="1">
                <a:solidFill>
                  <a:srgbClr val="002060"/>
                </a:solidFill>
              </a:rPr>
              <a:t>pay</a:t>
            </a:r>
            <a:r>
              <a:rPr lang="pl-PL" sz="2000" dirty="0">
                <a:solidFill>
                  <a:srgbClr val="002060"/>
                </a:solidFill>
              </a:rPr>
              <a:t>-off).</a:t>
            </a:r>
            <a:r>
              <a:rPr lang="en-GB" sz="2000" b="1" dirty="0">
                <a:solidFill>
                  <a:srgbClr val="002060"/>
                </a:solidFill>
              </a:rPr>
              <a:t> </a:t>
            </a:r>
            <a:endParaRPr lang="pl-PL" sz="2000" b="1" dirty="0">
              <a:solidFill>
                <a:srgbClr val="002060"/>
              </a:solidFill>
            </a:endParaRPr>
          </a:p>
          <a:p>
            <a:r>
              <a:rPr lang="pl-PL" b="1" dirty="0"/>
              <a:t>L</a:t>
            </a:r>
            <a:r>
              <a:rPr lang="en-GB" b="1" dirty="0" err="1"/>
              <a:t>ife</a:t>
            </a:r>
            <a:r>
              <a:rPr lang="en-GB" b="1" dirty="0"/>
              <a:t> insurance</a:t>
            </a:r>
            <a:r>
              <a:rPr lang="en-GB" dirty="0"/>
              <a:t> companies </a:t>
            </a:r>
            <a:r>
              <a:rPr lang="pl-PL" dirty="0" err="1"/>
              <a:t>manage</a:t>
            </a:r>
            <a:r>
              <a:rPr lang="en-GB" dirty="0"/>
              <a:t> </a:t>
            </a:r>
            <a:r>
              <a:rPr lang="en-GB" b="1" dirty="0"/>
              <a:t>61% </a:t>
            </a:r>
            <a:r>
              <a:rPr lang="en-GB" dirty="0"/>
              <a:t>of the accounts.</a:t>
            </a:r>
            <a:endParaRPr lang="pl-PL" sz="2000" b="1" dirty="0">
              <a:solidFill>
                <a:srgbClr val="002060"/>
              </a:solidFill>
            </a:endParaRPr>
          </a:p>
          <a:p>
            <a:r>
              <a:rPr lang="en-GB" sz="2000" dirty="0"/>
              <a:t>The limit for IKZE contributions is </a:t>
            </a:r>
            <a:r>
              <a:rPr lang="en-GB" sz="2000" b="1" dirty="0"/>
              <a:t>120% of the average </a:t>
            </a:r>
            <a:r>
              <a:rPr lang="pl-PL" sz="2000" b="1" dirty="0" err="1"/>
              <a:t>monthly</a:t>
            </a:r>
            <a:r>
              <a:rPr lang="pl-PL" sz="2000" b="1" dirty="0"/>
              <a:t> </a:t>
            </a:r>
            <a:r>
              <a:rPr lang="en-GB" sz="2000" b="1" dirty="0"/>
              <a:t>wage </a:t>
            </a:r>
            <a:r>
              <a:rPr lang="en-GB" sz="2000" dirty="0"/>
              <a:t>(PLN 5,718 - €1,329.33 in 2019). </a:t>
            </a:r>
            <a:endParaRPr lang="pl-PL" sz="2000" dirty="0"/>
          </a:p>
          <a:p>
            <a:r>
              <a:rPr lang="pl-PL" sz="2000" dirty="0" err="1">
                <a:solidFill>
                  <a:schemeClr val="tx1"/>
                </a:solidFill>
              </a:rPr>
              <a:t>Assets</a:t>
            </a:r>
            <a:r>
              <a:rPr lang="pl-PL" sz="2000" dirty="0">
                <a:solidFill>
                  <a:schemeClr val="tx1"/>
                </a:solidFill>
              </a:rPr>
              <a:t> </a:t>
            </a:r>
            <a:r>
              <a:rPr lang="pl-PL" sz="2000" dirty="0" err="1">
                <a:solidFill>
                  <a:schemeClr val="tx1"/>
                </a:solidFill>
              </a:rPr>
              <a:t>under</a:t>
            </a:r>
            <a:r>
              <a:rPr lang="pl-PL" sz="2000" dirty="0">
                <a:solidFill>
                  <a:schemeClr val="tx1"/>
                </a:solidFill>
              </a:rPr>
              <a:t> management (</a:t>
            </a:r>
            <a:r>
              <a:rPr lang="pl-PL" sz="2000" dirty="0" err="1">
                <a:solidFill>
                  <a:schemeClr val="tx1"/>
                </a:solidFill>
              </a:rPr>
              <a:t>AuM</a:t>
            </a:r>
            <a:r>
              <a:rPr lang="pl-PL" sz="2000" dirty="0">
                <a:solidFill>
                  <a:schemeClr val="tx1"/>
                </a:solidFill>
              </a:rPr>
              <a:t>) </a:t>
            </a:r>
            <a:r>
              <a:rPr lang="en-GB" dirty="0">
                <a:solidFill>
                  <a:srgbClr val="FF0000"/>
                </a:solidFill>
              </a:rPr>
              <a:t>PLN 2.3 billion (€0.53 billion)</a:t>
            </a:r>
            <a:r>
              <a:rPr lang="en-GB" dirty="0"/>
              <a:t>. </a:t>
            </a:r>
            <a:r>
              <a:rPr lang="pl-PL" dirty="0"/>
              <a:t> </a:t>
            </a:r>
            <a:r>
              <a:rPr lang="pl-PL" sz="2000" dirty="0"/>
              <a:t>The </a:t>
            </a:r>
            <a:r>
              <a:rPr lang="pl-PL" sz="2000" dirty="0" err="1"/>
              <a:t>average</a:t>
            </a:r>
            <a:r>
              <a:rPr lang="pl-PL" sz="2000" dirty="0"/>
              <a:t> </a:t>
            </a:r>
            <a:r>
              <a:rPr lang="pl-PL" sz="2000" dirty="0" err="1"/>
              <a:t>account</a:t>
            </a:r>
            <a:r>
              <a:rPr lang="pl-PL" sz="2000" dirty="0"/>
              <a:t> </a:t>
            </a:r>
            <a:r>
              <a:rPr lang="pl-PL" sz="2000" dirty="0" err="1"/>
              <a:t>balance</a:t>
            </a:r>
            <a:r>
              <a:rPr lang="pl-PL" sz="2000" dirty="0"/>
              <a:t> (2018) -  PLN 3,169 (</a:t>
            </a:r>
            <a:r>
              <a:rPr lang="en-GB" sz="2000" b="1" dirty="0"/>
              <a:t>€</a:t>
            </a:r>
            <a:r>
              <a:rPr lang="pl-PL" sz="2000" b="1" dirty="0"/>
              <a:t>737</a:t>
            </a:r>
            <a:r>
              <a:rPr lang="en-GB" sz="2000" b="1" dirty="0"/>
              <a:t>)</a:t>
            </a:r>
            <a:r>
              <a:rPr lang="en-GB" sz="2000" dirty="0"/>
              <a:t> </a:t>
            </a:r>
            <a:endParaRPr lang="pl-PL" sz="2000" dirty="0">
              <a:solidFill>
                <a:srgbClr val="FF0000"/>
              </a:solidFill>
            </a:endParaRPr>
          </a:p>
          <a:p>
            <a:r>
              <a:rPr lang="pl-PL" sz="2000" b="1" dirty="0">
                <a:solidFill>
                  <a:srgbClr val="002060"/>
                </a:solidFill>
              </a:rPr>
              <a:t>Small </a:t>
            </a:r>
            <a:r>
              <a:rPr lang="pl-PL" sz="2000" b="1" dirty="0" err="1">
                <a:solidFill>
                  <a:srgbClr val="002060"/>
                </a:solidFill>
              </a:rPr>
              <a:t>coverage</a:t>
            </a:r>
            <a:r>
              <a:rPr lang="pl-PL" sz="2000" b="1" dirty="0">
                <a:solidFill>
                  <a:srgbClr val="002060"/>
                </a:solidFill>
              </a:rPr>
              <a:t>: </a:t>
            </a:r>
            <a:r>
              <a:rPr lang="pl-PL" sz="2000" dirty="0">
                <a:solidFill>
                  <a:schemeClr val="tx1"/>
                </a:solidFill>
              </a:rPr>
              <a:t>o</a:t>
            </a:r>
            <a:r>
              <a:rPr lang="en-GB" sz="2000" dirty="0" err="1">
                <a:solidFill>
                  <a:schemeClr val="tx1"/>
                </a:solidFill>
              </a:rPr>
              <a:t>nly</a:t>
            </a:r>
            <a:r>
              <a:rPr lang="en-GB" sz="2000" dirty="0">
                <a:solidFill>
                  <a:schemeClr val="tx1"/>
                </a:solidFill>
              </a:rPr>
              <a:t> about </a:t>
            </a:r>
            <a:r>
              <a:rPr lang="en-GB" sz="2000" b="1" dirty="0">
                <a:solidFill>
                  <a:srgbClr val="FF0000"/>
                </a:solidFill>
              </a:rPr>
              <a:t>4.3% </a:t>
            </a:r>
            <a:r>
              <a:rPr lang="en-GB" sz="2000" dirty="0">
                <a:solidFill>
                  <a:schemeClr val="tx1"/>
                </a:solidFill>
              </a:rPr>
              <a:t>of the Polish working population (2018) is covered by </a:t>
            </a:r>
            <a:r>
              <a:rPr lang="pl-PL" sz="2000" dirty="0">
                <a:solidFill>
                  <a:schemeClr val="tx1"/>
                </a:solidFill>
              </a:rPr>
              <a:t>IKZE</a:t>
            </a:r>
            <a:r>
              <a:rPr lang="en-GB" sz="2000" dirty="0">
                <a:solidFill>
                  <a:schemeClr val="tx1"/>
                </a:solidFill>
              </a:rPr>
              <a:t>.</a:t>
            </a:r>
            <a:r>
              <a:rPr lang="pl-PL" sz="2000" b="1" dirty="0">
                <a:solidFill>
                  <a:srgbClr val="002060"/>
                </a:solidFill>
              </a:rPr>
              <a:t> </a:t>
            </a:r>
          </a:p>
          <a:p>
            <a:pPr marL="0" indent="0">
              <a:buNone/>
            </a:pPr>
            <a:endParaRPr lang="pl-PL" dirty="0"/>
          </a:p>
        </p:txBody>
      </p:sp>
      <p:sp>
        <p:nvSpPr>
          <p:cNvPr id="4" name="Symbol zastępczy numeru slajdu 3">
            <a:extLst>
              <a:ext uri="{FF2B5EF4-FFF2-40B4-BE49-F238E27FC236}">
                <a16:creationId xmlns:a16="http://schemas.microsoft.com/office/drawing/2014/main" id="{50E73184-F1D3-4A83-A2E4-D72BC9B34EC0}"/>
              </a:ext>
            </a:extLst>
          </p:cNvPr>
          <p:cNvSpPr>
            <a:spLocks noGrp="1"/>
          </p:cNvSpPr>
          <p:nvPr>
            <p:ph type="sldNum" sz="quarter" idx="12"/>
          </p:nvPr>
        </p:nvSpPr>
        <p:spPr/>
        <p:txBody>
          <a:bodyPr/>
          <a:lstStyle/>
          <a:p>
            <a:fld id="{3A98EE3D-8CD1-4C3F-BD1C-C98C9596463C}" type="slidenum">
              <a:rPr lang="en-US" smtClean="0"/>
              <a:t>15</a:t>
            </a:fld>
            <a:endParaRPr lang="en-US" dirty="0"/>
          </a:p>
        </p:txBody>
      </p:sp>
      <p:sp>
        <p:nvSpPr>
          <p:cNvPr id="5" name="Tytuł 1">
            <a:extLst>
              <a:ext uri="{FF2B5EF4-FFF2-40B4-BE49-F238E27FC236}">
                <a16:creationId xmlns:a16="http://schemas.microsoft.com/office/drawing/2014/main" id="{C7999F25-9944-479B-B58F-D542A1EE02EB}"/>
              </a:ext>
            </a:extLst>
          </p:cNvPr>
          <p:cNvSpPr>
            <a:spLocks noGrp="1"/>
          </p:cNvSpPr>
          <p:nvPr>
            <p:ph type="title"/>
          </p:nvPr>
        </p:nvSpPr>
        <p:spPr>
          <a:xfrm>
            <a:off x="581191" y="701674"/>
            <a:ext cx="11029784" cy="1038635"/>
          </a:xfrm>
          <a:solidFill>
            <a:schemeClr val="bg2"/>
          </a:solidFill>
        </p:spPr>
        <p:txBody>
          <a:bodyPr anchor="t">
            <a:normAutofit fontScale="90000"/>
          </a:bodyPr>
          <a:lstStyle/>
          <a:p>
            <a:r>
              <a:rPr lang="pl-PL" sz="1800" dirty="0" err="1" smtClean="0"/>
              <a:t>Rethinking</a:t>
            </a:r>
            <a:r>
              <a:rPr lang="pl-PL" sz="1800" dirty="0" smtClean="0"/>
              <a:t> </a:t>
            </a:r>
            <a:r>
              <a:rPr lang="pl-PL" sz="1800" dirty="0"/>
              <a:t>THE PENSION REFORM – POLITICAL RISK AND KEY </a:t>
            </a:r>
            <a:r>
              <a:rPr lang="pl-PL" sz="1800" dirty="0" err="1"/>
              <a:t>CHANgES</a:t>
            </a:r>
            <a:r>
              <a:rPr lang="pl-PL" sz="1800" dirty="0"/>
              <a:t> </a:t>
            </a:r>
            <a:br>
              <a:rPr lang="pl-PL" sz="1800" dirty="0"/>
            </a:br>
            <a:r>
              <a:rPr lang="pl-PL" sz="1800" dirty="0"/>
              <a:t/>
            </a:r>
            <a:br>
              <a:rPr lang="pl-PL" sz="1800" dirty="0"/>
            </a:br>
            <a:r>
              <a:rPr lang="pl-PL" sz="2700" b="1" dirty="0"/>
              <a:t>INDIVIDUAL PENSION SAVINGS</a:t>
            </a:r>
            <a:br>
              <a:rPr lang="pl-PL" sz="2700" b="1" dirty="0"/>
            </a:br>
            <a:r>
              <a:rPr lang="pl-PL" sz="1800" dirty="0"/>
              <a:t/>
            </a:r>
            <a:br>
              <a:rPr lang="pl-PL" sz="1800" dirty="0"/>
            </a:br>
            <a:r>
              <a:rPr lang="pl-PL" sz="2700" dirty="0"/>
              <a:t/>
            </a:r>
            <a:br>
              <a:rPr lang="pl-PL" sz="2700" dirty="0"/>
            </a:br>
            <a:r>
              <a:rPr lang="pl-PL" sz="1800" dirty="0"/>
              <a:t/>
            </a:r>
            <a:br>
              <a:rPr lang="pl-PL" sz="1800" dirty="0"/>
            </a:br>
            <a:endParaRPr lang="en-US" sz="1800" dirty="0"/>
          </a:p>
        </p:txBody>
      </p:sp>
    </p:spTree>
    <p:extLst>
      <p:ext uri="{BB962C8B-B14F-4D97-AF65-F5344CB8AC3E}">
        <p14:creationId xmlns:p14="http://schemas.microsoft.com/office/powerpoint/2010/main" val="675249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00000000-0008-0000-0000-000003000000}"/>
              </a:ext>
            </a:extLst>
          </p:cNvPr>
          <p:cNvGraphicFramePr>
            <a:graphicFrameLocks noGrp="1"/>
          </p:cNvGraphicFramePr>
          <p:nvPr>
            <p:ph idx="1"/>
            <p:extLst>
              <p:ext uri="{D42A27DB-BD31-4B8C-83A1-F6EECF244321}">
                <p14:modId xmlns:p14="http://schemas.microsoft.com/office/powerpoint/2010/main" val="3050862184"/>
              </p:ext>
            </p:extLst>
          </p:nvPr>
        </p:nvGraphicFramePr>
        <p:xfrm>
          <a:off x="1659624" y="2471622"/>
          <a:ext cx="8872751" cy="3623609"/>
        </p:xfrm>
        <a:graphic>
          <a:graphicData uri="http://schemas.openxmlformats.org/drawingml/2006/chart">
            <c:chart xmlns:c="http://schemas.openxmlformats.org/drawingml/2006/chart" xmlns:r="http://schemas.openxmlformats.org/officeDocument/2006/relationships" r:id="rId2"/>
          </a:graphicData>
        </a:graphic>
      </p:graphicFrame>
      <p:sp>
        <p:nvSpPr>
          <p:cNvPr id="5" name="Tytuł 1">
            <a:extLst>
              <a:ext uri="{FF2B5EF4-FFF2-40B4-BE49-F238E27FC236}">
                <a16:creationId xmlns:a16="http://schemas.microsoft.com/office/drawing/2014/main" id="{98FD0C0C-9830-4DF8-B9B2-9403DD3D39CB}"/>
              </a:ext>
            </a:extLst>
          </p:cNvPr>
          <p:cNvSpPr>
            <a:spLocks noGrp="1"/>
          </p:cNvSpPr>
          <p:nvPr>
            <p:ph type="title"/>
          </p:nvPr>
        </p:nvSpPr>
        <p:spPr>
          <a:xfrm>
            <a:off x="581025" y="719207"/>
            <a:ext cx="11029950" cy="1189038"/>
          </a:xfrm>
          <a:solidFill>
            <a:schemeClr val="bg2"/>
          </a:solidFill>
        </p:spPr>
        <p:txBody>
          <a:bodyPr anchor="t">
            <a:normAutofit fontScale="90000"/>
          </a:bodyPr>
          <a:lstStyle/>
          <a:p>
            <a:r>
              <a:rPr lang="pl-PL" sz="1800" dirty="0" err="1" smtClean="0"/>
              <a:t>Rethinking</a:t>
            </a:r>
            <a:r>
              <a:rPr lang="pl-PL" sz="1800" dirty="0" smtClean="0"/>
              <a:t> </a:t>
            </a:r>
            <a:r>
              <a:rPr lang="pl-PL" sz="1800" dirty="0"/>
              <a:t>THE PENSION REFORM – POLITICAL RISK AND KEY </a:t>
            </a:r>
            <a:r>
              <a:rPr lang="pl-PL" sz="1800" dirty="0" err="1"/>
              <a:t>CHANgES</a:t>
            </a:r>
            <a:r>
              <a:rPr lang="pl-PL" sz="1800" dirty="0"/>
              <a:t> </a:t>
            </a:r>
            <a:br>
              <a:rPr lang="pl-PL" sz="1800" dirty="0"/>
            </a:br>
            <a:r>
              <a:rPr lang="pl-PL" sz="1800" dirty="0"/>
              <a:t/>
            </a:r>
            <a:br>
              <a:rPr lang="pl-PL" sz="1800" dirty="0"/>
            </a:br>
            <a:r>
              <a:rPr lang="pl-PL" sz="2700" b="1" dirty="0"/>
              <a:t>INDIVIDUAL PENSION SAVINGS</a:t>
            </a:r>
            <a:br>
              <a:rPr lang="pl-PL" sz="2700" b="1" dirty="0"/>
            </a:br>
            <a:r>
              <a:rPr lang="pl-PL" sz="1800" dirty="0"/>
              <a:t/>
            </a:r>
            <a:br>
              <a:rPr lang="pl-PL" sz="1800" dirty="0"/>
            </a:br>
            <a:r>
              <a:rPr lang="pl-PL" sz="2400" b="1" dirty="0">
                <a:latin typeface="Calibri" panose="020F0502020204030204" pitchFamily="34" charset="0"/>
                <a:ea typeface="Calibri" panose="020F0502020204030204" pitchFamily="34" charset="0"/>
                <a:cs typeface="Times New Roman" panose="02020603050405020304" pitchFamily="18" charset="0"/>
              </a:rPr>
              <a:t/>
            </a:r>
            <a:br>
              <a:rPr lang="pl-PL" sz="2400" b="1" dirty="0">
                <a:latin typeface="Calibri" panose="020F0502020204030204" pitchFamily="34" charset="0"/>
                <a:ea typeface="Calibri" panose="020F0502020204030204" pitchFamily="34" charset="0"/>
                <a:cs typeface="Times New Roman" panose="02020603050405020304" pitchFamily="18" charset="0"/>
              </a:rPr>
            </a:br>
            <a:r>
              <a:rPr lang="pl-PL" sz="2700" dirty="0"/>
              <a:t/>
            </a:r>
            <a:br>
              <a:rPr lang="pl-PL" sz="2700" dirty="0"/>
            </a:br>
            <a:r>
              <a:rPr lang="pl-PL" sz="1800" dirty="0"/>
              <a:t/>
            </a:r>
            <a:br>
              <a:rPr lang="pl-PL" sz="1800" dirty="0"/>
            </a:br>
            <a:endParaRPr lang="en-US" sz="1800" dirty="0"/>
          </a:p>
        </p:txBody>
      </p:sp>
      <p:sp>
        <p:nvSpPr>
          <p:cNvPr id="6" name="pole tekstowe 5">
            <a:extLst>
              <a:ext uri="{FF2B5EF4-FFF2-40B4-BE49-F238E27FC236}">
                <a16:creationId xmlns:a16="http://schemas.microsoft.com/office/drawing/2014/main" id="{17A3780C-AE63-4CBE-B6CA-84931373B384}"/>
              </a:ext>
            </a:extLst>
          </p:cNvPr>
          <p:cNvSpPr txBox="1"/>
          <p:nvPr/>
        </p:nvSpPr>
        <p:spPr>
          <a:xfrm>
            <a:off x="717174" y="1937866"/>
            <a:ext cx="10268581" cy="374077"/>
          </a:xfrm>
          <a:prstGeom prst="rect">
            <a:avLst/>
          </a:prstGeom>
          <a:noFill/>
        </p:spPr>
        <p:txBody>
          <a:bodyPr wrap="none" rtlCol="0">
            <a:spAutoFit/>
          </a:bodyPr>
          <a:lstStyle/>
          <a:p>
            <a:pPr algn="ctr">
              <a:lnSpc>
                <a:spcPct val="107000"/>
              </a:lnSpc>
              <a:spcAft>
                <a:spcPts val="800"/>
              </a:spcAft>
            </a:pPr>
            <a:r>
              <a:rPr lang="en-GB"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Number of Individual Retirement </a:t>
            </a:r>
            <a:r>
              <a:rPr lang="pl-PL" b="1"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Savings</a:t>
            </a:r>
            <a:r>
              <a:rPr lang="pl-PL"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GB"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Accounts (IK</a:t>
            </a:r>
            <a:r>
              <a:rPr lang="pl-PL"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Z</a:t>
            </a:r>
            <a:r>
              <a:rPr lang="en-GB"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 in the years 20</a:t>
            </a:r>
            <a:r>
              <a:rPr lang="pl-PL"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12</a:t>
            </a:r>
            <a:r>
              <a:rPr lang="en-GB"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-2018 by financial provider </a:t>
            </a:r>
            <a:endParaRPr lang="pl-PL" sz="16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pole tekstowe 6">
            <a:extLst>
              <a:ext uri="{FF2B5EF4-FFF2-40B4-BE49-F238E27FC236}">
                <a16:creationId xmlns:a16="http://schemas.microsoft.com/office/drawing/2014/main" id="{038B8AC9-0783-4ABF-8DE1-00C59698F7F1}"/>
              </a:ext>
            </a:extLst>
          </p:cNvPr>
          <p:cNvSpPr txBox="1"/>
          <p:nvPr/>
        </p:nvSpPr>
        <p:spPr>
          <a:xfrm>
            <a:off x="1828800" y="6254910"/>
            <a:ext cx="8872750" cy="369332"/>
          </a:xfrm>
          <a:prstGeom prst="rect">
            <a:avLst/>
          </a:prstGeom>
          <a:noFill/>
        </p:spPr>
        <p:txBody>
          <a:bodyPr wrap="none" rtlCol="0">
            <a:spAutoFit/>
          </a:bodyPr>
          <a:lstStyle/>
          <a:p>
            <a:r>
              <a:rPr lang="pl-PL" dirty="0"/>
              <a:t>Source: </a:t>
            </a:r>
            <a:r>
              <a:rPr lang="en-GB" dirty="0"/>
              <a:t>authors’ own collaboration based on KNF</a:t>
            </a:r>
            <a:r>
              <a:rPr lang="pl-PL" dirty="0"/>
              <a:t> (</a:t>
            </a:r>
            <a:r>
              <a:rPr lang="pl-PL" dirty="0" err="1"/>
              <a:t>Polish</a:t>
            </a:r>
            <a:r>
              <a:rPr lang="pl-PL" dirty="0"/>
              <a:t> </a:t>
            </a:r>
            <a:r>
              <a:rPr lang="pl-PL" dirty="0" err="1"/>
              <a:t>Finacial</a:t>
            </a:r>
            <a:r>
              <a:rPr lang="pl-PL" dirty="0"/>
              <a:t> </a:t>
            </a:r>
            <a:r>
              <a:rPr lang="pl-PL" dirty="0" err="1"/>
              <a:t>Supervision</a:t>
            </a:r>
            <a:r>
              <a:rPr lang="pl-PL" dirty="0"/>
              <a:t> Authority)</a:t>
            </a:r>
            <a:r>
              <a:rPr lang="en-GB" dirty="0"/>
              <a:t> data.</a:t>
            </a:r>
            <a:endParaRPr lang="en-US" dirty="0"/>
          </a:p>
        </p:txBody>
      </p:sp>
    </p:spTree>
    <p:extLst>
      <p:ext uri="{BB962C8B-B14F-4D97-AF65-F5344CB8AC3E}">
        <p14:creationId xmlns:p14="http://schemas.microsoft.com/office/powerpoint/2010/main" val="1395357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C500EC7-3BFA-4B1B-A2D0-D6FF2B89271B}"/>
              </a:ext>
            </a:extLst>
          </p:cNvPr>
          <p:cNvSpPr>
            <a:spLocks noGrp="1"/>
          </p:cNvSpPr>
          <p:nvPr>
            <p:ph idx="1"/>
          </p:nvPr>
        </p:nvSpPr>
        <p:spPr/>
        <p:txBody>
          <a:bodyPr/>
          <a:lstStyle/>
          <a:p>
            <a:pPr marL="0" indent="0">
              <a:buNone/>
            </a:pPr>
            <a:r>
              <a:rPr lang="pl-PL" sz="2400" b="1" dirty="0" err="1"/>
              <a:t>Individual</a:t>
            </a:r>
            <a:r>
              <a:rPr lang="pl-PL" sz="2400" b="1" dirty="0"/>
              <a:t> </a:t>
            </a:r>
            <a:r>
              <a:rPr lang="pl-PL" sz="2400" b="1" dirty="0" err="1"/>
              <a:t>pension</a:t>
            </a:r>
            <a:r>
              <a:rPr lang="pl-PL" sz="2400" b="1" dirty="0"/>
              <a:t> market </a:t>
            </a:r>
            <a:r>
              <a:rPr lang="pl-PL" sz="2400" b="1" dirty="0" err="1"/>
              <a:t>problems</a:t>
            </a:r>
            <a:r>
              <a:rPr lang="pl-PL" sz="2400" b="1" dirty="0"/>
              <a:t> and </a:t>
            </a:r>
            <a:r>
              <a:rPr lang="pl-PL" sz="2400" b="1" dirty="0" err="1"/>
              <a:t>challenges</a:t>
            </a:r>
            <a:r>
              <a:rPr lang="pl-PL" sz="2400" b="1" dirty="0"/>
              <a:t>:</a:t>
            </a:r>
          </a:p>
          <a:p>
            <a:r>
              <a:rPr lang="pl-PL" sz="2000" b="1" dirty="0" err="1"/>
              <a:t>active</a:t>
            </a:r>
            <a:r>
              <a:rPr lang="pl-PL" sz="2000" b="1" dirty="0"/>
              <a:t> </a:t>
            </a:r>
            <a:r>
              <a:rPr lang="pl-PL" sz="2000" b="1" dirty="0" err="1"/>
              <a:t>participation</a:t>
            </a:r>
            <a:r>
              <a:rPr lang="pl-PL" sz="2000" b="1" dirty="0"/>
              <a:t> </a:t>
            </a:r>
            <a:r>
              <a:rPr lang="pl-PL" sz="2000" b="1" dirty="0" err="1"/>
              <a:t>rate</a:t>
            </a:r>
            <a:r>
              <a:rPr lang="pl-PL" sz="2000" b="1" dirty="0"/>
              <a:t> </a:t>
            </a:r>
            <a:r>
              <a:rPr lang="pl-PL" sz="2000" dirty="0">
                <a:solidFill>
                  <a:srgbClr val="FF0000"/>
                </a:solidFill>
              </a:rPr>
              <a:t>33,8 %</a:t>
            </a:r>
            <a:r>
              <a:rPr lang="pl-PL" sz="2000" dirty="0"/>
              <a:t> (</a:t>
            </a:r>
            <a:r>
              <a:rPr lang="pl-PL" sz="2000" dirty="0" err="1"/>
              <a:t>IKEs</a:t>
            </a:r>
            <a:r>
              <a:rPr lang="pl-PL" sz="2000" dirty="0"/>
              <a:t>) and </a:t>
            </a:r>
            <a:r>
              <a:rPr lang="pl-PL" sz="2000" dirty="0">
                <a:solidFill>
                  <a:srgbClr val="FF0000"/>
                </a:solidFill>
              </a:rPr>
              <a:t>31,4%</a:t>
            </a:r>
            <a:r>
              <a:rPr lang="pl-PL" sz="2000" dirty="0"/>
              <a:t> (</a:t>
            </a:r>
            <a:r>
              <a:rPr lang="pl-PL" sz="2000" dirty="0" err="1"/>
              <a:t>IKZEs</a:t>
            </a:r>
            <a:r>
              <a:rPr lang="pl-PL" sz="2000" dirty="0"/>
              <a:t>) and </a:t>
            </a:r>
            <a:r>
              <a:rPr lang="pl-PL" sz="2000" dirty="0" err="1"/>
              <a:t>even</a:t>
            </a:r>
            <a:r>
              <a:rPr lang="pl-PL" sz="2000" dirty="0"/>
              <a:t> </a:t>
            </a:r>
            <a:r>
              <a:rPr lang="pl-PL" sz="2000" dirty="0" err="1"/>
              <a:t>smaller</a:t>
            </a:r>
            <a:r>
              <a:rPr lang="pl-PL" sz="2000" dirty="0"/>
              <a:t> </a:t>
            </a:r>
            <a:r>
              <a:rPr lang="pl-PL" sz="2000" dirty="0" err="1"/>
              <a:t>when</a:t>
            </a:r>
            <a:r>
              <a:rPr lang="pl-PL" sz="2000" dirty="0"/>
              <a:t> </a:t>
            </a:r>
            <a:r>
              <a:rPr lang="pl-PL" sz="2000" dirty="0" err="1"/>
              <a:t>taking</a:t>
            </a:r>
            <a:r>
              <a:rPr lang="pl-PL" sz="2000" dirty="0"/>
              <a:t> </a:t>
            </a:r>
            <a:r>
              <a:rPr lang="pl-PL" sz="2000" dirty="0" err="1"/>
              <a:t>into</a:t>
            </a:r>
            <a:r>
              <a:rPr lang="pl-PL" sz="2000" dirty="0"/>
              <a:t> </a:t>
            </a:r>
            <a:r>
              <a:rPr lang="pl-PL" sz="2000" dirty="0" err="1"/>
              <a:t>account</a:t>
            </a:r>
            <a:r>
              <a:rPr lang="pl-PL" sz="2000" dirty="0"/>
              <a:t> the </a:t>
            </a:r>
            <a:r>
              <a:rPr lang="pl-PL" sz="2000" dirty="0" err="1"/>
              <a:t>contribution</a:t>
            </a:r>
            <a:r>
              <a:rPr lang="pl-PL" sz="2000" dirty="0"/>
              <a:t> </a:t>
            </a:r>
            <a:r>
              <a:rPr lang="pl-PL" sz="2000" dirty="0" err="1"/>
              <a:t>deductions</a:t>
            </a:r>
            <a:r>
              <a:rPr lang="pl-PL" sz="2000" dirty="0"/>
              <a:t> from the </a:t>
            </a:r>
            <a:r>
              <a:rPr lang="pl-PL" sz="2000" dirty="0" err="1"/>
              <a:t>tax</a:t>
            </a:r>
            <a:r>
              <a:rPr lang="pl-PL" sz="2000" dirty="0"/>
              <a:t> </a:t>
            </a:r>
            <a:r>
              <a:rPr lang="pl-PL" sz="2000" dirty="0" err="1"/>
              <a:t>base</a:t>
            </a:r>
            <a:endParaRPr lang="pl-PL" sz="2000" dirty="0"/>
          </a:p>
          <a:p>
            <a:r>
              <a:rPr lang="pl-PL" sz="2000" b="1" dirty="0" err="1"/>
              <a:t>usage</a:t>
            </a:r>
            <a:r>
              <a:rPr lang="pl-PL" sz="2000" b="1" dirty="0"/>
              <a:t> of </a:t>
            </a:r>
            <a:r>
              <a:rPr lang="pl-PL" sz="2000" b="1" dirty="0" err="1"/>
              <a:t>contribution</a:t>
            </a:r>
            <a:r>
              <a:rPr lang="pl-PL" sz="2000" b="1" dirty="0"/>
              <a:t> </a:t>
            </a:r>
            <a:r>
              <a:rPr lang="pl-PL" sz="2000" b="1" dirty="0" err="1"/>
              <a:t>limits</a:t>
            </a:r>
            <a:r>
              <a:rPr lang="pl-PL" sz="2000" b="1" dirty="0"/>
              <a:t> </a:t>
            </a:r>
            <a:r>
              <a:rPr lang="pl-PL" sz="2000" dirty="0"/>
              <a:t>(ca. </a:t>
            </a:r>
            <a:r>
              <a:rPr lang="pl-PL" sz="2000" dirty="0">
                <a:solidFill>
                  <a:srgbClr val="FF0000"/>
                </a:solidFill>
              </a:rPr>
              <a:t>30%</a:t>
            </a:r>
            <a:r>
              <a:rPr lang="pl-PL" sz="2000" dirty="0"/>
              <a:t> in </a:t>
            </a:r>
            <a:r>
              <a:rPr lang="pl-PL" sz="2000" dirty="0" err="1"/>
              <a:t>IKEs</a:t>
            </a:r>
            <a:r>
              <a:rPr lang="pl-PL" sz="2000" dirty="0"/>
              <a:t> and ca. 62% in </a:t>
            </a:r>
            <a:r>
              <a:rPr lang="pl-PL" sz="2000" dirty="0" err="1"/>
              <a:t>IKZEs</a:t>
            </a:r>
            <a:r>
              <a:rPr lang="pl-PL" sz="2000" dirty="0"/>
              <a:t>)</a:t>
            </a:r>
          </a:p>
          <a:p>
            <a:r>
              <a:rPr lang="pl-PL" sz="2000" b="1" dirty="0" err="1"/>
              <a:t>account</a:t>
            </a:r>
            <a:r>
              <a:rPr lang="pl-PL" sz="2000" b="1" dirty="0"/>
              <a:t> </a:t>
            </a:r>
            <a:r>
              <a:rPr lang="pl-PL" sz="2000" b="1" dirty="0" err="1"/>
              <a:t>balances</a:t>
            </a:r>
            <a:r>
              <a:rPr lang="pl-PL" sz="2000" dirty="0"/>
              <a:t> =&gt; </a:t>
            </a:r>
            <a:r>
              <a:rPr lang="pl-PL" sz="2000" dirty="0" err="1"/>
              <a:t>risk</a:t>
            </a:r>
            <a:r>
              <a:rPr lang="pl-PL" sz="2000" dirty="0"/>
              <a:t> of </a:t>
            </a:r>
            <a:r>
              <a:rPr lang="pl-PL" sz="2000" b="1" dirty="0" err="1"/>
              <a:t>inadequate</a:t>
            </a:r>
            <a:r>
              <a:rPr lang="pl-PL" sz="2000" b="1" dirty="0"/>
              <a:t> </a:t>
            </a:r>
            <a:r>
              <a:rPr lang="pl-PL" sz="2000" b="1" dirty="0" err="1"/>
              <a:t>supplementary</a:t>
            </a:r>
            <a:r>
              <a:rPr lang="pl-PL" sz="2000" b="1" dirty="0"/>
              <a:t> </a:t>
            </a:r>
            <a:r>
              <a:rPr lang="pl-PL" sz="2000" b="1" dirty="0" err="1"/>
              <a:t>old-age</a:t>
            </a:r>
            <a:r>
              <a:rPr lang="pl-PL" sz="2000" b="1" dirty="0"/>
              <a:t> </a:t>
            </a:r>
            <a:r>
              <a:rPr lang="pl-PL" sz="2000" b="1" dirty="0" err="1"/>
              <a:t>pensions</a:t>
            </a:r>
            <a:endParaRPr lang="pl-PL" sz="2000" b="1" dirty="0"/>
          </a:p>
          <a:p>
            <a:r>
              <a:rPr lang="pl-PL" sz="2000" b="1" dirty="0"/>
              <a:t>2/3 of IKZE </a:t>
            </a:r>
            <a:r>
              <a:rPr lang="pl-PL" sz="2000" b="1" dirty="0" err="1"/>
              <a:t>savers</a:t>
            </a:r>
            <a:r>
              <a:rPr lang="pl-PL" sz="2000" dirty="0"/>
              <a:t> </a:t>
            </a:r>
            <a:r>
              <a:rPr lang="pl-PL" sz="2000" dirty="0" err="1"/>
              <a:t>deducting</a:t>
            </a:r>
            <a:r>
              <a:rPr lang="pl-PL" sz="2000" dirty="0"/>
              <a:t> </a:t>
            </a:r>
            <a:r>
              <a:rPr lang="pl-PL" sz="2000" dirty="0" err="1"/>
              <a:t>contributions</a:t>
            </a:r>
            <a:r>
              <a:rPr lang="pl-PL" sz="2000" dirty="0"/>
              <a:t> from </a:t>
            </a:r>
            <a:r>
              <a:rPr lang="pl-PL" sz="2000" dirty="0" err="1"/>
              <a:t>tax</a:t>
            </a:r>
            <a:r>
              <a:rPr lang="pl-PL" sz="2000" dirty="0"/>
              <a:t> </a:t>
            </a:r>
            <a:r>
              <a:rPr lang="pl-PL" sz="2000" dirty="0" err="1"/>
              <a:t>base</a:t>
            </a:r>
            <a:r>
              <a:rPr lang="pl-PL" sz="2000" dirty="0"/>
              <a:t> (2017) </a:t>
            </a:r>
            <a:r>
              <a:rPr lang="pl-PL" sz="2000" dirty="0" err="1"/>
              <a:t>belong</a:t>
            </a:r>
            <a:r>
              <a:rPr lang="pl-PL" sz="2000" dirty="0"/>
              <a:t> to </a:t>
            </a:r>
            <a:r>
              <a:rPr lang="pl-PL" sz="2000" b="1" dirty="0"/>
              <a:t>20% of the most </a:t>
            </a:r>
            <a:r>
              <a:rPr lang="pl-PL" sz="2000" b="1" dirty="0" err="1"/>
              <a:t>affluent</a:t>
            </a:r>
            <a:r>
              <a:rPr lang="pl-PL" sz="2000" dirty="0"/>
              <a:t> </a:t>
            </a:r>
            <a:r>
              <a:rPr lang="pl-PL" sz="2000" dirty="0" err="1"/>
              <a:t>individuals</a:t>
            </a:r>
            <a:r>
              <a:rPr lang="pl-PL" sz="2000" dirty="0"/>
              <a:t> – </a:t>
            </a:r>
            <a:r>
              <a:rPr lang="pl-PL" sz="2000" b="1" dirty="0" err="1">
                <a:solidFill>
                  <a:srgbClr val="FF0000"/>
                </a:solidFill>
              </a:rPr>
              <a:t>income</a:t>
            </a:r>
            <a:r>
              <a:rPr lang="pl-PL" sz="2000" b="1" dirty="0">
                <a:solidFill>
                  <a:srgbClr val="FF0000"/>
                </a:solidFill>
              </a:rPr>
              <a:t> </a:t>
            </a:r>
            <a:r>
              <a:rPr lang="pl-PL" sz="2000" b="1" dirty="0" err="1">
                <a:solidFill>
                  <a:srgbClr val="FF0000"/>
                </a:solidFill>
              </a:rPr>
              <a:t>redistribution</a:t>
            </a:r>
            <a:r>
              <a:rPr lang="pl-PL" sz="2000" b="1" dirty="0">
                <a:solidFill>
                  <a:srgbClr val="FF0000"/>
                </a:solidFill>
              </a:rPr>
              <a:t> </a:t>
            </a:r>
            <a:r>
              <a:rPr lang="pl-PL" sz="2000" b="1" dirty="0" err="1">
                <a:solidFill>
                  <a:srgbClr val="FF0000"/>
                </a:solidFill>
              </a:rPr>
              <a:t>towards</a:t>
            </a:r>
            <a:r>
              <a:rPr lang="pl-PL" sz="2000" b="1" dirty="0">
                <a:solidFill>
                  <a:srgbClr val="FF0000"/>
                </a:solidFill>
              </a:rPr>
              <a:t> the </a:t>
            </a:r>
            <a:r>
              <a:rPr lang="pl-PL" sz="2000" b="1" dirty="0" err="1">
                <a:solidFill>
                  <a:srgbClr val="FF0000"/>
                </a:solidFill>
              </a:rPr>
              <a:t>well</a:t>
            </a:r>
            <a:r>
              <a:rPr lang="pl-PL" sz="2000" b="1" dirty="0">
                <a:solidFill>
                  <a:srgbClr val="FF0000"/>
                </a:solidFill>
              </a:rPr>
              <a:t>-off</a:t>
            </a:r>
          </a:p>
          <a:p>
            <a:endParaRPr lang="pl-PL" dirty="0"/>
          </a:p>
        </p:txBody>
      </p:sp>
      <p:sp>
        <p:nvSpPr>
          <p:cNvPr id="4" name="Tytuł 1">
            <a:extLst>
              <a:ext uri="{FF2B5EF4-FFF2-40B4-BE49-F238E27FC236}">
                <a16:creationId xmlns:a16="http://schemas.microsoft.com/office/drawing/2014/main" id="{2F5CD614-9BA7-46E5-9632-AFEB9698EAE2}"/>
              </a:ext>
            </a:extLst>
          </p:cNvPr>
          <p:cNvSpPr>
            <a:spLocks noGrp="1"/>
          </p:cNvSpPr>
          <p:nvPr>
            <p:ph type="title"/>
          </p:nvPr>
        </p:nvSpPr>
        <p:spPr>
          <a:xfrm>
            <a:off x="581025" y="701675"/>
            <a:ext cx="11029950" cy="1189038"/>
          </a:xfrm>
          <a:solidFill>
            <a:schemeClr val="bg2"/>
          </a:solidFill>
        </p:spPr>
        <p:txBody>
          <a:bodyPr anchor="t">
            <a:normAutofit fontScale="90000"/>
          </a:bodyPr>
          <a:lstStyle/>
          <a:p>
            <a:r>
              <a:rPr lang="pl-PL" sz="1800" dirty="0" err="1" smtClean="0"/>
              <a:t>Rethinking</a:t>
            </a:r>
            <a:r>
              <a:rPr lang="pl-PL" sz="1800" dirty="0" smtClean="0"/>
              <a:t> </a:t>
            </a:r>
            <a:r>
              <a:rPr lang="pl-PL" sz="1800" dirty="0"/>
              <a:t>THE PENSION REFORM – POLITICAL RISK AND KEY </a:t>
            </a:r>
            <a:r>
              <a:rPr lang="pl-PL" sz="1800" dirty="0" err="1"/>
              <a:t>CHANgES</a:t>
            </a:r>
            <a:r>
              <a:rPr lang="pl-PL" sz="1800" dirty="0"/>
              <a:t> </a:t>
            </a:r>
            <a:br>
              <a:rPr lang="pl-PL" sz="1800" dirty="0"/>
            </a:br>
            <a:r>
              <a:rPr lang="pl-PL" sz="1800" dirty="0"/>
              <a:t/>
            </a:r>
            <a:br>
              <a:rPr lang="pl-PL" sz="1800" dirty="0"/>
            </a:br>
            <a:r>
              <a:rPr lang="pl-PL" sz="2700" b="1" dirty="0"/>
              <a:t>INDIVIDUAL PENSION SAVINGS</a:t>
            </a:r>
            <a:br>
              <a:rPr lang="pl-PL" sz="2700" b="1" dirty="0"/>
            </a:br>
            <a:r>
              <a:rPr lang="pl-PL" sz="1800" dirty="0"/>
              <a:t/>
            </a:r>
            <a:br>
              <a:rPr lang="pl-PL" sz="1800" dirty="0"/>
            </a:br>
            <a:r>
              <a:rPr lang="pl-PL" sz="2400" b="1" dirty="0">
                <a:latin typeface="Calibri" panose="020F0502020204030204" pitchFamily="34" charset="0"/>
                <a:ea typeface="Calibri" panose="020F0502020204030204" pitchFamily="34" charset="0"/>
                <a:cs typeface="Times New Roman" panose="02020603050405020304" pitchFamily="18" charset="0"/>
              </a:rPr>
              <a:t/>
            </a:r>
            <a:br>
              <a:rPr lang="pl-PL" sz="2400" b="1" dirty="0">
                <a:latin typeface="Calibri" panose="020F0502020204030204" pitchFamily="34" charset="0"/>
                <a:ea typeface="Calibri" panose="020F0502020204030204" pitchFamily="34" charset="0"/>
                <a:cs typeface="Times New Roman" panose="02020603050405020304" pitchFamily="18" charset="0"/>
              </a:rPr>
            </a:br>
            <a:endParaRPr lang="en-US" sz="1800" dirty="0"/>
          </a:p>
        </p:txBody>
      </p:sp>
    </p:spTree>
    <p:extLst>
      <p:ext uri="{BB962C8B-B14F-4D97-AF65-F5344CB8AC3E}">
        <p14:creationId xmlns:p14="http://schemas.microsoft.com/office/powerpoint/2010/main" val="3261672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6490751-1DE4-4F96-B429-0955310AFF32}"/>
              </a:ext>
            </a:extLst>
          </p:cNvPr>
          <p:cNvSpPr>
            <a:spLocks noGrp="1"/>
          </p:cNvSpPr>
          <p:nvPr>
            <p:ph idx="1"/>
          </p:nvPr>
        </p:nvSpPr>
        <p:spPr/>
        <p:txBody>
          <a:bodyPr>
            <a:normAutofit fontScale="92500" lnSpcReduction="20000"/>
          </a:bodyPr>
          <a:lstStyle/>
          <a:p>
            <a:pPr marL="0" indent="0">
              <a:buNone/>
            </a:pPr>
            <a:r>
              <a:rPr lang="en-US" sz="2400" b="1" dirty="0"/>
              <a:t>Major barriers </a:t>
            </a:r>
            <a:r>
              <a:rPr lang="en-US" sz="2400" dirty="0"/>
              <a:t>affecting the development of </a:t>
            </a:r>
            <a:r>
              <a:rPr lang="en-US" sz="2400" b="1" dirty="0"/>
              <a:t>IKEs and IKZEs</a:t>
            </a:r>
            <a:r>
              <a:rPr lang="pl-PL" sz="2400" dirty="0"/>
              <a:t>:</a:t>
            </a:r>
            <a:r>
              <a:rPr lang="en-US" sz="2400" dirty="0"/>
              <a:t> </a:t>
            </a:r>
            <a:endParaRPr lang="pl-PL" sz="2400" dirty="0"/>
          </a:p>
          <a:p>
            <a:pPr marL="342900" indent="-342900">
              <a:buAutoNum type="arabicParenBoth"/>
            </a:pPr>
            <a:r>
              <a:rPr lang="en-US" sz="2400" dirty="0"/>
              <a:t>low pension awareness of Poles</a:t>
            </a:r>
            <a:r>
              <a:rPr lang="pl-PL" sz="2400" dirty="0"/>
              <a:t> </a:t>
            </a:r>
          </a:p>
          <a:p>
            <a:pPr marL="342900" indent="-342900">
              <a:buAutoNum type="arabicParenBoth"/>
            </a:pPr>
            <a:r>
              <a:rPr lang="en-US" sz="2400" dirty="0"/>
              <a:t>high complexity and unreadability of pension products</a:t>
            </a:r>
            <a:endParaRPr lang="pl-PL" sz="2400" dirty="0"/>
          </a:p>
          <a:p>
            <a:pPr marL="342900" indent="-342900">
              <a:buAutoNum type="arabicParenBoth"/>
            </a:pPr>
            <a:r>
              <a:rPr lang="en-US" sz="2400" dirty="0"/>
              <a:t>lack of transparency of individual pension market</a:t>
            </a:r>
            <a:r>
              <a:rPr lang="pl-PL" sz="2400" dirty="0"/>
              <a:t> </a:t>
            </a:r>
          </a:p>
          <a:p>
            <a:pPr marL="342900" indent="-342900">
              <a:buAutoNum type="arabicParenBoth"/>
            </a:pPr>
            <a:r>
              <a:rPr lang="en-US" sz="2400" dirty="0"/>
              <a:t>inadequate information policy</a:t>
            </a:r>
            <a:r>
              <a:rPr lang="pl-PL" sz="2400" dirty="0"/>
              <a:t> (</a:t>
            </a:r>
            <a:r>
              <a:rPr lang="en-US" dirty="0"/>
              <a:t>neither official register </a:t>
            </a:r>
            <a:r>
              <a:rPr lang="pl-PL" dirty="0"/>
              <a:t>of</a:t>
            </a:r>
            <a:r>
              <a:rPr lang="en-US" dirty="0"/>
              <a:t> individual pension products nor any official ranking of individual pension plans</a:t>
            </a:r>
            <a:r>
              <a:rPr lang="pl-PL" dirty="0"/>
              <a:t>)</a:t>
            </a:r>
            <a:endParaRPr lang="pl-PL" sz="2400" dirty="0"/>
          </a:p>
          <a:p>
            <a:pPr marL="342900" indent="-342900">
              <a:buAutoNum type="arabicParenBoth"/>
            </a:pPr>
            <a:r>
              <a:rPr lang="en-US" sz="2400" dirty="0"/>
              <a:t>high level and complex structure of costs</a:t>
            </a:r>
            <a:endParaRPr lang="pl-PL" sz="2400" dirty="0"/>
          </a:p>
          <a:p>
            <a:pPr marL="342900" indent="-342900">
              <a:buAutoNum type="arabicParenBoth"/>
            </a:pPr>
            <a:r>
              <a:rPr lang="en-US" sz="2400" dirty="0"/>
              <a:t>problems with assessment of the efficiency of pension products </a:t>
            </a:r>
            <a:endParaRPr lang="pl-PL" sz="2400" dirty="0"/>
          </a:p>
          <a:p>
            <a:pPr marL="342900" indent="-342900">
              <a:buAutoNum type="arabicParenBoth"/>
            </a:pPr>
            <a:r>
              <a:rPr lang="en-US" sz="2400" dirty="0"/>
              <a:t>ineffective fiscal incentives. </a:t>
            </a:r>
            <a:endParaRPr lang="pl-PL" sz="2400" dirty="0"/>
          </a:p>
          <a:p>
            <a:endParaRPr lang="pl-PL" sz="2400" dirty="0"/>
          </a:p>
        </p:txBody>
      </p:sp>
      <p:sp>
        <p:nvSpPr>
          <p:cNvPr id="4" name="Tytuł 1">
            <a:extLst>
              <a:ext uri="{FF2B5EF4-FFF2-40B4-BE49-F238E27FC236}">
                <a16:creationId xmlns:a16="http://schemas.microsoft.com/office/drawing/2014/main" id="{13417F95-0841-442D-99B0-B8A8B9DD5640}"/>
              </a:ext>
            </a:extLst>
          </p:cNvPr>
          <p:cNvSpPr>
            <a:spLocks noGrp="1"/>
          </p:cNvSpPr>
          <p:nvPr>
            <p:ph type="title"/>
          </p:nvPr>
        </p:nvSpPr>
        <p:spPr>
          <a:xfrm>
            <a:off x="581025" y="701675"/>
            <a:ext cx="11029950" cy="1189038"/>
          </a:xfrm>
          <a:solidFill>
            <a:schemeClr val="bg2"/>
          </a:solidFill>
        </p:spPr>
        <p:txBody>
          <a:bodyPr anchor="t">
            <a:normAutofit fontScale="90000"/>
          </a:bodyPr>
          <a:lstStyle/>
          <a:p>
            <a:r>
              <a:rPr lang="pl-PL" sz="1800" dirty="0" err="1" smtClean="0"/>
              <a:t>Rethinking</a:t>
            </a:r>
            <a:r>
              <a:rPr lang="pl-PL" sz="1800" dirty="0" smtClean="0"/>
              <a:t> </a:t>
            </a:r>
            <a:r>
              <a:rPr lang="pl-PL" sz="1800" dirty="0"/>
              <a:t>THE PENSION REFORM – POLITICAL RISK AND KEY </a:t>
            </a:r>
            <a:r>
              <a:rPr lang="pl-PL" sz="1800" dirty="0" err="1"/>
              <a:t>CHANgES</a:t>
            </a:r>
            <a:r>
              <a:rPr lang="pl-PL" sz="1800" dirty="0"/>
              <a:t/>
            </a:r>
            <a:br>
              <a:rPr lang="pl-PL" sz="1800" dirty="0"/>
            </a:br>
            <a:r>
              <a:rPr lang="pl-PL" sz="1800" dirty="0"/>
              <a:t/>
            </a:r>
            <a:br>
              <a:rPr lang="pl-PL" sz="1800" dirty="0"/>
            </a:br>
            <a:r>
              <a:rPr lang="pl-PL" sz="2700" b="1" dirty="0"/>
              <a:t>INDIVIDUAL PENSION SAVINGS</a:t>
            </a:r>
            <a:r>
              <a:rPr lang="pl-PL" sz="2700" dirty="0"/>
              <a:t/>
            </a:r>
            <a:br>
              <a:rPr lang="pl-PL" sz="2700" dirty="0"/>
            </a:br>
            <a:r>
              <a:rPr lang="pl-PL" sz="2700" dirty="0"/>
              <a:t/>
            </a:r>
            <a:br>
              <a:rPr lang="pl-PL" sz="2700" dirty="0"/>
            </a:br>
            <a:r>
              <a:rPr lang="pl-PL" sz="2700" dirty="0"/>
              <a:t/>
            </a:r>
            <a:br>
              <a:rPr lang="pl-PL" sz="2700" dirty="0"/>
            </a:br>
            <a:r>
              <a:rPr lang="pl-PL" sz="1800" dirty="0"/>
              <a:t/>
            </a:r>
            <a:br>
              <a:rPr lang="pl-PL" sz="1800" dirty="0"/>
            </a:br>
            <a:endParaRPr lang="en-US" sz="1800" dirty="0"/>
          </a:p>
        </p:txBody>
      </p:sp>
    </p:spTree>
    <p:extLst>
      <p:ext uri="{BB962C8B-B14F-4D97-AF65-F5344CB8AC3E}">
        <p14:creationId xmlns:p14="http://schemas.microsoft.com/office/powerpoint/2010/main" val="3799196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2E4ADB-8085-4C8C-8645-0BFE00819745}"/>
              </a:ext>
            </a:extLst>
          </p:cNvPr>
          <p:cNvSpPr>
            <a:spLocks noGrp="1"/>
          </p:cNvSpPr>
          <p:nvPr>
            <p:ph type="title"/>
          </p:nvPr>
        </p:nvSpPr>
        <p:spPr>
          <a:xfrm>
            <a:off x="581192" y="487003"/>
            <a:ext cx="11029616" cy="1188720"/>
          </a:xfrm>
          <a:solidFill>
            <a:schemeClr val="bg2"/>
          </a:solidFill>
        </p:spPr>
        <p:txBody>
          <a:bodyPr>
            <a:normAutofit/>
          </a:bodyPr>
          <a:lstStyle/>
          <a:p>
            <a:r>
              <a:rPr lang="pl-PL" sz="1800" dirty="0" err="1" smtClean="0"/>
              <a:t>Rethinking</a:t>
            </a:r>
            <a:r>
              <a:rPr lang="pl-PL" sz="1800" dirty="0" smtClean="0"/>
              <a:t> </a:t>
            </a:r>
            <a:r>
              <a:rPr lang="pl-PL" sz="1800" dirty="0"/>
              <a:t>THE PENSION REFORM – POLITICAL RISK AND KEY </a:t>
            </a:r>
            <a:r>
              <a:rPr lang="pl-PL" sz="1800" dirty="0" err="1"/>
              <a:t>CHANgES</a:t>
            </a:r>
            <a:r>
              <a:rPr lang="pl-PL" sz="1800" dirty="0"/>
              <a:t> </a:t>
            </a:r>
            <a:r>
              <a:rPr lang="pl-PL" dirty="0"/>
              <a:t/>
            </a:r>
            <a:br>
              <a:rPr lang="pl-PL" dirty="0"/>
            </a:br>
            <a:r>
              <a:rPr lang="pl-PL" b="1" dirty="0"/>
              <a:t>OCCUPATIONAL PENSION SAVINGS</a:t>
            </a:r>
            <a:endParaRPr lang="en-US" b="1" dirty="0"/>
          </a:p>
        </p:txBody>
      </p:sp>
      <p:sp>
        <p:nvSpPr>
          <p:cNvPr id="3" name="Symbol zastępczy zawartości 2">
            <a:extLst>
              <a:ext uri="{FF2B5EF4-FFF2-40B4-BE49-F238E27FC236}">
                <a16:creationId xmlns:a16="http://schemas.microsoft.com/office/drawing/2014/main" id="{83BBE081-98A2-440A-875C-4BAC3CCB7688}"/>
              </a:ext>
            </a:extLst>
          </p:cNvPr>
          <p:cNvSpPr>
            <a:spLocks noGrp="1"/>
          </p:cNvSpPr>
          <p:nvPr>
            <p:ph idx="1"/>
          </p:nvPr>
        </p:nvSpPr>
        <p:spPr>
          <a:xfrm>
            <a:off x="581192" y="1814051"/>
            <a:ext cx="11029616" cy="4556945"/>
          </a:xfrm>
        </p:spPr>
        <p:txBody>
          <a:bodyPr anchor="t">
            <a:normAutofit fontScale="92500" lnSpcReduction="10000"/>
          </a:bodyPr>
          <a:lstStyle/>
          <a:p>
            <a:r>
              <a:rPr lang="en-US" altLang="pl-PL" sz="1900" dirty="0">
                <a:solidFill>
                  <a:srgbClr val="000000"/>
                </a:solidFill>
                <a:ea typeface="Calibri" panose="020F0502020204030204" pitchFamily="34" charset="0"/>
                <a:cs typeface="Times New Roman" panose="02020603050405020304" pitchFamily="18" charset="0"/>
              </a:rPr>
              <a:t>In the first five years of the implementation of the pension reform,</a:t>
            </a:r>
            <a:r>
              <a:rPr lang="pl-PL" altLang="pl-PL" sz="1900" dirty="0">
                <a:solidFill>
                  <a:srgbClr val="000000"/>
                </a:solidFill>
                <a:ea typeface="Calibri" panose="020F0502020204030204" pitchFamily="34" charset="0"/>
                <a:cs typeface="Times New Roman" panose="02020603050405020304" pitchFamily="18" charset="0"/>
              </a:rPr>
              <a:t> </a:t>
            </a:r>
            <a:r>
              <a:rPr lang="en-US" altLang="pl-PL" sz="1900" dirty="0">
                <a:solidFill>
                  <a:srgbClr val="000000"/>
                </a:solidFill>
                <a:ea typeface="Calibri" panose="020F0502020204030204" pitchFamily="34" charset="0"/>
                <a:cs typeface="Times New Roman" panose="02020603050405020304" pitchFamily="18" charset="0"/>
              </a:rPr>
              <a:t>from 1999 until 2004</a:t>
            </a:r>
            <a:r>
              <a:rPr lang="pl-PL" altLang="pl-PL" sz="1900" dirty="0">
                <a:solidFill>
                  <a:srgbClr val="000000"/>
                </a:solidFill>
                <a:ea typeface="Calibri" panose="020F0502020204030204" pitchFamily="34" charset="0"/>
                <a:cs typeface="Times New Roman" panose="02020603050405020304" pitchFamily="18" charset="0"/>
              </a:rPr>
              <a:t> (</a:t>
            </a:r>
            <a:r>
              <a:rPr lang="en-US" altLang="pl-PL" sz="1900" dirty="0">
                <a:solidFill>
                  <a:srgbClr val="000000"/>
                </a:solidFill>
                <a:ea typeface="Calibri" panose="020F0502020204030204" pitchFamily="34" charset="0"/>
                <a:cs typeface="Times New Roman" panose="02020603050405020304" pitchFamily="18" charset="0"/>
              </a:rPr>
              <a:t>(until the introduction of individual retirement accounts – I</a:t>
            </a:r>
            <a:r>
              <a:rPr lang="pl-PL" altLang="pl-PL" sz="1900" dirty="0">
                <a:solidFill>
                  <a:srgbClr val="000000"/>
                </a:solidFill>
                <a:ea typeface="Calibri" panose="020F0502020204030204" pitchFamily="34" charset="0"/>
                <a:cs typeface="Times New Roman" panose="02020603050405020304" pitchFamily="18" charset="0"/>
              </a:rPr>
              <a:t>KE</a:t>
            </a:r>
            <a:r>
              <a:rPr lang="en-US" altLang="pl-PL" sz="1900" dirty="0">
                <a:solidFill>
                  <a:srgbClr val="000000"/>
                </a:solidFill>
                <a:ea typeface="Calibri" panose="020F0502020204030204" pitchFamily="34" charset="0"/>
                <a:cs typeface="Times New Roman" panose="02020603050405020304" pitchFamily="18" charset="0"/>
              </a:rPr>
              <a:t>s in 2004) the only form of saving for retirement, were  Employee Pension Plans (PPEs). </a:t>
            </a:r>
            <a:endParaRPr lang="pl-PL" altLang="pl-PL" sz="1900" dirty="0">
              <a:solidFill>
                <a:srgbClr val="000000"/>
              </a:solidFill>
              <a:ea typeface="Calibri" panose="020F0502020204030204" pitchFamily="34" charset="0"/>
              <a:cs typeface="Times New Roman" panose="02020603050405020304" pitchFamily="18" charset="0"/>
            </a:endParaRPr>
          </a:p>
          <a:p>
            <a:r>
              <a:rPr lang="en-US" sz="1900" b="1" dirty="0">
                <a:solidFill>
                  <a:srgbClr val="002060"/>
                </a:solidFill>
              </a:rPr>
              <a:t>Employee Pension Plans (PPEs) </a:t>
            </a:r>
            <a:r>
              <a:rPr lang="en-US" sz="1900" dirty="0"/>
              <a:t>are a </a:t>
            </a:r>
            <a:r>
              <a:rPr lang="en-US" sz="1900" b="1" dirty="0">
                <a:solidFill>
                  <a:srgbClr val="002060"/>
                </a:solidFill>
              </a:rPr>
              <a:t>voluntary</a:t>
            </a:r>
            <a:r>
              <a:rPr lang="en-US" sz="1900" dirty="0"/>
              <a:t> form of group saving for retirement, organized by employers in cooperation with employees</a:t>
            </a:r>
            <a:r>
              <a:rPr lang="pl-PL" sz="1900" dirty="0"/>
              <a:t> (a </a:t>
            </a:r>
            <a:r>
              <a:rPr lang="pl-PL" sz="1900" dirty="0" err="1"/>
              <a:t>company</a:t>
            </a:r>
            <a:r>
              <a:rPr lang="pl-PL" sz="1900" dirty="0"/>
              <a:t> </a:t>
            </a:r>
            <a:r>
              <a:rPr lang="pl-PL" sz="1900" dirty="0" err="1"/>
              <a:t>or</a:t>
            </a:r>
            <a:r>
              <a:rPr lang="pl-PL" sz="1900" dirty="0"/>
              <a:t> </a:t>
            </a:r>
            <a:r>
              <a:rPr lang="pl-PL" sz="1900" dirty="0" err="1"/>
              <a:t>inter-company</a:t>
            </a:r>
            <a:r>
              <a:rPr lang="pl-PL" sz="1900" dirty="0"/>
              <a:t> program).</a:t>
            </a:r>
          </a:p>
          <a:p>
            <a:r>
              <a:rPr lang="pl-PL" sz="1900" b="1" dirty="0">
                <a:solidFill>
                  <a:srgbClr val="002060"/>
                </a:solidFill>
              </a:rPr>
              <a:t>T</a:t>
            </a:r>
            <a:r>
              <a:rPr lang="en-US" sz="1900" b="1" dirty="0">
                <a:solidFill>
                  <a:srgbClr val="002060"/>
                </a:solidFill>
              </a:rPr>
              <a:t>he basic contribution is financed by employers</a:t>
            </a:r>
            <a:r>
              <a:rPr lang="pl-PL" sz="1900" b="1" dirty="0">
                <a:solidFill>
                  <a:srgbClr val="002060"/>
                </a:solidFill>
              </a:rPr>
              <a:t> (</a:t>
            </a:r>
            <a:r>
              <a:rPr lang="pl-PL" sz="1900" b="1" dirty="0" err="1">
                <a:solidFill>
                  <a:srgbClr val="002060"/>
                </a:solidFill>
              </a:rPr>
              <a:t>till</a:t>
            </a:r>
            <a:r>
              <a:rPr lang="pl-PL" sz="1900" b="1" dirty="0">
                <a:solidFill>
                  <a:srgbClr val="002060"/>
                </a:solidFill>
              </a:rPr>
              <a:t> 7% of </a:t>
            </a:r>
            <a:r>
              <a:rPr lang="pl-PL" sz="1900" b="1" dirty="0" err="1">
                <a:solidFill>
                  <a:srgbClr val="002060"/>
                </a:solidFill>
              </a:rPr>
              <a:t>gross</a:t>
            </a:r>
            <a:r>
              <a:rPr lang="pl-PL" sz="1900" b="1" dirty="0">
                <a:solidFill>
                  <a:srgbClr val="002060"/>
                </a:solidFill>
              </a:rPr>
              <a:t> </a:t>
            </a:r>
            <a:r>
              <a:rPr lang="pl-PL" sz="1900" b="1" dirty="0" err="1">
                <a:solidFill>
                  <a:srgbClr val="002060"/>
                </a:solidFill>
              </a:rPr>
              <a:t>wages</a:t>
            </a:r>
            <a:r>
              <a:rPr lang="pl-PL" sz="1900" b="1" dirty="0">
                <a:solidFill>
                  <a:srgbClr val="002060"/>
                </a:solidFill>
              </a:rPr>
              <a:t>)</a:t>
            </a:r>
            <a:r>
              <a:rPr lang="en-US" sz="1900" dirty="0"/>
              <a:t>, while employees may voluntarily make additional payments from own resources as an additional contribution.</a:t>
            </a:r>
            <a:endParaRPr lang="pl-PL" sz="1900" dirty="0"/>
          </a:p>
          <a:p>
            <a:r>
              <a:rPr lang="pl-PL" sz="1900" dirty="0"/>
              <a:t>4 </a:t>
            </a:r>
            <a:r>
              <a:rPr lang="pl-PL" sz="1900" dirty="0" err="1"/>
              <a:t>forms</a:t>
            </a:r>
            <a:r>
              <a:rPr lang="pl-PL" sz="1900" dirty="0"/>
              <a:t> of </a:t>
            </a:r>
            <a:r>
              <a:rPr lang="pl-PL" sz="1900" dirty="0" err="1"/>
              <a:t>PPEs</a:t>
            </a:r>
            <a:r>
              <a:rPr lang="pl-PL" sz="1900" dirty="0"/>
              <a:t>:</a:t>
            </a:r>
          </a:p>
          <a:p>
            <a:pPr>
              <a:buFont typeface="Wingdings" panose="05000000000000000000" pitchFamily="2" charset="2"/>
              <a:buChar char="ü"/>
            </a:pPr>
            <a:r>
              <a:rPr lang="en-US" altLang="pl-PL" sz="1900" dirty="0">
                <a:solidFill>
                  <a:srgbClr val="000000"/>
                </a:solidFill>
                <a:latin typeface="+mj-lt"/>
                <a:ea typeface="Calibri" panose="020F0502020204030204" pitchFamily="34" charset="0"/>
                <a:cs typeface="Times New Roman" panose="02020603050405020304" pitchFamily="18" charset="0"/>
              </a:rPr>
              <a:t>an employee pension fund</a:t>
            </a:r>
            <a:endParaRPr lang="pl-PL" altLang="pl-PL" sz="1900" dirty="0">
              <a:solidFill>
                <a:srgbClr val="000000"/>
              </a:solidFill>
              <a:latin typeface="+mj-lt"/>
              <a:ea typeface="Calibri" panose="020F0502020204030204" pitchFamily="34" charset="0"/>
              <a:cs typeface="Times New Roman" panose="02020603050405020304" pitchFamily="18" charset="0"/>
            </a:endParaRPr>
          </a:p>
          <a:p>
            <a:pPr>
              <a:buFont typeface="Wingdings" panose="05000000000000000000" pitchFamily="2" charset="2"/>
              <a:buChar char="ü"/>
            </a:pPr>
            <a:r>
              <a:rPr lang="pl-PL" altLang="pl-PL" sz="1900" dirty="0">
                <a:solidFill>
                  <a:srgbClr val="000000"/>
                </a:solidFill>
                <a:latin typeface="+mj-lt"/>
                <a:ea typeface="Calibri" panose="020F0502020204030204" pitchFamily="34" charset="0"/>
                <a:cs typeface="Times New Roman" panose="02020603050405020304" pitchFamily="18" charset="0"/>
              </a:rPr>
              <a:t>a mutual-investment fund</a:t>
            </a:r>
          </a:p>
          <a:p>
            <a:pPr>
              <a:buFont typeface="Wingdings" panose="05000000000000000000" pitchFamily="2" charset="2"/>
              <a:buChar char="ü"/>
            </a:pPr>
            <a:r>
              <a:rPr lang="pl-PL" altLang="pl-PL" sz="1900" dirty="0">
                <a:solidFill>
                  <a:srgbClr val="000000"/>
                </a:solidFill>
                <a:latin typeface="+mj-lt"/>
                <a:ea typeface="Calibri" panose="020F0502020204030204" pitchFamily="34" charset="0"/>
                <a:cs typeface="Times New Roman" panose="02020603050405020304" pitchFamily="18" charset="0"/>
              </a:rPr>
              <a:t>a </a:t>
            </a:r>
            <a:r>
              <a:rPr lang="pl-PL" altLang="pl-PL" sz="1900" dirty="0" err="1">
                <a:solidFill>
                  <a:srgbClr val="000000"/>
                </a:solidFill>
                <a:latin typeface="+mj-lt"/>
                <a:ea typeface="Calibri" panose="020F0502020204030204" pitchFamily="34" charset="0"/>
                <a:cs typeface="Times New Roman" panose="02020603050405020304" pitchFamily="18" charset="0"/>
              </a:rPr>
              <a:t>group</a:t>
            </a:r>
            <a:r>
              <a:rPr lang="pl-PL" altLang="pl-PL" sz="1900" dirty="0">
                <a:solidFill>
                  <a:srgbClr val="000000"/>
                </a:solidFill>
                <a:latin typeface="+mj-lt"/>
                <a:ea typeface="Calibri" panose="020F0502020204030204" pitchFamily="34" charset="0"/>
                <a:cs typeface="Times New Roman" panose="02020603050405020304" pitchFamily="18" charset="0"/>
              </a:rPr>
              <a:t> life </a:t>
            </a:r>
            <a:r>
              <a:rPr lang="pl-PL" altLang="pl-PL" sz="1900" dirty="0" err="1">
                <a:solidFill>
                  <a:srgbClr val="000000"/>
                </a:solidFill>
                <a:latin typeface="+mj-lt"/>
                <a:ea typeface="Calibri" panose="020F0502020204030204" pitchFamily="34" charset="0"/>
                <a:cs typeface="Times New Roman" panose="02020603050405020304" pitchFamily="18" charset="0"/>
              </a:rPr>
              <a:t>insurance</a:t>
            </a:r>
            <a:r>
              <a:rPr lang="pl-PL" altLang="pl-PL" sz="1900" dirty="0">
                <a:solidFill>
                  <a:srgbClr val="000000"/>
                </a:solidFill>
                <a:latin typeface="+mj-lt"/>
                <a:ea typeface="Calibri" panose="020F0502020204030204" pitchFamily="34" charset="0"/>
                <a:cs typeface="Times New Roman" panose="02020603050405020304" pitchFamily="18" charset="0"/>
              </a:rPr>
              <a:t> </a:t>
            </a:r>
            <a:r>
              <a:rPr lang="pl-PL" altLang="pl-PL" sz="1900" dirty="0" err="1">
                <a:solidFill>
                  <a:srgbClr val="000000"/>
                </a:solidFill>
                <a:latin typeface="+mj-lt"/>
                <a:ea typeface="Calibri" panose="020F0502020204030204" pitchFamily="34" charset="0"/>
                <a:cs typeface="Times New Roman" panose="02020603050405020304" pitchFamily="18" charset="0"/>
              </a:rPr>
              <a:t>contract</a:t>
            </a:r>
            <a:r>
              <a:rPr lang="pl-PL" altLang="pl-PL" sz="1900" dirty="0">
                <a:solidFill>
                  <a:srgbClr val="000000"/>
                </a:solidFill>
                <a:latin typeface="+mj-lt"/>
                <a:ea typeface="Calibri" panose="020F0502020204030204" pitchFamily="34" charset="0"/>
                <a:cs typeface="Times New Roman" panose="02020603050405020304" pitchFamily="18" charset="0"/>
              </a:rPr>
              <a:t> with life </a:t>
            </a:r>
            <a:r>
              <a:rPr lang="pl-PL" altLang="pl-PL" sz="1900" dirty="0" err="1">
                <a:solidFill>
                  <a:srgbClr val="000000"/>
                </a:solidFill>
                <a:latin typeface="+mj-lt"/>
                <a:ea typeface="Calibri" panose="020F0502020204030204" pitchFamily="34" charset="0"/>
                <a:cs typeface="Times New Roman" panose="02020603050405020304" pitchFamily="18" charset="0"/>
              </a:rPr>
              <a:t>insurance</a:t>
            </a:r>
            <a:r>
              <a:rPr lang="pl-PL" altLang="pl-PL" sz="1900" dirty="0">
                <a:solidFill>
                  <a:srgbClr val="000000"/>
                </a:solidFill>
                <a:latin typeface="+mj-lt"/>
                <a:ea typeface="Calibri" panose="020F0502020204030204" pitchFamily="34" charset="0"/>
                <a:cs typeface="Times New Roman" panose="02020603050405020304" pitchFamily="18" charset="0"/>
              </a:rPr>
              <a:t> fund</a:t>
            </a:r>
          </a:p>
          <a:p>
            <a:pPr>
              <a:buFont typeface="Wingdings" panose="05000000000000000000" pitchFamily="2" charset="2"/>
              <a:buChar char="ü"/>
            </a:pPr>
            <a:r>
              <a:rPr lang="en-US" sz="1900" dirty="0">
                <a:latin typeface="+mj-lt"/>
              </a:rPr>
              <a:t>foreign management</a:t>
            </a:r>
            <a:r>
              <a:rPr lang="pl-PL" altLang="pl-PL" sz="1900" dirty="0">
                <a:solidFill>
                  <a:srgbClr val="000000"/>
                </a:solidFill>
                <a:latin typeface="+mj-lt"/>
                <a:ea typeface="Calibri" panose="020F0502020204030204" pitchFamily="34" charset="0"/>
                <a:cs typeface="Times New Roman" panose="02020603050405020304" pitchFamily="18" charset="0"/>
              </a:rPr>
              <a:t> </a:t>
            </a:r>
          </a:p>
          <a:p>
            <a:r>
              <a:rPr lang="en-US" dirty="0"/>
              <a:t>Contributions are taxed. There is a tax relief for capital gains. Benefits are not taxable (“TEE” regime).</a:t>
            </a:r>
            <a:endParaRPr lang="pl-PL" altLang="pl-PL" sz="19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34324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2FDCFC-7CF2-452A-8AD9-07DBD006B004}"/>
              </a:ext>
            </a:extLst>
          </p:cNvPr>
          <p:cNvSpPr>
            <a:spLocks noGrp="1"/>
          </p:cNvSpPr>
          <p:nvPr>
            <p:ph type="title"/>
          </p:nvPr>
        </p:nvSpPr>
        <p:spPr>
          <a:xfrm>
            <a:off x="448733" y="719667"/>
            <a:ext cx="11256205" cy="648196"/>
          </a:xfrm>
          <a:solidFill>
            <a:schemeClr val="bg1">
              <a:lumMod val="95000"/>
            </a:schemeClr>
          </a:solidFill>
        </p:spPr>
        <p:txBody>
          <a:bodyPr/>
          <a:lstStyle/>
          <a:p>
            <a:r>
              <a:rPr lang="pl-PL" b="1" dirty="0"/>
              <a:t>Agenda</a:t>
            </a:r>
            <a:endParaRPr lang="en-US" b="1" dirty="0"/>
          </a:p>
        </p:txBody>
      </p:sp>
      <p:sp>
        <p:nvSpPr>
          <p:cNvPr id="3" name="Symbol zastępczy zawartości 2">
            <a:extLst>
              <a:ext uri="{FF2B5EF4-FFF2-40B4-BE49-F238E27FC236}">
                <a16:creationId xmlns:a16="http://schemas.microsoft.com/office/drawing/2014/main" id="{5FEBB114-99D9-4180-929A-A59DC3A67A1B}"/>
              </a:ext>
            </a:extLst>
          </p:cNvPr>
          <p:cNvSpPr>
            <a:spLocks noGrp="1"/>
          </p:cNvSpPr>
          <p:nvPr>
            <p:ph idx="1"/>
          </p:nvPr>
        </p:nvSpPr>
        <p:spPr>
          <a:xfrm>
            <a:off x="581192" y="1608487"/>
            <a:ext cx="11029615" cy="5013693"/>
          </a:xfrm>
        </p:spPr>
        <p:txBody>
          <a:bodyPr anchor="t">
            <a:normAutofit/>
          </a:bodyPr>
          <a:lstStyle/>
          <a:p>
            <a:pPr marL="342900" indent="-342900">
              <a:lnSpc>
                <a:spcPct val="150000"/>
              </a:lnSpc>
              <a:buFont typeface="+mj-lt"/>
              <a:buAutoNum type="arabicPeriod"/>
              <a:defRPr/>
            </a:pPr>
            <a:r>
              <a:rPr lang="pl-PL" sz="2400" dirty="0" err="1"/>
              <a:t>Background</a:t>
            </a:r>
            <a:r>
              <a:rPr lang="pl-PL" sz="2400" dirty="0"/>
              <a:t> of the </a:t>
            </a:r>
            <a:r>
              <a:rPr lang="pl-PL" sz="2400" dirty="0" err="1"/>
              <a:t>pension</a:t>
            </a:r>
            <a:r>
              <a:rPr lang="pl-PL" sz="2400" dirty="0"/>
              <a:t> reform 1999</a:t>
            </a:r>
          </a:p>
          <a:p>
            <a:pPr marL="342900" indent="-342900">
              <a:lnSpc>
                <a:spcPct val="150000"/>
              </a:lnSpc>
              <a:buFont typeface="+mj-lt"/>
              <a:buAutoNum type="arabicPeriod"/>
              <a:defRPr/>
            </a:pPr>
            <a:r>
              <a:rPr lang="pl-PL" sz="2400" dirty="0"/>
              <a:t>The </a:t>
            </a:r>
            <a:r>
              <a:rPr lang="pl-PL" sz="2400" dirty="0" err="1"/>
              <a:t>pension</a:t>
            </a:r>
            <a:r>
              <a:rPr lang="pl-PL" sz="2400" dirty="0"/>
              <a:t> reform of 1999: </a:t>
            </a:r>
            <a:r>
              <a:rPr lang="pl-PL" sz="2400" dirty="0" err="1"/>
              <a:t>goals</a:t>
            </a:r>
            <a:r>
              <a:rPr lang="pl-PL" sz="2400" dirty="0"/>
              <a:t>, design, </a:t>
            </a:r>
            <a:r>
              <a:rPr lang="pl-PL" sz="2400" dirty="0" err="1"/>
              <a:t>implementation</a:t>
            </a:r>
            <a:r>
              <a:rPr lang="pl-PL" altLang="pl-PL" sz="2400" dirty="0">
                <a:solidFill>
                  <a:schemeClr val="tx1"/>
                </a:solidFill>
              </a:rPr>
              <a:t> </a:t>
            </a:r>
          </a:p>
          <a:p>
            <a:pPr marL="457200" indent="-457200">
              <a:buFont typeface="+mj-lt"/>
              <a:buAutoNum type="arabicPeriod"/>
            </a:pPr>
            <a:r>
              <a:rPr lang="en-GB" sz="2400" dirty="0"/>
              <a:t>Rethinking the pension reform - political risk and key changes</a:t>
            </a:r>
            <a:endParaRPr lang="pl-PL" sz="2400" dirty="0">
              <a:solidFill>
                <a:schemeClr val="tx1"/>
              </a:solidFill>
              <a:latin typeface="Arial" panose="020B0604020202020204" pitchFamily="34" charset="0"/>
            </a:endParaRPr>
          </a:p>
          <a:p>
            <a:pPr lvl="1">
              <a:buFont typeface="Arial" panose="020B0604020202020204" pitchFamily="34" charset="0"/>
              <a:buChar char="•"/>
            </a:pPr>
            <a:r>
              <a:rPr lang="pl-PL" sz="2200" dirty="0"/>
              <a:t>public </a:t>
            </a:r>
            <a:r>
              <a:rPr lang="pl-PL" sz="2200" dirty="0" err="1"/>
              <a:t>pension</a:t>
            </a:r>
            <a:r>
              <a:rPr lang="pl-PL" sz="2200" dirty="0"/>
              <a:t> </a:t>
            </a:r>
            <a:r>
              <a:rPr lang="pl-PL" sz="2200" dirty="0" err="1"/>
              <a:t>scheme</a:t>
            </a:r>
            <a:endParaRPr lang="pl-PL" sz="2200" dirty="0"/>
          </a:p>
          <a:p>
            <a:pPr lvl="1">
              <a:buFont typeface="Arial" panose="020B0604020202020204" pitchFamily="34" charset="0"/>
              <a:buChar char="•"/>
            </a:pPr>
            <a:r>
              <a:rPr lang="pl-PL" sz="2200" dirty="0" err="1"/>
              <a:t>occupational</a:t>
            </a:r>
            <a:r>
              <a:rPr lang="pl-PL" sz="2200" dirty="0"/>
              <a:t> </a:t>
            </a:r>
            <a:r>
              <a:rPr lang="pl-PL" sz="2200" dirty="0" err="1"/>
              <a:t>pension</a:t>
            </a:r>
            <a:r>
              <a:rPr lang="pl-PL" sz="2200" dirty="0"/>
              <a:t> </a:t>
            </a:r>
            <a:r>
              <a:rPr lang="pl-PL" sz="2200" dirty="0" err="1"/>
              <a:t>scheme</a:t>
            </a:r>
            <a:endParaRPr lang="pl-PL" sz="2200" dirty="0"/>
          </a:p>
          <a:p>
            <a:pPr lvl="1">
              <a:buFont typeface="Arial" panose="020B0604020202020204" pitchFamily="34" charset="0"/>
              <a:buChar char="•"/>
            </a:pPr>
            <a:r>
              <a:rPr lang="pl-PL" sz="2200" dirty="0" err="1"/>
              <a:t>individual</a:t>
            </a:r>
            <a:r>
              <a:rPr lang="pl-PL" sz="2200" dirty="0"/>
              <a:t> </a:t>
            </a:r>
            <a:r>
              <a:rPr lang="pl-PL" sz="2200" dirty="0" err="1"/>
              <a:t>pension</a:t>
            </a:r>
            <a:r>
              <a:rPr lang="pl-PL" sz="2200" dirty="0"/>
              <a:t> </a:t>
            </a:r>
            <a:r>
              <a:rPr lang="pl-PL" sz="2200" dirty="0" err="1"/>
              <a:t>savings</a:t>
            </a:r>
            <a:endParaRPr lang="pl-PL" sz="2200" dirty="0"/>
          </a:p>
          <a:p>
            <a:pPr marL="457200" indent="-457200">
              <a:buFont typeface="+mj-lt"/>
              <a:buAutoNum type="arabicPeriod"/>
            </a:pPr>
            <a:r>
              <a:rPr lang="pl-PL" sz="2400" dirty="0" err="1" smtClean="0"/>
              <a:t>Further</a:t>
            </a:r>
            <a:r>
              <a:rPr lang="pl-PL" sz="2400" dirty="0" smtClean="0"/>
              <a:t> </a:t>
            </a:r>
            <a:r>
              <a:rPr lang="pl-PL" sz="2400" dirty="0" err="1" smtClean="0"/>
              <a:t>expected</a:t>
            </a:r>
            <a:r>
              <a:rPr lang="pl-PL" sz="2400" dirty="0" smtClean="0"/>
              <a:t> </a:t>
            </a:r>
            <a:r>
              <a:rPr lang="pl-PL" sz="2400" dirty="0" err="1" smtClean="0"/>
              <a:t>changes</a:t>
            </a:r>
            <a:r>
              <a:rPr lang="pl-PL" sz="2400" dirty="0" smtClean="0"/>
              <a:t> (</a:t>
            </a:r>
            <a:r>
              <a:rPr lang="pl-PL" sz="2400" dirty="0" err="1" smtClean="0"/>
              <a:t>under</a:t>
            </a:r>
            <a:r>
              <a:rPr lang="pl-PL" sz="2400" dirty="0" smtClean="0"/>
              <a:t> </a:t>
            </a:r>
            <a:r>
              <a:rPr lang="pl-PL" sz="2400" dirty="0" err="1" smtClean="0"/>
              <a:t>discussion</a:t>
            </a:r>
            <a:r>
              <a:rPr lang="pl-PL" sz="2400" dirty="0" smtClean="0"/>
              <a:t>)</a:t>
            </a:r>
            <a:endParaRPr lang="pl-PL" sz="2400" dirty="0"/>
          </a:p>
          <a:p>
            <a:pPr marL="457200" indent="-457200">
              <a:buFont typeface="+mj-lt"/>
              <a:buAutoNum type="arabicPeriod"/>
            </a:pPr>
            <a:r>
              <a:rPr lang="pl-PL" sz="2400" dirty="0" err="1"/>
              <a:t>Conclusions</a:t>
            </a:r>
            <a:r>
              <a:rPr lang="pl-PL" sz="2400" dirty="0"/>
              <a:t> </a:t>
            </a:r>
          </a:p>
          <a:p>
            <a:endParaRPr lang="pl-PL" dirty="0"/>
          </a:p>
          <a:p>
            <a:endParaRPr lang="pl-PL" dirty="0"/>
          </a:p>
        </p:txBody>
      </p:sp>
      <p:sp>
        <p:nvSpPr>
          <p:cNvPr id="6" name="Rectangle 3">
            <a:extLst>
              <a:ext uri="{FF2B5EF4-FFF2-40B4-BE49-F238E27FC236}">
                <a16:creationId xmlns:a16="http://schemas.microsoft.com/office/drawing/2014/main" id="{0852CC29-F096-4371-9C87-B639E3B3F8A7}"/>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6414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ymbol zastępczy zawartości 5">
            <a:extLst>
              <a:ext uri="{FF2B5EF4-FFF2-40B4-BE49-F238E27FC236}">
                <a16:creationId xmlns:a16="http://schemas.microsoft.com/office/drawing/2014/main" id="{981EF7A6-2493-4C75-84C7-68BAA280218A}"/>
              </a:ext>
            </a:extLst>
          </p:cNvPr>
          <p:cNvPicPr>
            <a:picLocks noGrp="1" noChangeAspect="1"/>
          </p:cNvPicPr>
          <p:nvPr>
            <p:ph idx="1"/>
          </p:nvPr>
        </p:nvPicPr>
        <p:blipFill>
          <a:blip r:embed="rId2"/>
          <a:stretch>
            <a:fillRect/>
          </a:stretch>
        </p:blipFill>
        <p:spPr>
          <a:xfrm>
            <a:off x="1251714" y="2160583"/>
            <a:ext cx="5912959" cy="3028420"/>
          </a:xfrm>
          <a:prstGeom prst="rect">
            <a:avLst/>
          </a:prstGeom>
          <a:effectLst>
            <a:outerShdw blurRad="127000" dist="50800" dir="5400000" algn="ctr" rotWithShape="0">
              <a:schemeClr val="bg2">
                <a:alpha val="98000"/>
              </a:schemeClr>
            </a:outerShdw>
          </a:effectLst>
        </p:spPr>
      </p:pic>
      <p:sp>
        <p:nvSpPr>
          <p:cNvPr id="5" name="Tytuł 1">
            <a:extLst>
              <a:ext uri="{FF2B5EF4-FFF2-40B4-BE49-F238E27FC236}">
                <a16:creationId xmlns:a16="http://schemas.microsoft.com/office/drawing/2014/main" id="{0B3862E1-176A-4600-8739-BE8D31F286A3}"/>
              </a:ext>
            </a:extLst>
          </p:cNvPr>
          <p:cNvSpPr>
            <a:spLocks noGrp="1"/>
          </p:cNvSpPr>
          <p:nvPr>
            <p:ph type="title"/>
          </p:nvPr>
        </p:nvSpPr>
        <p:spPr>
          <a:xfrm>
            <a:off x="581025" y="701675"/>
            <a:ext cx="11029950" cy="1189038"/>
          </a:xfrm>
          <a:solidFill>
            <a:schemeClr val="bg2"/>
          </a:solidFill>
        </p:spPr>
        <p:txBody>
          <a:bodyPr>
            <a:normAutofit/>
          </a:bodyPr>
          <a:lstStyle/>
          <a:p>
            <a:r>
              <a:rPr lang="pl-PL" sz="1800" dirty="0" err="1" smtClean="0"/>
              <a:t>Rethinking</a:t>
            </a:r>
            <a:r>
              <a:rPr lang="pl-PL" sz="1800" dirty="0" smtClean="0"/>
              <a:t> </a:t>
            </a:r>
            <a:r>
              <a:rPr lang="pl-PL" sz="1800" dirty="0"/>
              <a:t>THE PENSION REFORM – POLITICAL RISK AND KEY </a:t>
            </a:r>
            <a:r>
              <a:rPr lang="pl-PL" sz="1800" dirty="0" err="1"/>
              <a:t>CHANgES</a:t>
            </a:r>
            <a:r>
              <a:rPr lang="pl-PL" sz="1800" dirty="0"/>
              <a:t> </a:t>
            </a:r>
            <a:r>
              <a:rPr lang="pl-PL" dirty="0"/>
              <a:t/>
            </a:r>
            <a:br>
              <a:rPr lang="pl-PL" dirty="0"/>
            </a:br>
            <a:r>
              <a:rPr lang="pl-PL" b="1" dirty="0"/>
              <a:t>OCCUPATIONAL PENSION SAVINGS</a:t>
            </a:r>
            <a:endParaRPr lang="en-US" b="1" dirty="0"/>
          </a:p>
        </p:txBody>
      </p:sp>
      <p:sp>
        <p:nvSpPr>
          <p:cNvPr id="7" name="Prostokąt 6">
            <a:extLst>
              <a:ext uri="{FF2B5EF4-FFF2-40B4-BE49-F238E27FC236}">
                <a16:creationId xmlns:a16="http://schemas.microsoft.com/office/drawing/2014/main" id="{925FD7A8-7964-4D69-9ADC-1F695417D8AD}"/>
              </a:ext>
            </a:extLst>
          </p:cNvPr>
          <p:cNvSpPr/>
          <p:nvPr/>
        </p:nvSpPr>
        <p:spPr>
          <a:xfrm>
            <a:off x="1674262" y="5430417"/>
            <a:ext cx="5067862" cy="369332"/>
          </a:xfrm>
          <a:prstGeom prst="rect">
            <a:avLst/>
          </a:prstGeom>
        </p:spPr>
        <p:txBody>
          <a:bodyPr wrap="none">
            <a:spAutoFit/>
          </a:bodyPr>
          <a:lstStyle/>
          <a:p>
            <a:pPr lvl="0"/>
            <a:r>
              <a:rPr lang="pl-PL" dirty="0">
                <a:solidFill>
                  <a:srgbClr val="000000"/>
                </a:solidFill>
              </a:rPr>
              <a:t>Source: KNF (</a:t>
            </a:r>
            <a:r>
              <a:rPr lang="pl-PL" dirty="0" err="1">
                <a:solidFill>
                  <a:srgbClr val="000000"/>
                </a:solidFill>
              </a:rPr>
              <a:t>Polish</a:t>
            </a:r>
            <a:r>
              <a:rPr lang="pl-PL" dirty="0">
                <a:solidFill>
                  <a:srgbClr val="000000"/>
                </a:solidFill>
              </a:rPr>
              <a:t> Financial </a:t>
            </a:r>
            <a:r>
              <a:rPr lang="pl-PL" dirty="0" err="1">
                <a:solidFill>
                  <a:srgbClr val="000000"/>
                </a:solidFill>
              </a:rPr>
              <a:t>Supervision</a:t>
            </a:r>
            <a:r>
              <a:rPr lang="pl-PL" dirty="0">
                <a:solidFill>
                  <a:srgbClr val="000000"/>
                </a:solidFill>
              </a:rPr>
              <a:t> Authority)</a:t>
            </a:r>
            <a:endParaRPr lang="en-US" dirty="0">
              <a:solidFill>
                <a:srgbClr val="000000"/>
              </a:solidFill>
            </a:endParaRPr>
          </a:p>
        </p:txBody>
      </p:sp>
      <p:sp>
        <p:nvSpPr>
          <p:cNvPr id="8" name="pole tekstowe 7">
            <a:extLst>
              <a:ext uri="{FF2B5EF4-FFF2-40B4-BE49-F238E27FC236}">
                <a16:creationId xmlns:a16="http://schemas.microsoft.com/office/drawing/2014/main" id="{A885222C-7BFB-4CAF-9851-A0AA9A875E44}"/>
              </a:ext>
            </a:extLst>
          </p:cNvPr>
          <p:cNvSpPr txBox="1"/>
          <p:nvPr/>
        </p:nvSpPr>
        <p:spPr>
          <a:xfrm>
            <a:off x="7301753" y="2262585"/>
            <a:ext cx="2919389" cy="2554545"/>
          </a:xfrm>
          <a:prstGeom prst="rect">
            <a:avLst/>
          </a:prstGeom>
          <a:noFill/>
        </p:spPr>
        <p:txBody>
          <a:bodyPr wrap="none" rtlCol="0">
            <a:spAutoFit/>
          </a:bodyPr>
          <a:lstStyle/>
          <a:p>
            <a:pPr lvl="0"/>
            <a:r>
              <a:rPr lang="pl-PL" sz="2000" dirty="0">
                <a:solidFill>
                  <a:srgbClr val="FF0000"/>
                </a:solidFill>
              </a:rPr>
              <a:t>426 </a:t>
            </a:r>
            <a:r>
              <a:rPr lang="pl-PL" sz="2000" dirty="0" err="1">
                <a:solidFill>
                  <a:srgbClr val="FF0000"/>
                </a:solidFill>
              </a:rPr>
              <a:t>tsd</a:t>
            </a:r>
            <a:r>
              <a:rPr lang="pl-PL" sz="2000" dirty="0">
                <a:solidFill>
                  <a:srgbClr val="FF0000"/>
                </a:solidFill>
              </a:rPr>
              <a:t>. </a:t>
            </a:r>
            <a:r>
              <a:rPr lang="pl-PL" sz="2000" dirty="0" err="1">
                <a:solidFill>
                  <a:srgbClr val="FF0000"/>
                </a:solidFill>
              </a:rPr>
              <a:t>participants</a:t>
            </a:r>
            <a:r>
              <a:rPr lang="pl-PL" sz="2000" dirty="0">
                <a:solidFill>
                  <a:srgbClr val="FF0000"/>
                </a:solidFill>
              </a:rPr>
              <a:t> </a:t>
            </a:r>
          </a:p>
          <a:p>
            <a:pPr lvl="0"/>
            <a:r>
              <a:rPr lang="pl-PL" sz="2000" dirty="0" err="1">
                <a:solidFill>
                  <a:srgbClr val="FF0000"/>
                </a:solidFill>
              </a:rPr>
              <a:t>at</a:t>
            </a:r>
            <a:r>
              <a:rPr lang="pl-PL" sz="2000" dirty="0">
                <a:solidFill>
                  <a:srgbClr val="FF0000"/>
                </a:solidFill>
              </a:rPr>
              <a:t> the end of 2018</a:t>
            </a:r>
          </a:p>
          <a:p>
            <a:pPr lvl="0"/>
            <a:endParaRPr lang="pl-PL" sz="2000" dirty="0">
              <a:solidFill>
                <a:srgbClr val="FF0000"/>
              </a:solidFill>
            </a:endParaRPr>
          </a:p>
          <a:p>
            <a:pPr lvl="0"/>
            <a:r>
              <a:rPr lang="pl-PL" sz="2000" dirty="0" err="1">
                <a:solidFill>
                  <a:srgbClr val="FF0000"/>
                </a:solidFill>
              </a:rPr>
              <a:t>Assets</a:t>
            </a:r>
            <a:r>
              <a:rPr lang="pl-PL" sz="2000" dirty="0">
                <a:solidFill>
                  <a:srgbClr val="FF0000"/>
                </a:solidFill>
              </a:rPr>
              <a:t> </a:t>
            </a:r>
            <a:r>
              <a:rPr lang="pl-PL" sz="2000" dirty="0" err="1">
                <a:solidFill>
                  <a:srgbClr val="FF0000"/>
                </a:solidFill>
              </a:rPr>
              <a:t>about</a:t>
            </a:r>
            <a:r>
              <a:rPr lang="pl-PL" sz="2000" dirty="0">
                <a:solidFill>
                  <a:srgbClr val="FF0000"/>
                </a:solidFill>
              </a:rPr>
              <a:t>  3.8 bln euro</a:t>
            </a:r>
          </a:p>
          <a:p>
            <a:pPr lvl="0"/>
            <a:endParaRPr lang="pl-PL" sz="2000" dirty="0">
              <a:solidFill>
                <a:srgbClr val="FF0000"/>
              </a:solidFill>
            </a:endParaRPr>
          </a:p>
          <a:p>
            <a:pPr lvl="0"/>
            <a:r>
              <a:rPr lang="pl-PL" sz="2000" dirty="0" err="1">
                <a:solidFill>
                  <a:srgbClr val="FF0000"/>
                </a:solidFill>
              </a:rPr>
              <a:t>Coverage</a:t>
            </a:r>
            <a:r>
              <a:rPr lang="pl-PL" sz="2000" dirty="0">
                <a:solidFill>
                  <a:srgbClr val="FF0000"/>
                </a:solidFill>
              </a:rPr>
              <a:t>: </a:t>
            </a:r>
            <a:r>
              <a:rPr lang="pl-PL" sz="2000" dirty="0" err="1">
                <a:solidFill>
                  <a:srgbClr val="FF0000"/>
                </a:solidFill>
              </a:rPr>
              <a:t>only</a:t>
            </a:r>
            <a:r>
              <a:rPr lang="pl-PL" sz="2000" dirty="0">
                <a:solidFill>
                  <a:srgbClr val="FF0000"/>
                </a:solidFill>
              </a:rPr>
              <a:t> 2.6% of</a:t>
            </a:r>
          </a:p>
          <a:p>
            <a:pPr lvl="0"/>
            <a:r>
              <a:rPr lang="pl-PL" sz="2000" dirty="0" err="1">
                <a:solidFill>
                  <a:srgbClr val="FF0000"/>
                </a:solidFill>
              </a:rPr>
              <a:t>labour</a:t>
            </a:r>
            <a:r>
              <a:rPr lang="pl-PL" sz="2000" dirty="0">
                <a:solidFill>
                  <a:srgbClr val="FF0000"/>
                </a:solidFill>
              </a:rPr>
              <a:t> </a:t>
            </a:r>
            <a:r>
              <a:rPr lang="pl-PL" sz="2000" dirty="0" err="1">
                <a:solidFill>
                  <a:srgbClr val="FF0000"/>
                </a:solidFill>
              </a:rPr>
              <a:t>force</a:t>
            </a:r>
            <a:endParaRPr lang="pl-PL" sz="2000" dirty="0">
              <a:solidFill>
                <a:srgbClr val="FF0000"/>
              </a:solidFill>
            </a:endParaRPr>
          </a:p>
          <a:p>
            <a:pPr lvl="0"/>
            <a:endParaRPr lang="pl-PL" sz="2000" dirty="0">
              <a:solidFill>
                <a:srgbClr val="FF0000"/>
              </a:solidFill>
            </a:endParaRPr>
          </a:p>
        </p:txBody>
      </p:sp>
    </p:spTree>
    <p:extLst>
      <p:ext uri="{BB962C8B-B14F-4D97-AF65-F5344CB8AC3E}">
        <p14:creationId xmlns:p14="http://schemas.microsoft.com/office/powerpoint/2010/main" val="947103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ymbol zastępczy zawartości 5">
            <a:extLst>
              <a:ext uri="{FF2B5EF4-FFF2-40B4-BE49-F238E27FC236}">
                <a16:creationId xmlns:a16="http://schemas.microsoft.com/office/drawing/2014/main" id="{9076C9F4-2AA6-4CFC-9F80-62D554799C62}"/>
              </a:ext>
            </a:extLst>
          </p:cNvPr>
          <p:cNvPicPr>
            <a:picLocks noGrp="1" noChangeAspect="1"/>
          </p:cNvPicPr>
          <p:nvPr>
            <p:ph idx="1"/>
          </p:nvPr>
        </p:nvPicPr>
        <p:blipFill>
          <a:blip r:embed="rId2"/>
          <a:stretch>
            <a:fillRect/>
          </a:stretch>
        </p:blipFill>
        <p:spPr>
          <a:xfrm>
            <a:off x="1793878" y="2488568"/>
            <a:ext cx="7340220" cy="2828789"/>
          </a:xfrm>
          <a:prstGeom prst="rect">
            <a:avLst/>
          </a:prstGeom>
        </p:spPr>
      </p:pic>
      <p:sp>
        <p:nvSpPr>
          <p:cNvPr id="5" name="Tytuł 1">
            <a:extLst>
              <a:ext uri="{FF2B5EF4-FFF2-40B4-BE49-F238E27FC236}">
                <a16:creationId xmlns:a16="http://schemas.microsoft.com/office/drawing/2014/main" id="{278F276F-CE4F-4235-B2A0-310E6FC690F2}"/>
              </a:ext>
            </a:extLst>
          </p:cNvPr>
          <p:cNvSpPr>
            <a:spLocks noGrp="1"/>
          </p:cNvSpPr>
          <p:nvPr>
            <p:ph type="title"/>
          </p:nvPr>
        </p:nvSpPr>
        <p:spPr>
          <a:xfrm>
            <a:off x="581025" y="701675"/>
            <a:ext cx="11029950" cy="1189038"/>
          </a:xfrm>
          <a:solidFill>
            <a:schemeClr val="bg2"/>
          </a:solidFill>
        </p:spPr>
        <p:txBody>
          <a:bodyPr>
            <a:normAutofit/>
          </a:bodyPr>
          <a:lstStyle/>
          <a:p>
            <a:r>
              <a:rPr lang="pl-PL" sz="1800" dirty="0" err="1" smtClean="0"/>
              <a:t>Rethinking</a:t>
            </a:r>
            <a:r>
              <a:rPr lang="pl-PL" sz="1800" dirty="0" smtClean="0"/>
              <a:t> </a:t>
            </a:r>
            <a:r>
              <a:rPr lang="pl-PL" sz="1800" dirty="0"/>
              <a:t>THE PENSION REFORM – POLITICAL RISK AND KEY </a:t>
            </a:r>
            <a:r>
              <a:rPr lang="pl-PL" sz="1800" dirty="0" err="1"/>
              <a:t>CHANgES</a:t>
            </a:r>
            <a:r>
              <a:rPr lang="pl-PL" sz="1800" dirty="0"/>
              <a:t> </a:t>
            </a:r>
            <a:r>
              <a:rPr lang="pl-PL" dirty="0"/>
              <a:t/>
            </a:r>
            <a:br>
              <a:rPr lang="pl-PL" dirty="0"/>
            </a:br>
            <a:r>
              <a:rPr lang="pl-PL" b="1" dirty="0"/>
              <a:t>OCCUPATIONAL PENSION SAVINGS</a:t>
            </a:r>
            <a:endParaRPr lang="en-US" b="1" dirty="0"/>
          </a:p>
        </p:txBody>
      </p:sp>
      <p:sp>
        <p:nvSpPr>
          <p:cNvPr id="7" name="Prostokąt 6">
            <a:extLst>
              <a:ext uri="{FF2B5EF4-FFF2-40B4-BE49-F238E27FC236}">
                <a16:creationId xmlns:a16="http://schemas.microsoft.com/office/drawing/2014/main" id="{04FC54CC-49A5-4AC1-9863-FA2B0D15EFC2}"/>
              </a:ext>
            </a:extLst>
          </p:cNvPr>
          <p:cNvSpPr/>
          <p:nvPr/>
        </p:nvSpPr>
        <p:spPr>
          <a:xfrm>
            <a:off x="1793878" y="1989729"/>
            <a:ext cx="7229098" cy="369332"/>
          </a:xfrm>
          <a:prstGeom prst="rect">
            <a:avLst/>
          </a:prstGeom>
        </p:spPr>
        <p:txBody>
          <a:bodyPr wrap="square">
            <a:spAutoFit/>
          </a:bodyPr>
          <a:lstStyle/>
          <a:p>
            <a:pPr marL="306000" lvl="0" indent="-306000" defTabSz="457200">
              <a:spcBef>
                <a:spcPct val="20000"/>
              </a:spcBef>
              <a:spcAft>
                <a:spcPts val="600"/>
              </a:spcAft>
              <a:buClr>
                <a:srgbClr val="E73A29"/>
              </a:buClr>
              <a:buSzPct val="92000"/>
              <a:buFont typeface="Wingdings 2" panose="05020102010507070707" pitchFamily="18" charset="2"/>
              <a:buChar char=""/>
            </a:pPr>
            <a:r>
              <a:rPr lang="pl-PL" dirty="0">
                <a:solidFill>
                  <a:srgbClr val="000000">
                    <a:lumMod val="75000"/>
                    <a:lumOff val="25000"/>
                  </a:srgbClr>
                </a:solidFill>
              </a:rPr>
              <a:t>The numer of </a:t>
            </a:r>
            <a:r>
              <a:rPr lang="pl-PL" dirty="0" err="1">
                <a:solidFill>
                  <a:srgbClr val="000000">
                    <a:lumMod val="75000"/>
                    <a:lumOff val="25000"/>
                  </a:srgbClr>
                </a:solidFill>
              </a:rPr>
              <a:t>PPEs</a:t>
            </a:r>
            <a:r>
              <a:rPr lang="pl-PL" dirty="0">
                <a:solidFill>
                  <a:srgbClr val="000000">
                    <a:lumMod val="75000"/>
                    <a:lumOff val="25000"/>
                  </a:srgbClr>
                </a:solidFill>
              </a:rPr>
              <a:t> and the numer of </a:t>
            </a:r>
            <a:r>
              <a:rPr lang="pl-PL" dirty="0" err="1">
                <a:solidFill>
                  <a:srgbClr val="000000">
                    <a:lumMod val="75000"/>
                    <a:lumOff val="25000"/>
                  </a:srgbClr>
                </a:solidFill>
              </a:rPr>
              <a:t>participants</a:t>
            </a:r>
            <a:r>
              <a:rPr lang="pl-PL" dirty="0">
                <a:solidFill>
                  <a:srgbClr val="000000">
                    <a:lumMod val="75000"/>
                    <a:lumOff val="25000"/>
                  </a:srgbClr>
                </a:solidFill>
              </a:rPr>
              <a:t> from 2004 </a:t>
            </a:r>
            <a:r>
              <a:rPr lang="pl-PL" dirty="0" err="1">
                <a:solidFill>
                  <a:srgbClr val="000000">
                    <a:lumMod val="75000"/>
                    <a:lumOff val="25000"/>
                  </a:srgbClr>
                </a:solidFill>
              </a:rPr>
              <a:t>till</a:t>
            </a:r>
            <a:r>
              <a:rPr lang="pl-PL" dirty="0">
                <a:solidFill>
                  <a:srgbClr val="000000">
                    <a:lumMod val="75000"/>
                    <a:lumOff val="25000"/>
                  </a:srgbClr>
                </a:solidFill>
              </a:rPr>
              <a:t> 2018</a:t>
            </a:r>
            <a:endParaRPr lang="en-US" dirty="0">
              <a:solidFill>
                <a:srgbClr val="000000">
                  <a:lumMod val="75000"/>
                  <a:lumOff val="25000"/>
                </a:srgbClr>
              </a:solidFill>
            </a:endParaRPr>
          </a:p>
        </p:txBody>
      </p:sp>
      <p:pic>
        <p:nvPicPr>
          <p:cNvPr id="8" name="Obraz 7">
            <a:extLst>
              <a:ext uri="{FF2B5EF4-FFF2-40B4-BE49-F238E27FC236}">
                <a16:creationId xmlns:a16="http://schemas.microsoft.com/office/drawing/2014/main" id="{DD176623-444E-41B9-8E2D-5B99D3F267AD}"/>
              </a:ext>
            </a:extLst>
          </p:cNvPr>
          <p:cNvPicPr>
            <a:picLocks noChangeAspect="1"/>
          </p:cNvPicPr>
          <p:nvPr/>
        </p:nvPicPr>
        <p:blipFill>
          <a:blip r:embed="rId3"/>
          <a:stretch>
            <a:fillRect/>
          </a:stretch>
        </p:blipFill>
        <p:spPr>
          <a:xfrm flipV="1">
            <a:off x="2328816" y="5446861"/>
            <a:ext cx="696772" cy="213919"/>
          </a:xfrm>
          <a:prstGeom prst="rect">
            <a:avLst/>
          </a:prstGeom>
        </p:spPr>
      </p:pic>
      <p:pic>
        <p:nvPicPr>
          <p:cNvPr id="9" name="Obraz 8">
            <a:extLst>
              <a:ext uri="{FF2B5EF4-FFF2-40B4-BE49-F238E27FC236}">
                <a16:creationId xmlns:a16="http://schemas.microsoft.com/office/drawing/2014/main" id="{51CB84D4-B5A1-4D48-9F1C-33309071D28B}"/>
              </a:ext>
            </a:extLst>
          </p:cNvPr>
          <p:cNvPicPr>
            <a:picLocks noChangeAspect="1"/>
          </p:cNvPicPr>
          <p:nvPr/>
        </p:nvPicPr>
        <p:blipFill>
          <a:blip r:embed="rId4"/>
          <a:stretch>
            <a:fillRect/>
          </a:stretch>
        </p:blipFill>
        <p:spPr>
          <a:xfrm>
            <a:off x="4224852" y="5446862"/>
            <a:ext cx="810838" cy="209792"/>
          </a:xfrm>
          <a:prstGeom prst="rect">
            <a:avLst/>
          </a:prstGeom>
        </p:spPr>
      </p:pic>
      <p:sp>
        <p:nvSpPr>
          <p:cNvPr id="10" name="pole tekstowe 9">
            <a:extLst>
              <a:ext uri="{FF2B5EF4-FFF2-40B4-BE49-F238E27FC236}">
                <a16:creationId xmlns:a16="http://schemas.microsoft.com/office/drawing/2014/main" id="{406B6CE8-25D3-4015-B8AA-309A7798D801}"/>
              </a:ext>
            </a:extLst>
          </p:cNvPr>
          <p:cNvSpPr txBox="1"/>
          <p:nvPr/>
        </p:nvSpPr>
        <p:spPr>
          <a:xfrm>
            <a:off x="2189728" y="5592046"/>
            <a:ext cx="888385" cy="584775"/>
          </a:xfrm>
          <a:prstGeom prst="rect">
            <a:avLst/>
          </a:prstGeom>
          <a:noFill/>
        </p:spPr>
        <p:txBody>
          <a:bodyPr wrap="none" rtlCol="0">
            <a:spAutoFit/>
          </a:bodyPr>
          <a:lstStyle/>
          <a:p>
            <a:r>
              <a:rPr lang="pl-PL" sz="1600" dirty="0" err="1"/>
              <a:t>Number</a:t>
            </a:r>
            <a:endParaRPr lang="pl-PL" sz="1600" dirty="0"/>
          </a:p>
          <a:p>
            <a:r>
              <a:rPr lang="pl-PL" sz="1600" dirty="0"/>
              <a:t>of </a:t>
            </a:r>
            <a:r>
              <a:rPr lang="pl-PL" sz="1600" dirty="0" err="1"/>
              <a:t>PPEs</a:t>
            </a:r>
            <a:endParaRPr lang="en-US" sz="1600" dirty="0"/>
          </a:p>
        </p:txBody>
      </p:sp>
      <p:sp>
        <p:nvSpPr>
          <p:cNvPr id="11" name="pole tekstowe 10">
            <a:extLst>
              <a:ext uri="{FF2B5EF4-FFF2-40B4-BE49-F238E27FC236}">
                <a16:creationId xmlns:a16="http://schemas.microsoft.com/office/drawing/2014/main" id="{4071DF55-BCEE-4169-BAA7-7F225B2B30DF}"/>
              </a:ext>
            </a:extLst>
          </p:cNvPr>
          <p:cNvSpPr txBox="1"/>
          <p:nvPr/>
        </p:nvSpPr>
        <p:spPr>
          <a:xfrm>
            <a:off x="4148652" y="5603563"/>
            <a:ext cx="2064283" cy="584775"/>
          </a:xfrm>
          <a:prstGeom prst="rect">
            <a:avLst/>
          </a:prstGeom>
          <a:noFill/>
        </p:spPr>
        <p:txBody>
          <a:bodyPr wrap="none" rtlCol="0">
            <a:spAutoFit/>
          </a:bodyPr>
          <a:lstStyle/>
          <a:p>
            <a:r>
              <a:rPr lang="pl-PL" sz="1600" dirty="0" err="1"/>
              <a:t>Number</a:t>
            </a:r>
            <a:endParaRPr lang="pl-PL" sz="1600" dirty="0"/>
          </a:p>
          <a:p>
            <a:r>
              <a:rPr lang="pl-PL" sz="1600" dirty="0"/>
              <a:t>of </a:t>
            </a:r>
            <a:r>
              <a:rPr lang="pl-PL" sz="1600" dirty="0" err="1"/>
              <a:t>participants</a:t>
            </a:r>
            <a:r>
              <a:rPr lang="pl-PL" sz="1600" dirty="0"/>
              <a:t> (in </a:t>
            </a:r>
            <a:r>
              <a:rPr lang="pl-PL" sz="1600" dirty="0" err="1"/>
              <a:t>tsd</a:t>
            </a:r>
            <a:r>
              <a:rPr lang="pl-PL" sz="1600" dirty="0"/>
              <a:t>.)</a:t>
            </a:r>
            <a:endParaRPr lang="en-US" sz="1600" dirty="0"/>
          </a:p>
        </p:txBody>
      </p:sp>
      <p:sp>
        <p:nvSpPr>
          <p:cNvPr id="12" name="Prostokąt 11">
            <a:extLst>
              <a:ext uri="{FF2B5EF4-FFF2-40B4-BE49-F238E27FC236}">
                <a16:creationId xmlns:a16="http://schemas.microsoft.com/office/drawing/2014/main" id="{7F0F15D6-0678-4B5F-B33F-70FF0E73C728}"/>
              </a:ext>
            </a:extLst>
          </p:cNvPr>
          <p:cNvSpPr/>
          <p:nvPr/>
        </p:nvSpPr>
        <p:spPr>
          <a:xfrm>
            <a:off x="2633920" y="6322006"/>
            <a:ext cx="5131982" cy="369332"/>
          </a:xfrm>
          <a:prstGeom prst="rect">
            <a:avLst/>
          </a:prstGeom>
        </p:spPr>
        <p:txBody>
          <a:bodyPr wrap="none">
            <a:spAutoFit/>
          </a:bodyPr>
          <a:lstStyle/>
          <a:p>
            <a:pPr lvl="0"/>
            <a:r>
              <a:rPr lang="pl-PL" dirty="0">
                <a:solidFill>
                  <a:srgbClr val="000000"/>
                </a:solidFill>
              </a:rPr>
              <a:t>Source:  KNF (</a:t>
            </a:r>
            <a:r>
              <a:rPr lang="pl-PL" dirty="0" err="1">
                <a:solidFill>
                  <a:srgbClr val="000000"/>
                </a:solidFill>
              </a:rPr>
              <a:t>Polish</a:t>
            </a:r>
            <a:r>
              <a:rPr lang="pl-PL" dirty="0">
                <a:solidFill>
                  <a:srgbClr val="000000"/>
                </a:solidFill>
              </a:rPr>
              <a:t> Financial </a:t>
            </a:r>
            <a:r>
              <a:rPr lang="pl-PL" dirty="0" err="1">
                <a:solidFill>
                  <a:srgbClr val="000000"/>
                </a:solidFill>
              </a:rPr>
              <a:t>Supervision</a:t>
            </a:r>
            <a:r>
              <a:rPr lang="pl-PL" dirty="0">
                <a:solidFill>
                  <a:srgbClr val="000000"/>
                </a:solidFill>
              </a:rPr>
              <a:t> Authority)</a:t>
            </a:r>
            <a:endParaRPr lang="en-US" dirty="0">
              <a:solidFill>
                <a:srgbClr val="000000"/>
              </a:solidFill>
            </a:endParaRPr>
          </a:p>
        </p:txBody>
      </p:sp>
    </p:spTree>
    <p:extLst>
      <p:ext uri="{BB962C8B-B14F-4D97-AF65-F5344CB8AC3E}">
        <p14:creationId xmlns:p14="http://schemas.microsoft.com/office/powerpoint/2010/main" val="3792011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B380BCC-2BF1-4AE2-97FB-E33D452BAC3D}"/>
              </a:ext>
            </a:extLst>
          </p:cNvPr>
          <p:cNvSpPr>
            <a:spLocks noGrp="1"/>
          </p:cNvSpPr>
          <p:nvPr>
            <p:ph idx="1"/>
          </p:nvPr>
        </p:nvSpPr>
        <p:spPr>
          <a:xfrm>
            <a:off x="581192" y="2070847"/>
            <a:ext cx="11029615" cy="4248930"/>
          </a:xfrm>
        </p:spPr>
        <p:txBody>
          <a:bodyPr anchor="t"/>
          <a:lstStyle/>
          <a:p>
            <a:r>
              <a:rPr lang="en-US" dirty="0"/>
              <a:t>From the free forms of occupational pension schemes operating on the market since 1999, as already mentioned, only statistical data on the value of participation units (after deducting service costs) of Employee Pension Funds (PFE) has been published in a systematic manner and can be used to assess their investment performance</a:t>
            </a:r>
            <a:r>
              <a:rPr lang="pl-PL" dirty="0"/>
              <a:t> </a:t>
            </a:r>
            <a:r>
              <a:rPr lang="en-US" dirty="0"/>
              <a:t>The fourth form introduced later as an adjustment to EU regulations were Employee Pension Plans (PPE) with foreign management, but none of such plans has been created.</a:t>
            </a:r>
            <a:endParaRPr lang="pl-PL" dirty="0"/>
          </a:p>
          <a:p>
            <a:r>
              <a:rPr lang="en-US" dirty="0"/>
              <a:t>Rates of return on investment in Employee Pension Fund (PFE) “</a:t>
            </a:r>
            <a:r>
              <a:rPr lang="en-US" dirty="0" err="1"/>
              <a:t>Nowy</a:t>
            </a:r>
            <a:r>
              <a:rPr lang="en-US" dirty="0"/>
              <a:t> </a:t>
            </a:r>
            <a:r>
              <a:rPr lang="en-US" dirty="0" err="1"/>
              <a:t>Świat</a:t>
            </a:r>
            <a:r>
              <a:rPr lang="en-US" dirty="0"/>
              <a:t>“ 2000-2018</a:t>
            </a:r>
            <a:endParaRPr lang="pl-PL" dirty="0"/>
          </a:p>
          <a:p>
            <a:endParaRPr lang="pl-PL" dirty="0"/>
          </a:p>
          <a:p>
            <a:endParaRPr lang="en-US" dirty="0"/>
          </a:p>
        </p:txBody>
      </p:sp>
      <p:sp>
        <p:nvSpPr>
          <p:cNvPr id="5" name="Tytuł 1">
            <a:extLst>
              <a:ext uri="{FF2B5EF4-FFF2-40B4-BE49-F238E27FC236}">
                <a16:creationId xmlns:a16="http://schemas.microsoft.com/office/drawing/2014/main" id="{293F35C0-7119-4D14-9223-F231D2CE0681}"/>
              </a:ext>
            </a:extLst>
          </p:cNvPr>
          <p:cNvSpPr>
            <a:spLocks noGrp="1"/>
          </p:cNvSpPr>
          <p:nvPr>
            <p:ph type="title"/>
          </p:nvPr>
        </p:nvSpPr>
        <p:spPr>
          <a:xfrm>
            <a:off x="581025" y="701675"/>
            <a:ext cx="10902138" cy="871944"/>
          </a:xfrm>
          <a:solidFill>
            <a:schemeClr val="bg2"/>
          </a:solidFill>
        </p:spPr>
        <p:txBody>
          <a:bodyPr>
            <a:normAutofit/>
          </a:bodyPr>
          <a:lstStyle/>
          <a:p>
            <a:r>
              <a:rPr lang="pl-PL" sz="1800" dirty="0" err="1" smtClean="0"/>
              <a:t>Rethinking</a:t>
            </a:r>
            <a:r>
              <a:rPr lang="pl-PL" sz="1800" dirty="0" smtClean="0"/>
              <a:t> </a:t>
            </a:r>
            <a:r>
              <a:rPr lang="pl-PL" sz="1800" dirty="0"/>
              <a:t>THE PENSION REFORM – POLITICAL RISK AND KEY </a:t>
            </a:r>
            <a:r>
              <a:rPr lang="pl-PL" sz="1800" dirty="0" err="1"/>
              <a:t>CHANgES</a:t>
            </a:r>
            <a:r>
              <a:rPr lang="pl-PL" sz="1800" dirty="0"/>
              <a:t> </a:t>
            </a:r>
            <a:r>
              <a:rPr lang="pl-PL" dirty="0"/>
              <a:t/>
            </a:r>
            <a:br>
              <a:rPr lang="pl-PL" dirty="0"/>
            </a:br>
            <a:r>
              <a:rPr lang="pl-PL" b="1" dirty="0"/>
              <a:t>OCCUPATIONAL PENSION SAVINGS</a:t>
            </a:r>
            <a:endParaRPr lang="en-US" b="1" dirty="0"/>
          </a:p>
        </p:txBody>
      </p:sp>
      <p:pic>
        <p:nvPicPr>
          <p:cNvPr id="6" name="Obraz 5">
            <a:extLst>
              <a:ext uri="{FF2B5EF4-FFF2-40B4-BE49-F238E27FC236}">
                <a16:creationId xmlns:a16="http://schemas.microsoft.com/office/drawing/2014/main" id="{E837C852-9C85-43C7-BD71-45A8BA934869}"/>
              </a:ext>
            </a:extLst>
          </p:cNvPr>
          <p:cNvPicPr>
            <a:picLocks noChangeAspect="1"/>
          </p:cNvPicPr>
          <p:nvPr/>
        </p:nvPicPr>
        <p:blipFill>
          <a:blip r:embed="rId2"/>
          <a:stretch>
            <a:fillRect/>
          </a:stretch>
        </p:blipFill>
        <p:spPr>
          <a:xfrm>
            <a:off x="2679404" y="4037419"/>
            <a:ext cx="4688959" cy="2441032"/>
          </a:xfrm>
          <a:prstGeom prst="rect">
            <a:avLst/>
          </a:prstGeom>
        </p:spPr>
      </p:pic>
      <p:sp>
        <p:nvSpPr>
          <p:cNvPr id="7" name="Prostokąt 6">
            <a:extLst>
              <a:ext uri="{FF2B5EF4-FFF2-40B4-BE49-F238E27FC236}">
                <a16:creationId xmlns:a16="http://schemas.microsoft.com/office/drawing/2014/main" id="{D38B40B5-6526-4C72-8254-6DE7A8E42DBE}"/>
              </a:ext>
            </a:extLst>
          </p:cNvPr>
          <p:cNvSpPr/>
          <p:nvPr/>
        </p:nvSpPr>
        <p:spPr>
          <a:xfrm>
            <a:off x="2729987" y="6478451"/>
            <a:ext cx="4587794" cy="338554"/>
          </a:xfrm>
          <a:prstGeom prst="rect">
            <a:avLst/>
          </a:prstGeom>
        </p:spPr>
        <p:txBody>
          <a:bodyPr wrap="none">
            <a:spAutoFit/>
          </a:bodyPr>
          <a:lstStyle/>
          <a:p>
            <a:pPr lvl="0"/>
            <a:r>
              <a:rPr lang="pl-PL" sz="1600" dirty="0">
                <a:solidFill>
                  <a:srgbClr val="000000"/>
                </a:solidFill>
              </a:rPr>
              <a:t>Source:  KNF (</a:t>
            </a:r>
            <a:r>
              <a:rPr lang="pl-PL" sz="1600" dirty="0" err="1">
                <a:solidFill>
                  <a:srgbClr val="000000"/>
                </a:solidFill>
              </a:rPr>
              <a:t>Polish</a:t>
            </a:r>
            <a:r>
              <a:rPr lang="pl-PL" sz="1600" dirty="0">
                <a:solidFill>
                  <a:srgbClr val="000000"/>
                </a:solidFill>
              </a:rPr>
              <a:t> Financial </a:t>
            </a:r>
            <a:r>
              <a:rPr lang="pl-PL" sz="1600" dirty="0" err="1">
                <a:solidFill>
                  <a:srgbClr val="000000"/>
                </a:solidFill>
              </a:rPr>
              <a:t>Supervision</a:t>
            </a:r>
            <a:r>
              <a:rPr lang="pl-PL" sz="1600" dirty="0">
                <a:solidFill>
                  <a:srgbClr val="000000"/>
                </a:solidFill>
              </a:rPr>
              <a:t> Authority)</a:t>
            </a:r>
            <a:endParaRPr lang="en-US" sz="1600" dirty="0">
              <a:solidFill>
                <a:srgbClr val="000000"/>
              </a:solidFill>
            </a:endParaRPr>
          </a:p>
        </p:txBody>
      </p:sp>
    </p:spTree>
    <p:extLst>
      <p:ext uri="{BB962C8B-B14F-4D97-AF65-F5344CB8AC3E}">
        <p14:creationId xmlns:p14="http://schemas.microsoft.com/office/powerpoint/2010/main" val="408251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353959A-9E9A-4B62-B996-3E8CA27ED6C1}"/>
              </a:ext>
            </a:extLst>
          </p:cNvPr>
          <p:cNvSpPr>
            <a:spLocks noGrp="1"/>
          </p:cNvSpPr>
          <p:nvPr>
            <p:ph idx="1"/>
          </p:nvPr>
        </p:nvSpPr>
        <p:spPr>
          <a:xfrm>
            <a:off x="581192" y="1775637"/>
            <a:ext cx="11029615" cy="4199713"/>
          </a:xfrm>
        </p:spPr>
        <p:txBody>
          <a:bodyPr anchor="t">
            <a:normAutofit lnSpcReduction="10000"/>
          </a:bodyPr>
          <a:lstStyle/>
          <a:p>
            <a:r>
              <a:rPr lang="en-US" dirty="0"/>
              <a:t>Analyzing the development of PPEs in the long run, one can notice a very slow increase in active programs. </a:t>
            </a:r>
            <a:endParaRPr lang="pl-PL" dirty="0"/>
          </a:p>
          <a:p>
            <a:r>
              <a:rPr lang="en-US" dirty="0"/>
              <a:t>The research conducted on a representative sample of employers offering PPEs in the years 1999-2010 (Szczepański 2010) shows that in the analyzed period there </a:t>
            </a:r>
            <a:r>
              <a:rPr lang="en-US" b="1" dirty="0">
                <a:solidFill>
                  <a:srgbClr val="002060"/>
                </a:solidFill>
              </a:rPr>
              <a:t>were more slowing down variables  than those stimulating the development of employee pension schemes</a:t>
            </a:r>
            <a:r>
              <a:rPr lang="en-US" dirty="0"/>
              <a:t>. In such a situation it is not surprising that this development</a:t>
            </a:r>
            <a:r>
              <a:rPr lang="en-US" b="1" dirty="0"/>
              <a:t> </a:t>
            </a:r>
            <a:r>
              <a:rPr lang="en-US" dirty="0"/>
              <a:t>took place in a very slow and limited way and covered a scanty share of employees</a:t>
            </a:r>
            <a:r>
              <a:rPr lang="pl-PL" dirty="0"/>
              <a:t>.</a:t>
            </a:r>
          </a:p>
          <a:p>
            <a:r>
              <a:rPr lang="en-US" dirty="0"/>
              <a:t>The identified barriers to the development of PPEs can be divided into exogenous (external) - mainly of an economic and institutional nature, and endogenous (internal) ones - concerning employers and employees.</a:t>
            </a:r>
            <a:endParaRPr lang="pl-PL" dirty="0"/>
          </a:p>
          <a:p>
            <a:r>
              <a:rPr lang="pl-PL" dirty="0"/>
              <a:t>The </a:t>
            </a:r>
            <a:r>
              <a:rPr lang="pl-PL" dirty="0" err="1"/>
              <a:t>main</a:t>
            </a:r>
            <a:r>
              <a:rPr lang="pl-PL" dirty="0"/>
              <a:t> development </a:t>
            </a:r>
            <a:r>
              <a:rPr lang="pl-PL" dirty="0" err="1"/>
              <a:t>barriers</a:t>
            </a:r>
            <a:r>
              <a:rPr lang="pl-PL" dirty="0"/>
              <a:t>:</a:t>
            </a:r>
          </a:p>
          <a:p>
            <a:pPr>
              <a:buFont typeface="Arial" panose="020B0604020202020204" pitchFamily="34" charset="0"/>
              <a:buChar char="•"/>
            </a:pPr>
            <a:r>
              <a:rPr lang="en-US" dirty="0"/>
              <a:t>Keeping a high scope of the obligatory system in the reformed pension scheme (1st and 2nd pillar, which in total receive nearly 20% of salaries which constitute the base for calculating social insurance premiums), which leaves limited “space” for the development of supplementary systems (3rd pillar), including employee pension plans.</a:t>
            </a:r>
            <a:endParaRPr lang="pl-PL" dirty="0"/>
          </a:p>
          <a:p>
            <a:pPr>
              <a:buFont typeface="Arial" panose="020B0604020202020204" pitchFamily="34" charset="0"/>
              <a:buChar char="•"/>
            </a:pPr>
            <a:r>
              <a:rPr lang="en-US" dirty="0"/>
              <a:t>Insufficient economic and fiscal incentives offered to employers.</a:t>
            </a:r>
            <a:endParaRPr lang="pl-PL" dirty="0"/>
          </a:p>
          <a:p>
            <a:pPr>
              <a:buFont typeface="Arial" panose="020B0604020202020204" pitchFamily="34" charset="0"/>
              <a:buChar char="•"/>
            </a:pPr>
            <a:r>
              <a:rPr lang="en-US" dirty="0"/>
              <a:t>Still a significantly lower level of average salary in Poland vs. an average in old EU Member states</a:t>
            </a:r>
            <a:r>
              <a:rPr lang="pl-PL" dirty="0"/>
              <a:t>. </a:t>
            </a:r>
          </a:p>
          <a:p>
            <a:pPr marL="0" indent="0">
              <a:buNone/>
            </a:pPr>
            <a:endParaRPr lang="en-US" dirty="0"/>
          </a:p>
        </p:txBody>
      </p:sp>
      <p:sp>
        <p:nvSpPr>
          <p:cNvPr id="4" name="Tytuł 1">
            <a:extLst>
              <a:ext uri="{FF2B5EF4-FFF2-40B4-BE49-F238E27FC236}">
                <a16:creationId xmlns:a16="http://schemas.microsoft.com/office/drawing/2014/main" id="{A3523660-5EE8-4B43-A1D6-54B33740DEBF}"/>
              </a:ext>
            </a:extLst>
          </p:cNvPr>
          <p:cNvSpPr>
            <a:spLocks noGrp="1"/>
          </p:cNvSpPr>
          <p:nvPr>
            <p:ph type="title"/>
          </p:nvPr>
        </p:nvSpPr>
        <p:spPr>
          <a:xfrm>
            <a:off x="581025" y="701675"/>
            <a:ext cx="10934035" cy="786883"/>
          </a:xfrm>
          <a:solidFill>
            <a:schemeClr val="bg2"/>
          </a:solidFill>
        </p:spPr>
        <p:txBody>
          <a:bodyPr>
            <a:normAutofit fontScale="90000"/>
          </a:bodyPr>
          <a:lstStyle/>
          <a:p>
            <a:r>
              <a:rPr lang="pl-PL" sz="1800" dirty="0" err="1" smtClean="0"/>
              <a:t>Rethinking</a:t>
            </a:r>
            <a:r>
              <a:rPr lang="pl-PL" sz="1800" dirty="0" smtClean="0"/>
              <a:t> </a:t>
            </a:r>
            <a:r>
              <a:rPr lang="pl-PL" sz="1800" dirty="0"/>
              <a:t>THE PENSION REFORM – POLITICAL RISK AND KEY </a:t>
            </a:r>
            <a:r>
              <a:rPr lang="pl-PL" sz="1800" dirty="0" err="1"/>
              <a:t>CHANgES</a:t>
            </a:r>
            <a:r>
              <a:rPr lang="pl-PL" sz="1800" dirty="0"/>
              <a:t> </a:t>
            </a:r>
            <a:r>
              <a:rPr lang="pl-PL" dirty="0"/>
              <a:t/>
            </a:r>
            <a:br>
              <a:rPr lang="pl-PL" dirty="0"/>
            </a:br>
            <a:r>
              <a:rPr lang="pl-PL" b="1" dirty="0"/>
              <a:t>OCCUPATIONAL PENSION SAVINGS</a:t>
            </a:r>
            <a:endParaRPr lang="en-US" b="1" dirty="0"/>
          </a:p>
        </p:txBody>
      </p:sp>
    </p:spTree>
    <p:extLst>
      <p:ext uri="{BB962C8B-B14F-4D97-AF65-F5344CB8AC3E}">
        <p14:creationId xmlns:p14="http://schemas.microsoft.com/office/powerpoint/2010/main" val="11042709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C53168A-7983-4A8B-A11B-77C665D4CBF1}"/>
              </a:ext>
            </a:extLst>
          </p:cNvPr>
          <p:cNvSpPr>
            <a:spLocks noGrp="1"/>
          </p:cNvSpPr>
          <p:nvPr>
            <p:ph idx="1"/>
          </p:nvPr>
        </p:nvSpPr>
        <p:spPr>
          <a:xfrm>
            <a:off x="581192" y="1679944"/>
            <a:ext cx="11029615" cy="4837814"/>
          </a:xfrm>
        </p:spPr>
        <p:txBody>
          <a:bodyPr anchor="t"/>
          <a:lstStyle/>
          <a:p>
            <a:r>
              <a:rPr lang="pl-PL" dirty="0"/>
              <a:t>F</a:t>
            </a:r>
            <a:r>
              <a:rPr lang="en-US" dirty="0"/>
              <a:t>rom June 2019</a:t>
            </a:r>
            <a:r>
              <a:rPr lang="pl-PL" dirty="0"/>
              <a:t> -</a:t>
            </a:r>
            <a:r>
              <a:rPr lang="en-US" dirty="0"/>
              <a:t> establishing a new occupational pension savings scheme</a:t>
            </a:r>
            <a:r>
              <a:rPr lang="pl-PL" dirty="0"/>
              <a:t>:</a:t>
            </a:r>
          </a:p>
          <a:p>
            <a:pPr marL="0" indent="0">
              <a:buNone/>
            </a:pPr>
            <a:r>
              <a:rPr lang="pl-PL" dirty="0">
                <a:solidFill>
                  <a:srgbClr val="002060"/>
                </a:solidFill>
              </a:rPr>
              <a:t>     </a:t>
            </a:r>
            <a:r>
              <a:rPr lang="pl-PL" b="1" dirty="0">
                <a:solidFill>
                  <a:srgbClr val="002060"/>
                </a:solidFill>
              </a:rPr>
              <a:t>EMPLOYEE CAPITAL PLANS</a:t>
            </a:r>
            <a:r>
              <a:rPr lang="en-US" b="1" dirty="0">
                <a:solidFill>
                  <a:srgbClr val="002060"/>
                </a:solidFill>
              </a:rPr>
              <a:t> (</a:t>
            </a:r>
            <a:r>
              <a:rPr lang="en-US" b="1" dirty="0" err="1">
                <a:solidFill>
                  <a:srgbClr val="002060"/>
                </a:solidFill>
              </a:rPr>
              <a:t>Pracownicze</a:t>
            </a:r>
            <a:r>
              <a:rPr lang="en-US" b="1" dirty="0">
                <a:solidFill>
                  <a:srgbClr val="002060"/>
                </a:solidFill>
              </a:rPr>
              <a:t> </a:t>
            </a:r>
            <a:r>
              <a:rPr lang="en-US" b="1" dirty="0" err="1">
                <a:solidFill>
                  <a:srgbClr val="002060"/>
                </a:solidFill>
              </a:rPr>
              <a:t>Programy</a:t>
            </a:r>
            <a:r>
              <a:rPr lang="en-US" b="1" dirty="0">
                <a:solidFill>
                  <a:srgbClr val="002060"/>
                </a:solidFill>
              </a:rPr>
              <a:t> </a:t>
            </a:r>
            <a:r>
              <a:rPr lang="en-US" b="1" dirty="0" err="1">
                <a:solidFill>
                  <a:srgbClr val="002060"/>
                </a:solidFill>
              </a:rPr>
              <a:t>Kapitałowe</a:t>
            </a:r>
            <a:r>
              <a:rPr lang="pl-PL" b="1" dirty="0">
                <a:solidFill>
                  <a:srgbClr val="002060"/>
                </a:solidFill>
              </a:rPr>
              <a:t>, </a:t>
            </a:r>
            <a:r>
              <a:rPr lang="pl-PL" b="1" dirty="0" err="1">
                <a:solidFill>
                  <a:srgbClr val="002060"/>
                </a:solidFill>
              </a:rPr>
              <a:t>PPKs</a:t>
            </a:r>
            <a:r>
              <a:rPr lang="en-US" b="1" dirty="0">
                <a:solidFill>
                  <a:srgbClr val="002060"/>
                </a:solidFill>
              </a:rPr>
              <a:t>)</a:t>
            </a:r>
            <a:r>
              <a:rPr lang="pl-PL" dirty="0">
                <a:solidFill>
                  <a:srgbClr val="002060"/>
                </a:solidFill>
              </a:rPr>
              <a:t>, with automatic-</a:t>
            </a:r>
            <a:r>
              <a:rPr lang="pl-PL" dirty="0" err="1">
                <a:solidFill>
                  <a:srgbClr val="002060"/>
                </a:solidFill>
              </a:rPr>
              <a:t>enrolment</a:t>
            </a:r>
            <a:r>
              <a:rPr lang="pl-PL" dirty="0">
                <a:solidFill>
                  <a:srgbClr val="002060"/>
                </a:solidFill>
              </a:rPr>
              <a:t>.</a:t>
            </a:r>
          </a:p>
          <a:p>
            <a:r>
              <a:rPr lang="pl-PL" b="1" dirty="0" err="1">
                <a:solidFill>
                  <a:srgbClr val="002060"/>
                </a:solidFill>
              </a:rPr>
              <a:t>Expected</a:t>
            </a:r>
            <a:r>
              <a:rPr lang="pl-PL" b="1" dirty="0">
                <a:solidFill>
                  <a:srgbClr val="002060"/>
                </a:solidFill>
              </a:rPr>
              <a:t> </a:t>
            </a:r>
            <a:r>
              <a:rPr lang="pl-PL" b="1" dirty="0" err="1">
                <a:solidFill>
                  <a:srgbClr val="002060"/>
                </a:solidFill>
              </a:rPr>
              <a:t>coverage</a:t>
            </a:r>
            <a:r>
              <a:rPr lang="pl-PL" b="1" dirty="0">
                <a:solidFill>
                  <a:srgbClr val="002060"/>
                </a:solidFill>
              </a:rPr>
              <a:t>: </a:t>
            </a:r>
            <a:r>
              <a:rPr lang="en-US" b="1" dirty="0">
                <a:solidFill>
                  <a:srgbClr val="002060"/>
                </a:solidFill>
              </a:rPr>
              <a:t>around 11.5 million people</a:t>
            </a:r>
            <a:r>
              <a:rPr lang="pl-PL" b="1" dirty="0">
                <a:solidFill>
                  <a:srgbClr val="002060"/>
                </a:solidFill>
              </a:rPr>
              <a:t> </a:t>
            </a:r>
            <a:r>
              <a:rPr lang="pl-PL" dirty="0">
                <a:solidFill>
                  <a:srgbClr val="002060"/>
                </a:solidFill>
              </a:rPr>
              <a:t>(</a:t>
            </a:r>
            <a:r>
              <a:rPr lang="pl-PL" dirty="0"/>
              <a:t>a</a:t>
            </a:r>
            <a:r>
              <a:rPr lang="en-US" dirty="0" err="1"/>
              <a:t>ccording</a:t>
            </a:r>
            <a:r>
              <a:rPr lang="en-US" dirty="0"/>
              <a:t> to government estimates</a:t>
            </a:r>
            <a:r>
              <a:rPr lang="pl-PL" dirty="0"/>
              <a:t>)</a:t>
            </a:r>
            <a:r>
              <a:rPr lang="en-US" dirty="0"/>
              <a:t>, </a:t>
            </a:r>
            <a:endParaRPr lang="pl-PL" dirty="0"/>
          </a:p>
          <a:p>
            <a:r>
              <a:rPr lang="pl-PL" b="1" dirty="0" err="1">
                <a:solidFill>
                  <a:srgbClr val="002060"/>
                </a:solidFill>
              </a:rPr>
              <a:t>PPKs</a:t>
            </a:r>
            <a:r>
              <a:rPr lang="en-US" b="1" dirty="0">
                <a:solidFill>
                  <a:srgbClr val="002060"/>
                </a:solidFill>
              </a:rPr>
              <a:t> will be introduced gradually</a:t>
            </a:r>
            <a:r>
              <a:rPr lang="en-US" dirty="0"/>
              <a:t>: </a:t>
            </a:r>
            <a:r>
              <a:rPr lang="en-US" b="1" dirty="0">
                <a:solidFill>
                  <a:srgbClr val="002060"/>
                </a:solidFill>
              </a:rPr>
              <a:t>from July 2019</a:t>
            </a:r>
            <a:r>
              <a:rPr lang="en-US" dirty="0"/>
              <a:t>, they will cover workers in big companies (more than 250 employees); from January 2020, they will cover workers in medium-sized companies (50-249 employees); from July 2020, they will cover workers in small companies (20-49 employees); from January 2021, they will cover all remaining workers.</a:t>
            </a:r>
            <a:endParaRPr lang="pl-PL" dirty="0"/>
          </a:p>
          <a:p>
            <a:r>
              <a:rPr lang="pl-PL" b="1" dirty="0" err="1">
                <a:solidFill>
                  <a:srgbClr val="002060"/>
                </a:solidFill>
              </a:rPr>
              <a:t>Incentives</a:t>
            </a:r>
            <a:r>
              <a:rPr lang="pl-PL" b="1" dirty="0">
                <a:solidFill>
                  <a:srgbClr val="002060"/>
                </a:solidFill>
              </a:rPr>
              <a:t> </a:t>
            </a:r>
            <a:r>
              <a:rPr lang="pl-PL" b="1" dirty="0" err="1">
                <a:solidFill>
                  <a:srgbClr val="002060"/>
                </a:solidFill>
              </a:rPr>
              <a:t>based</a:t>
            </a:r>
            <a:r>
              <a:rPr lang="pl-PL" b="1" dirty="0">
                <a:solidFill>
                  <a:srgbClr val="002060"/>
                </a:solidFill>
              </a:rPr>
              <a:t> on </a:t>
            </a:r>
            <a:r>
              <a:rPr lang="pl-PL" b="1" dirty="0" err="1">
                <a:solidFill>
                  <a:srgbClr val="002060"/>
                </a:solidFill>
              </a:rPr>
              <a:t>behavioral</a:t>
            </a:r>
            <a:r>
              <a:rPr lang="pl-PL" b="1" dirty="0">
                <a:solidFill>
                  <a:srgbClr val="002060"/>
                </a:solidFill>
              </a:rPr>
              <a:t> </a:t>
            </a:r>
            <a:r>
              <a:rPr lang="pl-PL" b="1" dirty="0" err="1">
                <a:solidFill>
                  <a:srgbClr val="002060"/>
                </a:solidFill>
              </a:rPr>
              <a:t>economics</a:t>
            </a:r>
            <a:r>
              <a:rPr lang="pl-PL" b="1" dirty="0">
                <a:solidFill>
                  <a:srgbClr val="002060"/>
                </a:solidFill>
              </a:rPr>
              <a:t> („</a:t>
            </a:r>
            <a:r>
              <a:rPr lang="pl-PL" b="1" dirty="0" err="1">
                <a:solidFill>
                  <a:srgbClr val="002060"/>
                </a:solidFill>
              </a:rPr>
              <a:t>Nudges</a:t>
            </a:r>
            <a:r>
              <a:rPr lang="pl-PL" b="1" dirty="0">
                <a:solidFill>
                  <a:srgbClr val="002060"/>
                </a:solidFill>
              </a:rPr>
              <a:t>”)</a:t>
            </a:r>
            <a:r>
              <a:rPr lang="pl-PL" dirty="0">
                <a:solidFill>
                  <a:srgbClr val="002060"/>
                </a:solidFill>
              </a:rPr>
              <a:t> – </a:t>
            </a:r>
            <a:r>
              <a:rPr lang="pl-PL" dirty="0" err="1">
                <a:solidFill>
                  <a:srgbClr val="002060"/>
                </a:solidFill>
              </a:rPr>
              <a:t>default</a:t>
            </a:r>
            <a:r>
              <a:rPr lang="pl-PL" dirty="0">
                <a:solidFill>
                  <a:srgbClr val="002060"/>
                </a:solidFill>
              </a:rPr>
              <a:t> </a:t>
            </a:r>
            <a:r>
              <a:rPr lang="pl-PL" dirty="0" err="1">
                <a:solidFill>
                  <a:srgbClr val="002060"/>
                </a:solidFill>
              </a:rPr>
              <a:t>options</a:t>
            </a:r>
            <a:r>
              <a:rPr lang="pl-PL" dirty="0">
                <a:solidFill>
                  <a:srgbClr val="002060"/>
                </a:solidFill>
              </a:rPr>
              <a:t> (status quo </a:t>
            </a:r>
            <a:r>
              <a:rPr lang="pl-PL" dirty="0" err="1">
                <a:solidFill>
                  <a:srgbClr val="002060"/>
                </a:solidFill>
              </a:rPr>
              <a:t>bias</a:t>
            </a:r>
            <a:r>
              <a:rPr lang="pl-PL" dirty="0">
                <a:solidFill>
                  <a:srgbClr val="002060"/>
                </a:solidFill>
              </a:rPr>
              <a:t>, </a:t>
            </a:r>
            <a:r>
              <a:rPr lang="pl-PL" dirty="0" err="1">
                <a:solidFill>
                  <a:srgbClr val="002060"/>
                </a:solidFill>
              </a:rPr>
              <a:t>loss</a:t>
            </a:r>
            <a:r>
              <a:rPr lang="pl-PL" dirty="0">
                <a:solidFill>
                  <a:srgbClr val="002060"/>
                </a:solidFill>
              </a:rPr>
              <a:t> </a:t>
            </a:r>
            <a:r>
              <a:rPr lang="pl-PL" dirty="0" err="1">
                <a:solidFill>
                  <a:srgbClr val="002060"/>
                </a:solidFill>
              </a:rPr>
              <a:t>aversion</a:t>
            </a:r>
            <a:r>
              <a:rPr lang="pl-PL" dirty="0">
                <a:solidFill>
                  <a:srgbClr val="002060"/>
                </a:solidFill>
              </a:rPr>
              <a:t>).</a:t>
            </a:r>
          </a:p>
          <a:p>
            <a:r>
              <a:rPr lang="en-US" dirty="0"/>
              <a:t>The scheme will cover all employees hired in accordance with the </a:t>
            </a:r>
            <a:r>
              <a:rPr lang="en-US" dirty="0" err="1"/>
              <a:t>Labour</a:t>
            </a:r>
            <a:r>
              <a:rPr lang="en-US" dirty="0"/>
              <a:t> Code contract who are between 19 and 55 years old. Workers aged between 55 and 70 can join an ECP voluntarily. </a:t>
            </a:r>
            <a:r>
              <a:rPr lang="en-US" b="1" dirty="0">
                <a:solidFill>
                  <a:srgbClr val="002060"/>
                </a:solidFill>
              </a:rPr>
              <a:t>The default option is participation in the plan</a:t>
            </a:r>
            <a:r>
              <a:rPr lang="en-US" dirty="0"/>
              <a:t>, but anybody can opt out of ECPs at any moment. </a:t>
            </a:r>
            <a:endParaRPr lang="pl-PL" dirty="0"/>
          </a:p>
          <a:p>
            <a:r>
              <a:rPr lang="pl-PL" dirty="0"/>
              <a:t>S</a:t>
            </a:r>
            <a:r>
              <a:rPr lang="en-US" dirty="0" err="1"/>
              <a:t>avings</a:t>
            </a:r>
            <a:r>
              <a:rPr lang="en-US" dirty="0"/>
              <a:t> accumulated will be accessible only when the participant reaches the age of 60 (with the exception of cases of serious illness or if using part of the savings for housing purposes). </a:t>
            </a:r>
            <a:endParaRPr lang="pl-PL" dirty="0">
              <a:solidFill>
                <a:srgbClr val="002060"/>
              </a:solidFill>
            </a:endParaRPr>
          </a:p>
          <a:p>
            <a:pPr marL="0" indent="0">
              <a:buNone/>
            </a:pPr>
            <a:endParaRPr lang="pl-PL" dirty="0">
              <a:solidFill>
                <a:srgbClr val="002060"/>
              </a:solidFill>
            </a:endParaRPr>
          </a:p>
          <a:p>
            <a:pPr marL="0" indent="0">
              <a:buNone/>
            </a:pPr>
            <a:endParaRPr lang="pl-PL" dirty="0">
              <a:solidFill>
                <a:srgbClr val="002060"/>
              </a:solidFill>
            </a:endParaRPr>
          </a:p>
          <a:p>
            <a:endParaRPr lang="en-US" dirty="0"/>
          </a:p>
        </p:txBody>
      </p:sp>
      <p:sp>
        <p:nvSpPr>
          <p:cNvPr id="4" name="Tytuł 1">
            <a:extLst>
              <a:ext uri="{FF2B5EF4-FFF2-40B4-BE49-F238E27FC236}">
                <a16:creationId xmlns:a16="http://schemas.microsoft.com/office/drawing/2014/main" id="{CAAFC3C0-EAB1-4F5A-BD07-EC454F6D9DDA}"/>
              </a:ext>
            </a:extLst>
          </p:cNvPr>
          <p:cNvSpPr>
            <a:spLocks noGrp="1"/>
          </p:cNvSpPr>
          <p:nvPr>
            <p:ph type="title"/>
          </p:nvPr>
        </p:nvSpPr>
        <p:spPr>
          <a:xfrm>
            <a:off x="581025" y="701675"/>
            <a:ext cx="10668222" cy="754985"/>
          </a:xfrm>
          <a:solidFill>
            <a:schemeClr val="bg2"/>
          </a:solidFill>
        </p:spPr>
        <p:txBody>
          <a:bodyPr>
            <a:normAutofit fontScale="90000"/>
          </a:bodyPr>
          <a:lstStyle/>
          <a:p>
            <a:r>
              <a:rPr lang="pl-PL" sz="1800" dirty="0" err="1" smtClean="0"/>
              <a:t>Rethinking</a:t>
            </a:r>
            <a:r>
              <a:rPr lang="pl-PL" sz="1800" dirty="0" smtClean="0"/>
              <a:t> </a:t>
            </a:r>
            <a:r>
              <a:rPr lang="pl-PL" sz="1800" dirty="0"/>
              <a:t>THE PENSION REFORM – POLITICAL RISK AND KEY </a:t>
            </a:r>
            <a:r>
              <a:rPr lang="pl-PL" sz="1800" dirty="0" err="1"/>
              <a:t>CHANgES</a:t>
            </a:r>
            <a:r>
              <a:rPr lang="pl-PL" sz="1800" dirty="0"/>
              <a:t> </a:t>
            </a:r>
            <a:r>
              <a:rPr lang="pl-PL" dirty="0"/>
              <a:t/>
            </a:r>
            <a:br>
              <a:rPr lang="pl-PL" dirty="0"/>
            </a:br>
            <a:r>
              <a:rPr lang="pl-PL" b="1" dirty="0"/>
              <a:t>OCCUPATIONAL PENSION SAVINGS</a:t>
            </a:r>
            <a:endParaRPr lang="en-US" b="1" dirty="0"/>
          </a:p>
        </p:txBody>
      </p:sp>
    </p:spTree>
    <p:extLst>
      <p:ext uri="{BB962C8B-B14F-4D97-AF65-F5344CB8AC3E}">
        <p14:creationId xmlns:p14="http://schemas.microsoft.com/office/powerpoint/2010/main" val="10562395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25BF87E-9986-4834-AA24-8EC1E39711A8}"/>
              </a:ext>
            </a:extLst>
          </p:cNvPr>
          <p:cNvSpPr>
            <a:spLocks noGrp="1"/>
          </p:cNvSpPr>
          <p:nvPr>
            <p:ph idx="1"/>
          </p:nvPr>
        </p:nvSpPr>
        <p:spPr>
          <a:xfrm>
            <a:off x="581192" y="1765005"/>
            <a:ext cx="11029615" cy="4210345"/>
          </a:xfrm>
        </p:spPr>
        <p:txBody>
          <a:bodyPr anchor="t"/>
          <a:lstStyle/>
          <a:p>
            <a:r>
              <a:rPr lang="en-US" b="1" dirty="0">
                <a:solidFill>
                  <a:srgbClr val="002060"/>
                </a:solidFill>
              </a:rPr>
              <a:t>Contributions to </a:t>
            </a:r>
            <a:r>
              <a:rPr lang="pl-PL" b="1" dirty="0">
                <a:solidFill>
                  <a:srgbClr val="002060"/>
                </a:solidFill>
              </a:rPr>
              <a:t>PPK</a:t>
            </a:r>
            <a:r>
              <a:rPr lang="en-US" b="1" dirty="0">
                <a:solidFill>
                  <a:srgbClr val="002060"/>
                </a:solidFill>
              </a:rPr>
              <a:t>s will be financed by employers, employees and the State budget </a:t>
            </a:r>
            <a:r>
              <a:rPr lang="en-US" dirty="0"/>
              <a:t>(namely, the </a:t>
            </a:r>
            <a:r>
              <a:rPr lang="en-US" dirty="0" err="1"/>
              <a:t>Labour</a:t>
            </a:r>
            <a:r>
              <a:rPr lang="en-US" dirty="0"/>
              <a:t> Fund, which is used to finance unemployment benefits and active </a:t>
            </a:r>
            <a:r>
              <a:rPr lang="en-US" dirty="0" err="1"/>
              <a:t>labour</a:t>
            </a:r>
            <a:r>
              <a:rPr lang="en-US" dirty="0"/>
              <a:t> market policies). </a:t>
            </a:r>
            <a:endParaRPr lang="pl-PL" dirty="0"/>
          </a:p>
          <a:p>
            <a:r>
              <a:rPr lang="en-US" dirty="0"/>
              <a:t>The mandatory contribution will amount to 3.5% of the wage, with an optional additional contribution of up to 4.5% of the wage</a:t>
            </a:r>
            <a:r>
              <a:rPr lang="pl-PL" dirty="0"/>
              <a:t>.</a:t>
            </a:r>
            <a:endParaRPr lang="en-US" dirty="0"/>
          </a:p>
        </p:txBody>
      </p:sp>
      <p:sp>
        <p:nvSpPr>
          <p:cNvPr id="4" name="Tytuł 1">
            <a:extLst>
              <a:ext uri="{FF2B5EF4-FFF2-40B4-BE49-F238E27FC236}">
                <a16:creationId xmlns:a16="http://schemas.microsoft.com/office/drawing/2014/main" id="{3226A1EA-1556-49A9-9084-2BD30AC5B563}"/>
              </a:ext>
            </a:extLst>
          </p:cNvPr>
          <p:cNvSpPr>
            <a:spLocks noGrp="1"/>
          </p:cNvSpPr>
          <p:nvPr>
            <p:ph type="title"/>
          </p:nvPr>
        </p:nvSpPr>
        <p:spPr>
          <a:xfrm>
            <a:off x="581025" y="701675"/>
            <a:ext cx="11029950" cy="850678"/>
          </a:xfrm>
          <a:solidFill>
            <a:schemeClr val="bg2"/>
          </a:solidFill>
        </p:spPr>
        <p:txBody>
          <a:bodyPr>
            <a:normAutofit/>
          </a:bodyPr>
          <a:lstStyle/>
          <a:p>
            <a:r>
              <a:rPr lang="pl-PL" sz="1800" dirty="0" err="1" smtClean="0"/>
              <a:t>Rethinking</a:t>
            </a:r>
            <a:r>
              <a:rPr lang="pl-PL" sz="1800" dirty="0" smtClean="0"/>
              <a:t> </a:t>
            </a:r>
            <a:r>
              <a:rPr lang="pl-PL" sz="1800" dirty="0"/>
              <a:t>THE PENSION REFORM – POLITICAL RISK AND KEY </a:t>
            </a:r>
            <a:r>
              <a:rPr lang="pl-PL" sz="1800" dirty="0" err="1"/>
              <a:t>CHANgES</a:t>
            </a:r>
            <a:r>
              <a:rPr lang="pl-PL" sz="1800" dirty="0"/>
              <a:t> </a:t>
            </a:r>
            <a:r>
              <a:rPr lang="pl-PL" dirty="0"/>
              <a:t/>
            </a:r>
            <a:br>
              <a:rPr lang="pl-PL" dirty="0"/>
            </a:br>
            <a:r>
              <a:rPr lang="pl-PL" b="1" dirty="0"/>
              <a:t>OCCUPATIONAL PENSION SAVINGS</a:t>
            </a:r>
            <a:endParaRPr lang="en-US" b="1" dirty="0"/>
          </a:p>
        </p:txBody>
      </p:sp>
      <p:graphicFrame>
        <p:nvGraphicFramePr>
          <p:cNvPr id="5" name="Tabela 4">
            <a:extLst>
              <a:ext uri="{FF2B5EF4-FFF2-40B4-BE49-F238E27FC236}">
                <a16:creationId xmlns:a16="http://schemas.microsoft.com/office/drawing/2014/main" id="{DA17F400-53C0-4FA4-A127-809D5F8068A7}"/>
              </a:ext>
            </a:extLst>
          </p:cNvPr>
          <p:cNvGraphicFramePr>
            <a:graphicFrameLocks noGrp="1"/>
          </p:cNvGraphicFramePr>
          <p:nvPr>
            <p:extLst>
              <p:ext uri="{D42A27DB-BD31-4B8C-83A1-F6EECF244321}">
                <p14:modId xmlns:p14="http://schemas.microsoft.com/office/powerpoint/2010/main" val="4108055353"/>
              </p:ext>
            </p:extLst>
          </p:nvPr>
        </p:nvGraphicFramePr>
        <p:xfrm>
          <a:off x="1669311" y="3097500"/>
          <a:ext cx="8127999" cy="192024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569721941"/>
                    </a:ext>
                  </a:extLst>
                </a:gridCol>
                <a:gridCol w="2709333">
                  <a:extLst>
                    <a:ext uri="{9D8B030D-6E8A-4147-A177-3AD203B41FA5}">
                      <a16:colId xmlns:a16="http://schemas.microsoft.com/office/drawing/2014/main" val="2023715026"/>
                    </a:ext>
                  </a:extLst>
                </a:gridCol>
                <a:gridCol w="2709333">
                  <a:extLst>
                    <a:ext uri="{9D8B030D-6E8A-4147-A177-3AD203B41FA5}">
                      <a16:colId xmlns:a16="http://schemas.microsoft.com/office/drawing/2014/main" val="2314853616"/>
                    </a:ext>
                  </a:extLst>
                </a:gridCol>
              </a:tblGrid>
              <a:tr h="324962">
                <a:tc>
                  <a:txBody>
                    <a:bodyPr/>
                    <a:lstStyle/>
                    <a:p>
                      <a:r>
                        <a:rPr lang="pl-PL" dirty="0" err="1"/>
                        <a:t>Amount</a:t>
                      </a:r>
                      <a:r>
                        <a:rPr lang="pl-PL" dirty="0"/>
                        <a:t> of PPK</a:t>
                      </a:r>
                    </a:p>
                    <a:p>
                      <a:r>
                        <a:rPr lang="pl-PL" dirty="0" err="1"/>
                        <a:t>contributions</a:t>
                      </a:r>
                      <a:endParaRPr lang="en-US" dirty="0"/>
                    </a:p>
                  </a:txBody>
                  <a:tcPr/>
                </a:tc>
                <a:tc>
                  <a:txBody>
                    <a:bodyPr/>
                    <a:lstStyle/>
                    <a:p>
                      <a:r>
                        <a:rPr lang="pl-PL" dirty="0" err="1"/>
                        <a:t>Mandatory</a:t>
                      </a:r>
                      <a:r>
                        <a:rPr lang="pl-PL" dirty="0"/>
                        <a:t> </a:t>
                      </a:r>
                      <a:r>
                        <a:rPr lang="pl-PL" dirty="0" err="1"/>
                        <a:t>contributions</a:t>
                      </a:r>
                      <a:endParaRPr lang="en-US" dirty="0"/>
                    </a:p>
                  </a:txBody>
                  <a:tcPr/>
                </a:tc>
                <a:tc>
                  <a:txBody>
                    <a:bodyPr/>
                    <a:lstStyle/>
                    <a:p>
                      <a:r>
                        <a:rPr lang="pl-PL" dirty="0" err="1"/>
                        <a:t>Voluntary</a:t>
                      </a:r>
                      <a:r>
                        <a:rPr lang="pl-PL" dirty="0"/>
                        <a:t> </a:t>
                      </a:r>
                    </a:p>
                    <a:p>
                      <a:r>
                        <a:rPr lang="pl-PL" dirty="0" err="1"/>
                        <a:t>contributions</a:t>
                      </a:r>
                      <a:endParaRPr lang="en-US" dirty="0"/>
                    </a:p>
                  </a:txBody>
                  <a:tcPr/>
                </a:tc>
                <a:extLst>
                  <a:ext uri="{0D108BD9-81ED-4DB2-BD59-A6C34878D82A}">
                    <a16:rowId xmlns:a16="http://schemas.microsoft.com/office/drawing/2014/main" val="3934622301"/>
                  </a:ext>
                </a:extLst>
              </a:tr>
              <a:tr h="370840">
                <a:tc>
                  <a:txBody>
                    <a:bodyPr/>
                    <a:lstStyle/>
                    <a:p>
                      <a:r>
                        <a:rPr lang="pl-PL" dirty="0" err="1"/>
                        <a:t>Finaced</a:t>
                      </a:r>
                      <a:r>
                        <a:rPr lang="pl-PL" dirty="0"/>
                        <a:t> by </a:t>
                      </a:r>
                      <a:r>
                        <a:rPr lang="pl-PL" dirty="0" err="1"/>
                        <a:t>employer</a:t>
                      </a:r>
                      <a:endParaRPr lang="en-US" dirty="0"/>
                    </a:p>
                  </a:txBody>
                  <a:tcPr/>
                </a:tc>
                <a:tc>
                  <a:txBody>
                    <a:bodyPr/>
                    <a:lstStyle/>
                    <a:p>
                      <a:r>
                        <a:rPr lang="pl-PL" dirty="0"/>
                        <a:t>1.5% of the </a:t>
                      </a:r>
                      <a:r>
                        <a:rPr lang="pl-PL" dirty="0" err="1"/>
                        <a:t>wage</a:t>
                      </a:r>
                      <a:endParaRPr lang="pl-PL" dirty="0"/>
                    </a:p>
                    <a:p>
                      <a:r>
                        <a:rPr lang="pl-PL" dirty="0"/>
                        <a:t>(with </a:t>
                      </a:r>
                      <a:r>
                        <a:rPr lang="pl-PL" dirty="0" err="1"/>
                        <a:t>exemptions</a:t>
                      </a:r>
                      <a:r>
                        <a:rPr lang="pl-PL" dirty="0"/>
                        <a:t>*)</a:t>
                      </a:r>
                      <a:endParaRPr lang="en-US" dirty="0"/>
                    </a:p>
                  </a:txBody>
                  <a:tcPr/>
                </a:tc>
                <a:tc>
                  <a:txBody>
                    <a:bodyPr/>
                    <a:lstStyle/>
                    <a:p>
                      <a:r>
                        <a:rPr lang="pl-PL" dirty="0" err="1"/>
                        <a:t>up</a:t>
                      </a:r>
                      <a:r>
                        <a:rPr lang="pl-PL" dirty="0"/>
                        <a:t> to 2.5% of the </a:t>
                      </a:r>
                      <a:r>
                        <a:rPr lang="pl-PL" dirty="0" err="1"/>
                        <a:t>wage</a:t>
                      </a:r>
                      <a:endParaRPr lang="en-US" dirty="0"/>
                    </a:p>
                  </a:txBody>
                  <a:tcPr/>
                </a:tc>
                <a:extLst>
                  <a:ext uri="{0D108BD9-81ED-4DB2-BD59-A6C34878D82A}">
                    <a16:rowId xmlns:a16="http://schemas.microsoft.com/office/drawing/2014/main" val="945149454"/>
                  </a:ext>
                </a:extLst>
              </a:tr>
              <a:tr h="370840">
                <a:tc>
                  <a:txBody>
                    <a:bodyPr/>
                    <a:lstStyle/>
                    <a:p>
                      <a:r>
                        <a:rPr lang="pl-PL" dirty="0" err="1"/>
                        <a:t>Financed</a:t>
                      </a:r>
                      <a:r>
                        <a:rPr lang="pl-PL" dirty="0"/>
                        <a:t> by </a:t>
                      </a:r>
                      <a:r>
                        <a:rPr lang="pl-PL" dirty="0" err="1"/>
                        <a:t>employee</a:t>
                      </a:r>
                      <a:endParaRPr lang="en-US" dirty="0"/>
                    </a:p>
                  </a:txBody>
                  <a:tcPr/>
                </a:tc>
                <a:tc>
                  <a:txBody>
                    <a:bodyPr/>
                    <a:lstStyle/>
                    <a:p>
                      <a:r>
                        <a:rPr lang="pl-PL" dirty="0"/>
                        <a:t>2.0% of the </a:t>
                      </a:r>
                      <a:r>
                        <a:rPr lang="pl-PL" dirty="0" err="1"/>
                        <a:t>wage</a:t>
                      </a:r>
                      <a:endParaRPr lang="pl-PL" dirty="0"/>
                    </a:p>
                    <a:p>
                      <a:r>
                        <a:rPr lang="pl-PL" dirty="0"/>
                        <a:t>(with </a:t>
                      </a:r>
                      <a:r>
                        <a:rPr lang="pl-PL" dirty="0" err="1"/>
                        <a:t>exeptions</a:t>
                      </a:r>
                      <a:r>
                        <a:rPr lang="pl-PL" dirty="0"/>
                        <a:t>**)</a:t>
                      </a:r>
                      <a:endParaRPr lang="en-US" dirty="0"/>
                    </a:p>
                  </a:txBody>
                  <a:tcPr/>
                </a:tc>
                <a:tc>
                  <a:txBody>
                    <a:bodyPr/>
                    <a:lstStyle/>
                    <a:p>
                      <a:r>
                        <a:rPr lang="pl-PL" dirty="0" err="1"/>
                        <a:t>up</a:t>
                      </a:r>
                      <a:r>
                        <a:rPr lang="pl-PL" dirty="0"/>
                        <a:t> to 2.0% of the </a:t>
                      </a:r>
                      <a:r>
                        <a:rPr lang="pl-PL" dirty="0" err="1"/>
                        <a:t>wage</a:t>
                      </a:r>
                      <a:endParaRPr lang="en-US" dirty="0"/>
                    </a:p>
                  </a:txBody>
                  <a:tcPr/>
                </a:tc>
                <a:extLst>
                  <a:ext uri="{0D108BD9-81ED-4DB2-BD59-A6C34878D82A}">
                    <a16:rowId xmlns:a16="http://schemas.microsoft.com/office/drawing/2014/main" val="3209205878"/>
                  </a:ext>
                </a:extLst>
              </a:tr>
            </a:tbl>
          </a:graphicData>
        </a:graphic>
      </p:graphicFrame>
      <p:sp>
        <p:nvSpPr>
          <p:cNvPr id="6" name="pole tekstowe 5">
            <a:extLst>
              <a:ext uri="{FF2B5EF4-FFF2-40B4-BE49-F238E27FC236}">
                <a16:creationId xmlns:a16="http://schemas.microsoft.com/office/drawing/2014/main" id="{24944DCD-E454-4A54-9B33-0D9F7F6B0548}"/>
              </a:ext>
            </a:extLst>
          </p:cNvPr>
          <p:cNvSpPr txBox="1"/>
          <p:nvPr/>
        </p:nvSpPr>
        <p:spPr>
          <a:xfrm>
            <a:off x="1765005" y="5436741"/>
            <a:ext cx="10271051" cy="1077218"/>
          </a:xfrm>
          <a:prstGeom prst="rect">
            <a:avLst/>
          </a:prstGeom>
          <a:noFill/>
        </p:spPr>
        <p:txBody>
          <a:bodyPr wrap="square" rtlCol="0">
            <a:spAutoFit/>
          </a:bodyPr>
          <a:lstStyle/>
          <a:p>
            <a:r>
              <a:rPr lang="pl-PL" sz="1600" dirty="0"/>
              <a:t>*</a:t>
            </a:r>
            <a:r>
              <a:rPr lang="pl-PL" sz="1600" dirty="0" err="1"/>
              <a:t>Companies</a:t>
            </a:r>
            <a:r>
              <a:rPr lang="pl-PL" sz="1600" dirty="0"/>
              <a:t> </a:t>
            </a:r>
            <a:r>
              <a:rPr lang="pl-PL" sz="1600" dirty="0" err="1"/>
              <a:t>which</a:t>
            </a:r>
            <a:r>
              <a:rPr lang="pl-PL" sz="1600" dirty="0"/>
              <a:t> </a:t>
            </a:r>
            <a:r>
              <a:rPr lang="pl-PL" sz="1600" dirty="0" err="1"/>
              <a:t>will</a:t>
            </a:r>
            <a:r>
              <a:rPr lang="pl-PL" sz="1600" dirty="0"/>
              <a:t> </a:t>
            </a:r>
            <a:r>
              <a:rPr lang="pl-PL" sz="1600" dirty="0" err="1"/>
              <a:t>offer</a:t>
            </a:r>
            <a:r>
              <a:rPr lang="pl-PL" sz="1600" dirty="0"/>
              <a:t> PPE with </a:t>
            </a:r>
            <a:r>
              <a:rPr lang="pl-PL" sz="1600" dirty="0" err="1"/>
              <a:t>at</a:t>
            </a:r>
            <a:r>
              <a:rPr lang="pl-PL" sz="1600" dirty="0"/>
              <a:t> </a:t>
            </a:r>
            <a:r>
              <a:rPr lang="pl-PL" sz="1600" dirty="0" err="1"/>
              <a:t>least</a:t>
            </a:r>
            <a:r>
              <a:rPr lang="pl-PL" sz="1600" dirty="0"/>
              <a:t> 3.5% </a:t>
            </a:r>
            <a:r>
              <a:rPr lang="pl-PL" sz="1600" dirty="0" err="1"/>
              <a:t>contribution</a:t>
            </a:r>
            <a:r>
              <a:rPr lang="pl-PL" sz="1600" dirty="0"/>
              <a:t> from </a:t>
            </a:r>
            <a:r>
              <a:rPr lang="pl-PL" sz="1600" dirty="0" err="1"/>
              <a:t>employer</a:t>
            </a:r>
            <a:r>
              <a:rPr lang="pl-PL" sz="1600" dirty="0"/>
              <a:t> </a:t>
            </a:r>
          </a:p>
          <a:p>
            <a:r>
              <a:rPr lang="pl-PL" sz="1600" dirty="0"/>
              <a:t>  </a:t>
            </a:r>
            <a:r>
              <a:rPr lang="pl-PL" sz="1600" dirty="0" err="1"/>
              <a:t>till</a:t>
            </a:r>
            <a:r>
              <a:rPr lang="pl-PL" sz="1600" dirty="0"/>
              <a:t> the </a:t>
            </a:r>
            <a:r>
              <a:rPr lang="pl-PL" sz="1600" dirty="0" err="1"/>
              <a:t>date</a:t>
            </a:r>
            <a:r>
              <a:rPr lang="pl-PL" sz="1600" dirty="0"/>
              <a:t> </a:t>
            </a:r>
            <a:r>
              <a:rPr lang="pl-PL" sz="1600" dirty="0" err="1"/>
              <a:t>obligatory</a:t>
            </a:r>
            <a:r>
              <a:rPr lang="pl-PL" sz="1600" dirty="0"/>
              <a:t> </a:t>
            </a:r>
            <a:r>
              <a:rPr lang="pl-PL" sz="1600" dirty="0" err="1"/>
              <a:t>establishement</a:t>
            </a:r>
            <a:r>
              <a:rPr lang="pl-PL" sz="1600" dirty="0"/>
              <a:t> of </a:t>
            </a:r>
            <a:r>
              <a:rPr lang="pl-PL" sz="1600" dirty="0" err="1"/>
              <a:t>PPKs</a:t>
            </a:r>
            <a:r>
              <a:rPr lang="pl-PL" sz="1600" dirty="0"/>
              <a:t> </a:t>
            </a:r>
            <a:r>
              <a:rPr lang="pl-PL" sz="1600" dirty="0" err="1"/>
              <a:t>are</a:t>
            </a:r>
            <a:r>
              <a:rPr lang="pl-PL" sz="1600" dirty="0"/>
              <a:t> </a:t>
            </a:r>
            <a:r>
              <a:rPr lang="pl-PL" sz="1600" dirty="0" err="1"/>
              <a:t>exempted</a:t>
            </a:r>
            <a:r>
              <a:rPr lang="pl-PL" sz="1600" dirty="0"/>
              <a:t> from </a:t>
            </a:r>
            <a:r>
              <a:rPr lang="pl-PL" sz="1600" dirty="0" err="1"/>
              <a:t>obligation</a:t>
            </a:r>
            <a:r>
              <a:rPr lang="pl-PL" sz="1600" dirty="0"/>
              <a:t> to </a:t>
            </a:r>
            <a:r>
              <a:rPr lang="pl-PL" sz="1600" dirty="0" err="1"/>
              <a:t>create</a:t>
            </a:r>
            <a:r>
              <a:rPr lang="pl-PL" sz="1600" dirty="0"/>
              <a:t> PPK</a:t>
            </a:r>
          </a:p>
          <a:p>
            <a:r>
              <a:rPr lang="pl-PL" sz="1600" dirty="0"/>
              <a:t>**</a:t>
            </a:r>
            <a:r>
              <a:rPr lang="en-US" sz="1600" dirty="0"/>
              <a:t>Employees with salaries below 120% of the minimum wage will pay reduced mandatory contributions, but no less than 0.5% of their wage. </a:t>
            </a:r>
            <a:r>
              <a:rPr lang="pl-PL" sz="1600" dirty="0"/>
              <a:t>  </a:t>
            </a:r>
            <a:endParaRPr lang="en-US" sz="1600" dirty="0"/>
          </a:p>
        </p:txBody>
      </p:sp>
      <p:sp>
        <p:nvSpPr>
          <p:cNvPr id="7" name="pole tekstowe 6">
            <a:extLst>
              <a:ext uri="{FF2B5EF4-FFF2-40B4-BE49-F238E27FC236}">
                <a16:creationId xmlns:a16="http://schemas.microsoft.com/office/drawing/2014/main" id="{3A0A6C30-DA94-4957-A1F1-29952A5E593B}"/>
              </a:ext>
            </a:extLst>
          </p:cNvPr>
          <p:cNvSpPr txBox="1"/>
          <p:nvPr/>
        </p:nvSpPr>
        <p:spPr>
          <a:xfrm>
            <a:off x="3950450" y="5024812"/>
            <a:ext cx="2453877" cy="369332"/>
          </a:xfrm>
          <a:prstGeom prst="rect">
            <a:avLst/>
          </a:prstGeom>
          <a:noFill/>
        </p:spPr>
        <p:txBody>
          <a:bodyPr wrap="none" rtlCol="0">
            <a:spAutoFit/>
          </a:bodyPr>
          <a:lstStyle/>
          <a:p>
            <a:r>
              <a:rPr lang="pl-PL" dirty="0"/>
              <a:t>Source: </a:t>
            </a:r>
            <a:r>
              <a:rPr lang="pl-PL" dirty="0" err="1"/>
              <a:t>own</a:t>
            </a:r>
            <a:r>
              <a:rPr lang="pl-PL" dirty="0"/>
              <a:t> </a:t>
            </a:r>
            <a:r>
              <a:rPr lang="pl-PL" dirty="0" err="1"/>
              <a:t>elaboration</a:t>
            </a:r>
            <a:endParaRPr lang="en-US" dirty="0"/>
          </a:p>
        </p:txBody>
      </p:sp>
    </p:spTree>
    <p:extLst>
      <p:ext uri="{BB962C8B-B14F-4D97-AF65-F5344CB8AC3E}">
        <p14:creationId xmlns:p14="http://schemas.microsoft.com/office/powerpoint/2010/main" val="37109937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1191" y="812992"/>
            <a:ext cx="11029616" cy="1188720"/>
          </a:xfrm>
          <a:solidFill>
            <a:schemeClr val="bg2"/>
          </a:solidFill>
        </p:spPr>
        <p:txBody>
          <a:bodyPr>
            <a:normAutofit/>
          </a:bodyPr>
          <a:lstStyle/>
          <a:p>
            <a:r>
              <a:rPr lang="pl-PL" b="1" dirty="0" smtClean="0"/>
              <a:t>CONCLUSIONS </a:t>
            </a:r>
            <a:r>
              <a:rPr lang="pl-PL" b="1" dirty="0"/>
              <a:t>(1/2):</a:t>
            </a:r>
            <a:br>
              <a:rPr lang="pl-PL" b="1" dirty="0"/>
            </a:br>
            <a:r>
              <a:rPr lang="pl-PL" b="1" dirty="0" err="1"/>
              <a:t>Lessons</a:t>
            </a:r>
            <a:r>
              <a:rPr lang="pl-PL" b="1" dirty="0"/>
              <a:t> from the </a:t>
            </a:r>
            <a:r>
              <a:rPr lang="pl-PL" b="1" dirty="0" err="1"/>
              <a:t>Paradigmatic</a:t>
            </a:r>
            <a:r>
              <a:rPr lang="pl-PL" b="1" dirty="0"/>
              <a:t> reform</a:t>
            </a:r>
          </a:p>
        </p:txBody>
      </p:sp>
      <p:sp>
        <p:nvSpPr>
          <p:cNvPr id="3" name="Symbol zastępczy zawartości 2"/>
          <p:cNvSpPr>
            <a:spLocks noGrp="1"/>
          </p:cNvSpPr>
          <p:nvPr>
            <p:ph idx="1"/>
          </p:nvPr>
        </p:nvSpPr>
        <p:spPr>
          <a:xfrm>
            <a:off x="581192" y="2340864"/>
            <a:ext cx="11029615" cy="4517136"/>
          </a:xfrm>
        </p:spPr>
        <p:txBody>
          <a:bodyPr>
            <a:noAutofit/>
          </a:bodyPr>
          <a:lstStyle/>
          <a:p>
            <a:r>
              <a:rPr lang="en-AU" sz="2000" dirty="0" smtClean="0">
                <a:solidFill>
                  <a:schemeClr val="tx1"/>
                </a:solidFill>
              </a:rPr>
              <a:t>Referring to the goals of the pension reform of 1999:</a:t>
            </a:r>
          </a:p>
          <a:p>
            <a:pPr lvl="1"/>
            <a:r>
              <a:rPr lang="en-AU" sz="2000" dirty="0" smtClean="0">
                <a:solidFill>
                  <a:schemeClr val="tx1"/>
                </a:solidFill>
              </a:rPr>
              <a:t>Primary aims of the pension system were not sufficiently addressed: reduction of adequacy and increase of poverty ratio, especially for women</a:t>
            </a:r>
            <a:endParaRPr lang="en-AU" sz="2000" b="1" dirty="0" smtClean="0">
              <a:solidFill>
                <a:schemeClr val="tx1"/>
              </a:solidFill>
            </a:endParaRPr>
          </a:p>
          <a:p>
            <a:pPr lvl="1"/>
            <a:r>
              <a:rPr lang="en-AU" sz="2000" dirty="0" smtClean="0">
                <a:solidFill>
                  <a:schemeClr val="tx1"/>
                </a:solidFill>
              </a:rPr>
              <a:t>Assessment of achievement of the secondary goals is confirmed by the development of the financial market, but the influence on the economic growth needs further research; </a:t>
            </a:r>
          </a:p>
          <a:p>
            <a:r>
              <a:rPr lang="en-AU" sz="2000" dirty="0" smtClean="0">
                <a:solidFill>
                  <a:schemeClr val="tx1"/>
                </a:solidFill>
              </a:rPr>
              <a:t>Referring to the implementation phase;</a:t>
            </a:r>
          </a:p>
          <a:p>
            <a:pPr lvl="2"/>
            <a:r>
              <a:rPr lang="en-AU" sz="2000" dirty="0" smtClean="0">
                <a:solidFill>
                  <a:schemeClr val="tx1"/>
                </a:solidFill>
              </a:rPr>
              <a:t>All unsolved issues are easy to be modified or cancelled – they generate increase in political risk (OFE, financial sustainability)</a:t>
            </a:r>
          </a:p>
          <a:p>
            <a:pPr lvl="2"/>
            <a:r>
              <a:rPr lang="en-AU" sz="2000" dirty="0" smtClean="0">
                <a:solidFill>
                  <a:schemeClr val="tx1"/>
                </a:solidFill>
              </a:rPr>
              <a:t>Transition costs matter (the reform must be affordable) </a:t>
            </a:r>
          </a:p>
          <a:p>
            <a:pPr lvl="2"/>
            <a:r>
              <a:rPr lang="en-AU" sz="2000" dirty="0" smtClean="0">
                <a:solidFill>
                  <a:schemeClr val="tx1"/>
                </a:solidFill>
              </a:rPr>
              <a:t>other reforms should be in </a:t>
            </a:r>
            <a:r>
              <a:rPr lang="en-AU" sz="2000" dirty="0" err="1" smtClean="0">
                <a:solidFill>
                  <a:schemeClr val="tx1"/>
                </a:solidFill>
              </a:rPr>
              <a:t>lin</a:t>
            </a:r>
            <a:r>
              <a:rPr lang="pl-PL" sz="2000" dirty="0" smtClean="0">
                <a:solidFill>
                  <a:schemeClr val="tx1"/>
                </a:solidFill>
              </a:rPr>
              <a:t>e</a:t>
            </a:r>
            <a:r>
              <a:rPr lang="en-AU" sz="2000" dirty="0" smtClean="0">
                <a:solidFill>
                  <a:schemeClr val="tx1"/>
                </a:solidFill>
              </a:rPr>
              <a:t> with the pension reform</a:t>
            </a:r>
          </a:p>
          <a:p>
            <a:pPr lvl="2"/>
            <a:r>
              <a:rPr lang="en-AU" sz="2000" dirty="0" smtClean="0">
                <a:solidFill>
                  <a:schemeClr val="tx1"/>
                </a:solidFill>
              </a:rPr>
              <a:t>Implementation phase and monitoring is as much important as a concept – the reform should have it „owner”</a:t>
            </a:r>
          </a:p>
          <a:p>
            <a:pPr marL="0" indent="0">
              <a:buNone/>
            </a:pPr>
            <a:endParaRPr lang="en-AU" sz="2000" dirty="0">
              <a:solidFill>
                <a:schemeClr val="tx1"/>
              </a:solidFill>
            </a:endParaRPr>
          </a:p>
        </p:txBody>
      </p:sp>
    </p:spTree>
    <p:extLst>
      <p:ext uri="{BB962C8B-B14F-4D97-AF65-F5344CB8AC3E}">
        <p14:creationId xmlns:p14="http://schemas.microsoft.com/office/powerpoint/2010/main" val="1639254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2165AED-28F5-4151-AA40-D2E03C47C9B1}"/>
              </a:ext>
            </a:extLst>
          </p:cNvPr>
          <p:cNvSpPr>
            <a:spLocks noGrp="1"/>
          </p:cNvSpPr>
          <p:nvPr>
            <p:ph idx="1"/>
          </p:nvPr>
        </p:nvSpPr>
        <p:spPr/>
        <p:txBody>
          <a:bodyPr anchor="t">
            <a:normAutofit/>
          </a:bodyPr>
          <a:lstStyle/>
          <a:p>
            <a:r>
              <a:rPr lang="en-US" sz="2000" dirty="0">
                <a:solidFill>
                  <a:schemeClr val="tx1"/>
                </a:solidFill>
              </a:rPr>
              <a:t>Traditional incentives to add</a:t>
            </a:r>
            <a:r>
              <a:rPr lang="pl-PL" sz="2000" dirty="0">
                <a:solidFill>
                  <a:schemeClr val="tx1"/>
                </a:solidFill>
              </a:rPr>
              <a:t>i</a:t>
            </a:r>
            <a:r>
              <a:rPr lang="en-US" sz="2000" dirty="0" err="1">
                <a:solidFill>
                  <a:schemeClr val="tx1"/>
                </a:solidFill>
              </a:rPr>
              <a:t>tional</a:t>
            </a:r>
            <a:r>
              <a:rPr lang="en-US" sz="2000" dirty="0">
                <a:solidFill>
                  <a:schemeClr val="tx1"/>
                </a:solidFill>
              </a:rPr>
              <a:t> pension savings (tax relieves) are not sufficient.</a:t>
            </a:r>
          </a:p>
          <a:p>
            <a:r>
              <a:rPr lang="en-US" sz="2000" dirty="0">
                <a:solidFill>
                  <a:schemeClr val="tx1"/>
                </a:solidFill>
              </a:rPr>
              <a:t>Social context  and psychological aspects of pension reforms are at least as important </a:t>
            </a:r>
            <a:endParaRPr lang="pl-PL" sz="2000" dirty="0">
              <a:solidFill>
                <a:schemeClr val="tx1"/>
              </a:solidFill>
            </a:endParaRPr>
          </a:p>
          <a:p>
            <a:pPr marL="0" indent="0">
              <a:buNone/>
            </a:pPr>
            <a:r>
              <a:rPr lang="pl-PL" sz="2000" dirty="0">
                <a:solidFill>
                  <a:schemeClr val="tx1"/>
                </a:solidFill>
              </a:rPr>
              <a:t>     </a:t>
            </a:r>
            <a:r>
              <a:rPr lang="en-US" sz="2000" dirty="0">
                <a:solidFill>
                  <a:schemeClr val="tx1"/>
                </a:solidFill>
              </a:rPr>
              <a:t>as institutional and economical issues. </a:t>
            </a:r>
          </a:p>
          <a:p>
            <a:r>
              <a:rPr lang="en-US" sz="2000" dirty="0">
                <a:solidFill>
                  <a:schemeClr val="tx1"/>
                </a:solidFill>
              </a:rPr>
              <a:t>Political risk and discontinuity of pension reforms may be the most important threat </a:t>
            </a:r>
            <a:endParaRPr lang="pl-PL" sz="2000" dirty="0">
              <a:solidFill>
                <a:schemeClr val="tx1"/>
              </a:solidFill>
            </a:endParaRPr>
          </a:p>
          <a:p>
            <a:pPr marL="0" indent="0">
              <a:buNone/>
            </a:pPr>
            <a:r>
              <a:rPr lang="pl-PL" sz="2000" dirty="0">
                <a:solidFill>
                  <a:schemeClr val="tx1"/>
                </a:solidFill>
              </a:rPr>
              <a:t>    </a:t>
            </a:r>
            <a:r>
              <a:rPr lang="en-US" sz="2000" dirty="0">
                <a:solidFill>
                  <a:schemeClr val="tx1"/>
                </a:solidFill>
              </a:rPr>
              <a:t>in the </a:t>
            </a:r>
            <a:r>
              <a:rPr lang="pl-PL" sz="2000" dirty="0" err="1">
                <a:solidFill>
                  <a:schemeClr val="tx1"/>
                </a:solidFill>
              </a:rPr>
              <a:t>continous</a:t>
            </a:r>
            <a:r>
              <a:rPr lang="pl-PL" sz="2000" dirty="0">
                <a:solidFill>
                  <a:schemeClr val="tx1"/>
                </a:solidFill>
              </a:rPr>
              <a:t> </a:t>
            </a:r>
            <a:r>
              <a:rPr lang="en-US" sz="2000" dirty="0">
                <a:solidFill>
                  <a:schemeClr val="tx1"/>
                </a:solidFill>
              </a:rPr>
              <a:t>process of pension reforms (not only in Poland).</a:t>
            </a:r>
          </a:p>
        </p:txBody>
      </p:sp>
      <p:sp>
        <p:nvSpPr>
          <p:cNvPr id="5" name="Tytuł 1">
            <a:extLst>
              <a:ext uri="{FF2B5EF4-FFF2-40B4-BE49-F238E27FC236}">
                <a16:creationId xmlns:a16="http://schemas.microsoft.com/office/drawing/2014/main" id="{4DD78F6A-AAC1-4793-B361-25B6EA66D5FE}"/>
              </a:ext>
            </a:extLst>
          </p:cNvPr>
          <p:cNvSpPr>
            <a:spLocks noGrp="1"/>
          </p:cNvSpPr>
          <p:nvPr>
            <p:ph type="title"/>
          </p:nvPr>
        </p:nvSpPr>
        <p:spPr>
          <a:xfrm>
            <a:off x="581025" y="701675"/>
            <a:ext cx="11029950" cy="1189038"/>
          </a:xfrm>
          <a:solidFill>
            <a:schemeClr val="bg2"/>
          </a:solidFill>
        </p:spPr>
        <p:txBody>
          <a:bodyPr>
            <a:normAutofit/>
          </a:bodyPr>
          <a:lstStyle/>
          <a:p>
            <a:r>
              <a:rPr lang="pl-PL" b="1" dirty="0" smtClean="0"/>
              <a:t>CONCLUSIONS </a:t>
            </a:r>
            <a:r>
              <a:rPr lang="pl-PL" b="1" dirty="0"/>
              <a:t>(2/2):</a:t>
            </a:r>
            <a:br>
              <a:rPr lang="pl-PL" b="1" dirty="0"/>
            </a:br>
            <a:r>
              <a:rPr lang="pl-PL" b="1" dirty="0" err="1"/>
              <a:t>Lessons</a:t>
            </a:r>
            <a:r>
              <a:rPr lang="pl-PL" b="1" dirty="0"/>
              <a:t> from the </a:t>
            </a:r>
            <a:r>
              <a:rPr lang="pl-PL" b="1" dirty="0" err="1"/>
              <a:t>Paradigmatic</a:t>
            </a:r>
            <a:r>
              <a:rPr lang="pl-PL" b="1" dirty="0"/>
              <a:t> reform</a:t>
            </a:r>
          </a:p>
        </p:txBody>
      </p:sp>
      <p:sp>
        <p:nvSpPr>
          <p:cNvPr id="6" name="Symbol zastępczy numeru slajdu 5">
            <a:extLst>
              <a:ext uri="{FF2B5EF4-FFF2-40B4-BE49-F238E27FC236}">
                <a16:creationId xmlns:a16="http://schemas.microsoft.com/office/drawing/2014/main" id="{5938B301-D347-4A30-A7E7-E48BC8FC67EC}"/>
              </a:ext>
            </a:extLst>
          </p:cNvPr>
          <p:cNvSpPr>
            <a:spLocks noGrp="1"/>
          </p:cNvSpPr>
          <p:nvPr>
            <p:ph type="sldNum" sz="quarter" idx="12"/>
          </p:nvPr>
        </p:nvSpPr>
        <p:spPr/>
        <p:txBody>
          <a:bodyPr/>
          <a:lstStyle/>
          <a:p>
            <a:fld id="{3A98EE3D-8CD1-4C3F-BD1C-C98C9596463C}" type="slidenum">
              <a:rPr lang="en-US" smtClean="0"/>
              <a:t>27</a:t>
            </a:fld>
            <a:endParaRPr lang="en-US" dirty="0"/>
          </a:p>
        </p:txBody>
      </p:sp>
    </p:spTree>
    <p:extLst>
      <p:ext uri="{BB962C8B-B14F-4D97-AF65-F5344CB8AC3E}">
        <p14:creationId xmlns:p14="http://schemas.microsoft.com/office/powerpoint/2010/main" val="1720617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2FDCFC-7CF2-452A-8AD9-07DBD006B004}"/>
              </a:ext>
            </a:extLst>
          </p:cNvPr>
          <p:cNvSpPr>
            <a:spLocks noGrp="1"/>
          </p:cNvSpPr>
          <p:nvPr>
            <p:ph type="title"/>
          </p:nvPr>
        </p:nvSpPr>
        <p:spPr>
          <a:xfrm>
            <a:off x="440267" y="618066"/>
            <a:ext cx="11302999" cy="836421"/>
          </a:xfrm>
          <a:solidFill>
            <a:schemeClr val="bg1">
              <a:lumMod val="95000"/>
            </a:schemeClr>
          </a:solidFill>
        </p:spPr>
        <p:txBody>
          <a:bodyPr>
            <a:normAutofit/>
          </a:bodyPr>
          <a:lstStyle/>
          <a:p>
            <a:r>
              <a:rPr lang="pl-PL" sz="1600" dirty="0" err="1"/>
              <a:t>Background</a:t>
            </a:r>
            <a:r>
              <a:rPr lang="pl-PL" sz="1600" dirty="0"/>
              <a:t> of the </a:t>
            </a:r>
            <a:r>
              <a:rPr lang="pl-PL" sz="1600" dirty="0" err="1"/>
              <a:t>Pension</a:t>
            </a:r>
            <a:r>
              <a:rPr lang="pl-PL" sz="1600" dirty="0"/>
              <a:t> reform 1999</a:t>
            </a:r>
            <a:r>
              <a:rPr lang="pl-PL" dirty="0"/>
              <a:t/>
            </a:r>
            <a:br>
              <a:rPr lang="pl-PL" dirty="0"/>
            </a:br>
            <a:r>
              <a:rPr lang="pl-PL" b="1" dirty="0"/>
              <a:t>The </a:t>
            </a:r>
            <a:r>
              <a:rPr lang="pl-PL" b="1" dirty="0" err="1"/>
              <a:t>Pension</a:t>
            </a:r>
            <a:r>
              <a:rPr lang="pl-PL" b="1" dirty="0"/>
              <a:t> system </a:t>
            </a:r>
            <a:r>
              <a:rPr lang="pl-PL" b="1" dirty="0" err="1"/>
              <a:t>before</a:t>
            </a:r>
            <a:r>
              <a:rPr lang="pl-PL" b="1" dirty="0"/>
              <a:t> 1999 – </a:t>
            </a:r>
            <a:r>
              <a:rPr lang="pl-PL" b="1" dirty="0" err="1"/>
              <a:t>main</a:t>
            </a:r>
            <a:r>
              <a:rPr lang="pl-PL" b="1" dirty="0"/>
              <a:t> </a:t>
            </a:r>
            <a:r>
              <a:rPr lang="pl-PL" b="1" dirty="0" err="1"/>
              <a:t>features</a:t>
            </a:r>
            <a:endParaRPr lang="en-US" dirty="0"/>
          </a:p>
        </p:txBody>
      </p:sp>
      <p:sp>
        <p:nvSpPr>
          <p:cNvPr id="3" name="Symbol zastępczy zawartości 2">
            <a:extLst>
              <a:ext uri="{FF2B5EF4-FFF2-40B4-BE49-F238E27FC236}">
                <a16:creationId xmlns:a16="http://schemas.microsoft.com/office/drawing/2014/main" id="{5FEBB114-99D9-4180-929A-A59DC3A67A1B}"/>
              </a:ext>
            </a:extLst>
          </p:cNvPr>
          <p:cNvSpPr>
            <a:spLocks noGrp="1"/>
          </p:cNvSpPr>
          <p:nvPr>
            <p:ph idx="1"/>
          </p:nvPr>
        </p:nvSpPr>
        <p:spPr>
          <a:xfrm>
            <a:off x="581192" y="1608488"/>
            <a:ext cx="11029615" cy="4821188"/>
          </a:xfrm>
        </p:spPr>
        <p:txBody>
          <a:bodyPr anchor="t">
            <a:normAutofit fontScale="92500" lnSpcReduction="10000"/>
          </a:bodyPr>
          <a:lstStyle/>
          <a:p>
            <a:pPr marL="342900" indent="-342900">
              <a:lnSpc>
                <a:spcPct val="150000"/>
              </a:lnSpc>
              <a:buFont typeface="Arial" panose="020B0604020202020204" pitchFamily="34" charset="0"/>
              <a:buChar char="•"/>
              <a:defRPr/>
            </a:pPr>
            <a:r>
              <a:rPr lang="pl-PL" sz="2800" dirty="0" err="1"/>
              <a:t>wide</a:t>
            </a:r>
            <a:r>
              <a:rPr lang="pl-PL" sz="2800" dirty="0"/>
              <a:t> </a:t>
            </a:r>
            <a:r>
              <a:rPr lang="pl-PL" sz="2800" b="1" dirty="0" err="1"/>
              <a:t>coverage</a:t>
            </a:r>
            <a:endParaRPr lang="pl-PL" sz="2800" b="1" dirty="0"/>
          </a:p>
          <a:p>
            <a:pPr marL="342900" indent="-342900">
              <a:lnSpc>
                <a:spcPct val="150000"/>
              </a:lnSpc>
              <a:buFont typeface="Arial" panose="020B0604020202020204" pitchFamily="34" charset="0"/>
              <a:buChar char="•"/>
              <a:defRPr/>
            </a:pPr>
            <a:r>
              <a:rPr lang="pl-PL" sz="2800" dirty="0" err="1"/>
              <a:t>easy</a:t>
            </a:r>
            <a:r>
              <a:rPr lang="pl-PL" sz="2800" dirty="0"/>
              <a:t> </a:t>
            </a:r>
            <a:r>
              <a:rPr lang="pl-PL" sz="2800" b="1" dirty="0" err="1"/>
              <a:t>access</a:t>
            </a:r>
            <a:r>
              <a:rPr lang="pl-PL" sz="2800" dirty="0"/>
              <a:t> to the </a:t>
            </a:r>
            <a:r>
              <a:rPr lang="pl-PL" sz="2800" dirty="0" err="1"/>
              <a:t>pension</a:t>
            </a:r>
            <a:r>
              <a:rPr lang="pl-PL" sz="2800" dirty="0"/>
              <a:t> </a:t>
            </a:r>
            <a:r>
              <a:rPr lang="pl-PL" sz="2800" dirty="0" err="1" smtClean="0"/>
              <a:t>provision</a:t>
            </a:r>
            <a:endParaRPr lang="pl-PL" sz="2800" dirty="0"/>
          </a:p>
          <a:p>
            <a:pPr marL="342900" indent="-342900">
              <a:lnSpc>
                <a:spcPct val="150000"/>
              </a:lnSpc>
              <a:buFont typeface="Arial" panose="020B0604020202020204" pitchFamily="34" charset="0"/>
              <a:buChar char="•"/>
              <a:defRPr/>
            </a:pPr>
            <a:r>
              <a:rPr lang="pl-PL" sz="2800" b="1" dirty="0"/>
              <a:t>DB </a:t>
            </a:r>
            <a:r>
              <a:rPr lang="pl-PL" sz="2800" b="1" dirty="0" err="1"/>
              <a:t>pension</a:t>
            </a:r>
            <a:r>
              <a:rPr lang="pl-PL" sz="2800" b="1" dirty="0"/>
              <a:t> </a:t>
            </a:r>
            <a:r>
              <a:rPr lang="pl-PL" sz="2800" b="1" dirty="0" err="1"/>
              <a:t>formula</a:t>
            </a:r>
            <a:r>
              <a:rPr lang="pl-PL" sz="2800" dirty="0"/>
              <a:t>: </a:t>
            </a:r>
            <a:r>
              <a:rPr lang="pl-PL" sz="2800" dirty="0" err="1"/>
              <a:t>complicated</a:t>
            </a:r>
            <a:r>
              <a:rPr lang="pl-PL" sz="2800" dirty="0"/>
              <a:t>, </a:t>
            </a:r>
            <a:r>
              <a:rPr lang="pl-PL" sz="2800" dirty="0" err="1"/>
              <a:t>highly</a:t>
            </a:r>
            <a:r>
              <a:rPr lang="pl-PL" sz="2800" dirty="0"/>
              <a:t> </a:t>
            </a:r>
            <a:r>
              <a:rPr lang="pl-PL" sz="2800" dirty="0" err="1"/>
              <a:t>redistributive</a:t>
            </a:r>
            <a:r>
              <a:rPr lang="pl-PL" sz="2800" dirty="0"/>
              <a:t>, </a:t>
            </a:r>
            <a:r>
              <a:rPr lang="pl-PL" sz="2800" dirty="0" err="1"/>
              <a:t>numerous</a:t>
            </a:r>
            <a:r>
              <a:rPr lang="pl-PL" sz="2800" dirty="0"/>
              <a:t> </a:t>
            </a:r>
            <a:r>
              <a:rPr lang="pl-PL" sz="2800" dirty="0" err="1"/>
              <a:t>pension</a:t>
            </a:r>
            <a:r>
              <a:rPr lang="pl-PL" sz="2800" dirty="0"/>
              <a:t> </a:t>
            </a:r>
            <a:r>
              <a:rPr lang="pl-PL" sz="2800" dirty="0" err="1"/>
              <a:t>privileges</a:t>
            </a:r>
            <a:r>
              <a:rPr lang="pl-PL" sz="2800" dirty="0"/>
              <a:t>; high </a:t>
            </a:r>
            <a:r>
              <a:rPr lang="pl-PL" sz="2800" dirty="0" err="1"/>
              <a:t>replacement</a:t>
            </a:r>
            <a:r>
              <a:rPr lang="pl-PL" sz="2800" dirty="0"/>
              <a:t> </a:t>
            </a:r>
            <a:r>
              <a:rPr lang="pl-PL" sz="2800" dirty="0" err="1"/>
              <a:t>rates</a:t>
            </a:r>
            <a:r>
              <a:rPr lang="pl-PL" sz="2800" dirty="0"/>
              <a:t> and </a:t>
            </a:r>
            <a:r>
              <a:rPr lang="pl-PL" sz="2800" dirty="0" err="1"/>
              <a:t>pension</a:t>
            </a:r>
            <a:r>
              <a:rPr lang="pl-PL" sz="2800" dirty="0"/>
              <a:t> </a:t>
            </a:r>
            <a:r>
              <a:rPr lang="pl-PL" sz="2800" dirty="0" err="1"/>
              <a:t>adjustment</a:t>
            </a:r>
            <a:endParaRPr lang="pl-PL" sz="2800" dirty="0"/>
          </a:p>
          <a:p>
            <a:pPr marL="342900" indent="-342900">
              <a:lnSpc>
                <a:spcPct val="150000"/>
              </a:lnSpc>
              <a:buFont typeface="Arial" panose="020B0604020202020204" pitchFamily="34" charset="0"/>
              <a:buChar char="•"/>
              <a:defRPr/>
            </a:pPr>
            <a:r>
              <a:rPr lang="pl-PL" sz="2800" b="1" dirty="0" err="1"/>
              <a:t>low</a:t>
            </a:r>
            <a:r>
              <a:rPr lang="pl-PL" sz="2800" b="1" dirty="0"/>
              <a:t> </a:t>
            </a:r>
            <a:r>
              <a:rPr lang="pl-PL" sz="2800" b="1" dirty="0" err="1"/>
              <a:t>acceptance</a:t>
            </a:r>
            <a:r>
              <a:rPr lang="pl-PL" sz="2800" b="1" dirty="0"/>
              <a:t> </a:t>
            </a:r>
            <a:r>
              <a:rPr lang="pl-PL" sz="2800" dirty="0"/>
              <a:t>of the </a:t>
            </a:r>
            <a:r>
              <a:rPr lang="pl-PL" sz="2800" dirty="0" err="1"/>
              <a:t>pension</a:t>
            </a:r>
            <a:r>
              <a:rPr lang="pl-PL" sz="2800" dirty="0"/>
              <a:t> system in the </a:t>
            </a:r>
            <a:r>
              <a:rPr lang="pl-PL" sz="2800" dirty="0" err="1"/>
              <a:t>society</a:t>
            </a:r>
            <a:endParaRPr lang="pl-PL" sz="2800" dirty="0"/>
          </a:p>
          <a:p>
            <a:pPr marL="342900" indent="-342900">
              <a:lnSpc>
                <a:spcPct val="150000"/>
              </a:lnSpc>
              <a:buFont typeface="Arial" panose="020B0604020202020204" pitchFamily="34" charset="0"/>
              <a:buChar char="•"/>
              <a:defRPr/>
            </a:pPr>
            <a:r>
              <a:rPr lang="pl-PL" sz="2800" b="1" dirty="0" err="1" smtClean="0"/>
              <a:t>very</a:t>
            </a:r>
            <a:r>
              <a:rPr lang="pl-PL" sz="2800" b="1" dirty="0" smtClean="0"/>
              <a:t> </a:t>
            </a:r>
            <a:r>
              <a:rPr lang="pl-PL" sz="2800" b="1" dirty="0" err="1" smtClean="0"/>
              <a:t>low</a:t>
            </a:r>
            <a:r>
              <a:rPr lang="pl-PL" sz="2800" b="1" dirty="0" smtClean="0"/>
              <a:t> </a:t>
            </a:r>
            <a:r>
              <a:rPr lang="pl-PL" sz="2800" b="1" dirty="0" err="1" smtClean="0"/>
              <a:t>rate</a:t>
            </a:r>
            <a:r>
              <a:rPr lang="pl-PL" sz="2800" b="1" dirty="0" smtClean="0"/>
              <a:t> of </a:t>
            </a:r>
            <a:r>
              <a:rPr lang="pl-PL" sz="2800" b="1" dirty="0" err="1" smtClean="0"/>
              <a:t>voluntary</a:t>
            </a:r>
            <a:r>
              <a:rPr lang="pl-PL" sz="2800" b="1" dirty="0" smtClean="0"/>
              <a:t> </a:t>
            </a:r>
            <a:r>
              <a:rPr lang="pl-PL" sz="2800" b="1" dirty="0" err="1" smtClean="0"/>
              <a:t>pension</a:t>
            </a:r>
            <a:r>
              <a:rPr lang="pl-PL" sz="2800" b="1" dirty="0" smtClean="0"/>
              <a:t> </a:t>
            </a:r>
            <a:r>
              <a:rPr lang="pl-PL" sz="2800" b="1" dirty="0" err="1" smtClean="0"/>
              <a:t>savings</a:t>
            </a:r>
            <a:r>
              <a:rPr lang="pl-PL" sz="2800" dirty="0" smtClean="0"/>
              <a:t>; </a:t>
            </a:r>
            <a:r>
              <a:rPr lang="pl-PL" sz="2800" dirty="0" err="1" smtClean="0"/>
              <a:t>lack</a:t>
            </a:r>
            <a:r>
              <a:rPr lang="pl-PL" sz="2800" dirty="0" smtClean="0"/>
              <a:t> of </a:t>
            </a:r>
            <a:r>
              <a:rPr lang="pl-PL" sz="2800" dirty="0" err="1" smtClean="0"/>
              <a:t>employment</a:t>
            </a:r>
            <a:r>
              <a:rPr lang="pl-PL" sz="2800" dirty="0" smtClean="0"/>
              <a:t> </a:t>
            </a:r>
            <a:r>
              <a:rPr lang="pl-PL" sz="2800" dirty="0" err="1" smtClean="0"/>
              <a:t>related</a:t>
            </a:r>
            <a:r>
              <a:rPr lang="pl-PL" sz="2800" dirty="0" smtClean="0"/>
              <a:t> </a:t>
            </a:r>
            <a:r>
              <a:rPr lang="pl-PL" sz="2800" dirty="0" err="1" smtClean="0"/>
              <a:t>pension</a:t>
            </a:r>
            <a:r>
              <a:rPr lang="pl-PL" sz="2800" dirty="0" smtClean="0"/>
              <a:t> </a:t>
            </a:r>
            <a:r>
              <a:rPr lang="pl-PL" sz="2800" dirty="0" err="1" smtClean="0"/>
              <a:t>schemes</a:t>
            </a:r>
            <a:endParaRPr lang="pl-PL" sz="2800" dirty="0" smtClean="0"/>
          </a:p>
          <a:p>
            <a:endParaRPr lang="pl-PL" dirty="0"/>
          </a:p>
        </p:txBody>
      </p:sp>
      <p:sp>
        <p:nvSpPr>
          <p:cNvPr id="6" name="Rectangle 3">
            <a:extLst>
              <a:ext uri="{FF2B5EF4-FFF2-40B4-BE49-F238E27FC236}">
                <a16:creationId xmlns:a16="http://schemas.microsoft.com/office/drawing/2014/main" id="{0852CC29-F096-4371-9C87-B639E3B3F8A7}"/>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93889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2FDCFC-7CF2-452A-8AD9-07DBD006B004}"/>
              </a:ext>
            </a:extLst>
          </p:cNvPr>
          <p:cNvSpPr>
            <a:spLocks noGrp="1"/>
          </p:cNvSpPr>
          <p:nvPr>
            <p:ph type="title"/>
          </p:nvPr>
        </p:nvSpPr>
        <p:spPr>
          <a:xfrm>
            <a:off x="431801" y="658348"/>
            <a:ext cx="11311466" cy="796139"/>
          </a:xfrm>
          <a:solidFill>
            <a:schemeClr val="bg1">
              <a:lumMod val="95000"/>
            </a:schemeClr>
          </a:solidFill>
        </p:spPr>
        <p:txBody>
          <a:bodyPr>
            <a:normAutofit/>
          </a:bodyPr>
          <a:lstStyle/>
          <a:p>
            <a:r>
              <a:rPr lang="pl-PL" sz="1600" dirty="0" err="1"/>
              <a:t>Background</a:t>
            </a:r>
            <a:r>
              <a:rPr lang="pl-PL" sz="1600" dirty="0"/>
              <a:t> of the </a:t>
            </a:r>
            <a:r>
              <a:rPr lang="pl-PL" sz="1600" dirty="0" err="1"/>
              <a:t>Pension</a:t>
            </a:r>
            <a:r>
              <a:rPr lang="pl-PL" sz="1600" dirty="0"/>
              <a:t> reform 1999</a:t>
            </a:r>
            <a:r>
              <a:rPr lang="pl-PL" dirty="0"/>
              <a:t/>
            </a:r>
            <a:br>
              <a:rPr lang="pl-PL" dirty="0"/>
            </a:br>
            <a:r>
              <a:rPr lang="pl-PL" b="1" dirty="0"/>
              <a:t>The </a:t>
            </a:r>
            <a:r>
              <a:rPr lang="pl-PL" b="1" dirty="0" err="1"/>
              <a:t>Pension</a:t>
            </a:r>
            <a:r>
              <a:rPr lang="pl-PL" b="1" dirty="0"/>
              <a:t> system </a:t>
            </a:r>
            <a:r>
              <a:rPr lang="pl-PL" b="1" dirty="0" err="1"/>
              <a:t>before</a:t>
            </a:r>
            <a:r>
              <a:rPr lang="pl-PL" b="1" dirty="0"/>
              <a:t> 1999 – environment</a:t>
            </a:r>
            <a:endParaRPr lang="en-US" dirty="0"/>
          </a:p>
        </p:txBody>
      </p:sp>
      <p:sp>
        <p:nvSpPr>
          <p:cNvPr id="3" name="Symbol zastępczy zawartości 2">
            <a:extLst>
              <a:ext uri="{FF2B5EF4-FFF2-40B4-BE49-F238E27FC236}">
                <a16:creationId xmlns:a16="http://schemas.microsoft.com/office/drawing/2014/main" id="{5FEBB114-99D9-4180-929A-A59DC3A67A1B}"/>
              </a:ext>
            </a:extLst>
          </p:cNvPr>
          <p:cNvSpPr>
            <a:spLocks noGrp="1"/>
          </p:cNvSpPr>
          <p:nvPr>
            <p:ph idx="1"/>
          </p:nvPr>
        </p:nvSpPr>
        <p:spPr>
          <a:xfrm>
            <a:off x="581192" y="1858739"/>
            <a:ext cx="11029615" cy="4084474"/>
          </a:xfrm>
        </p:spPr>
        <p:txBody>
          <a:bodyPr anchor="t">
            <a:noAutofit/>
          </a:bodyPr>
          <a:lstStyle/>
          <a:p>
            <a:pPr marL="342900" indent="-342900">
              <a:lnSpc>
                <a:spcPct val="150000"/>
              </a:lnSpc>
              <a:buFont typeface="Arial" panose="020B0604020202020204" pitchFamily="34" charset="0"/>
              <a:buChar char="•"/>
              <a:defRPr/>
            </a:pPr>
            <a:r>
              <a:rPr lang="pl-PL" sz="2400" dirty="0" err="1"/>
              <a:t>Demography</a:t>
            </a:r>
            <a:r>
              <a:rPr lang="pl-PL" sz="2400" dirty="0"/>
              <a:t>: </a:t>
            </a:r>
          </a:p>
          <a:p>
            <a:pPr marL="800100" lvl="1" indent="-342900">
              <a:lnSpc>
                <a:spcPct val="150000"/>
              </a:lnSpc>
              <a:buFont typeface="Arial" panose="020B0604020202020204" pitchFamily="34" charset="0"/>
              <a:buChar char="•"/>
              <a:defRPr/>
            </a:pPr>
            <a:r>
              <a:rPr lang="pl-PL" sz="2400" dirty="0" err="1"/>
              <a:t>growing</a:t>
            </a:r>
            <a:r>
              <a:rPr lang="pl-PL" sz="2400" dirty="0"/>
              <a:t> </a:t>
            </a:r>
            <a:r>
              <a:rPr lang="pl-PL" sz="2400" dirty="0" err="1"/>
              <a:t>old</a:t>
            </a:r>
            <a:r>
              <a:rPr lang="pl-PL" sz="2400" dirty="0"/>
              <a:t> </a:t>
            </a:r>
            <a:r>
              <a:rPr lang="pl-PL" sz="2400" dirty="0" err="1"/>
              <a:t>age</a:t>
            </a:r>
            <a:r>
              <a:rPr lang="pl-PL" sz="2400" dirty="0"/>
              <a:t> </a:t>
            </a:r>
            <a:r>
              <a:rPr lang="pl-PL" sz="2400" dirty="0" err="1"/>
              <a:t>dependency</a:t>
            </a:r>
            <a:r>
              <a:rPr lang="pl-PL" sz="2400" dirty="0"/>
              <a:t> ratio</a:t>
            </a:r>
          </a:p>
          <a:p>
            <a:pPr marL="800100" lvl="1" indent="-342900">
              <a:lnSpc>
                <a:spcPct val="150000"/>
              </a:lnSpc>
              <a:buFont typeface="Arial" panose="020B0604020202020204" pitchFamily="34" charset="0"/>
              <a:buChar char="•"/>
              <a:defRPr/>
            </a:pPr>
            <a:r>
              <a:rPr lang="pl-PL" sz="2400" dirty="0" err="1"/>
              <a:t>relatively</a:t>
            </a:r>
            <a:r>
              <a:rPr lang="pl-PL" sz="2400" dirty="0"/>
              <a:t> </a:t>
            </a:r>
            <a:r>
              <a:rPr lang="pl-PL" sz="2400" dirty="0" err="1"/>
              <a:t>weak</a:t>
            </a:r>
            <a:r>
              <a:rPr lang="pl-PL" sz="2400" dirty="0"/>
              <a:t> </a:t>
            </a:r>
            <a:r>
              <a:rPr lang="pl-PL" sz="2400" dirty="0" err="1"/>
              <a:t>health</a:t>
            </a:r>
            <a:r>
              <a:rPr lang="pl-PL" sz="2400" dirty="0"/>
              <a:t> </a:t>
            </a:r>
            <a:r>
              <a:rPr lang="pl-PL" sz="2400" dirty="0" err="1"/>
              <a:t>condition</a:t>
            </a:r>
            <a:r>
              <a:rPr lang="pl-PL" sz="2400" dirty="0"/>
              <a:t> </a:t>
            </a:r>
          </a:p>
          <a:p>
            <a:pPr marL="0" indent="0">
              <a:lnSpc>
                <a:spcPct val="150000"/>
              </a:lnSpc>
              <a:buNone/>
              <a:defRPr/>
            </a:pPr>
            <a:endParaRPr lang="pl-PL" sz="2400" dirty="0"/>
          </a:p>
          <a:p>
            <a:pPr marL="342900" indent="-342900">
              <a:lnSpc>
                <a:spcPct val="150000"/>
              </a:lnSpc>
              <a:buFont typeface="Arial" panose="020B0604020202020204" pitchFamily="34" charset="0"/>
              <a:buChar char="•"/>
              <a:defRPr/>
            </a:pPr>
            <a:r>
              <a:rPr lang="pl-PL" sz="2400" dirty="0" err="1"/>
              <a:t>Economy</a:t>
            </a:r>
            <a:r>
              <a:rPr lang="pl-PL" sz="2400" dirty="0"/>
              <a:t>: </a:t>
            </a:r>
            <a:r>
              <a:rPr lang="pl-PL" sz="2400" dirty="0" err="1"/>
              <a:t>consequences</a:t>
            </a:r>
            <a:r>
              <a:rPr lang="pl-PL" sz="2400" dirty="0"/>
              <a:t> of </a:t>
            </a:r>
            <a:r>
              <a:rPr lang="pl-PL" sz="2400" dirty="0" err="1"/>
              <a:t>transition</a:t>
            </a:r>
            <a:r>
              <a:rPr lang="pl-PL" sz="2400" dirty="0"/>
              <a:t> </a:t>
            </a:r>
            <a:r>
              <a:rPr lang="pl-PL" sz="2400" dirty="0" err="1"/>
              <a:t>process</a:t>
            </a:r>
            <a:r>
              <a:rPr lang="pl-PL" sz="2400" dirty="0"/>
              <a:t> - </a:t>
            </a:r>
            <a:r>
              <a:rPr lang="pl-PL" sz="2400" dirty="0" err="1"/>
              <a:t>relatively</a:t>
            </a:r>
            <a:r>
              <a:rPr lang="pl-PL" sz="2400" dirty="0"/>
              <a:t> high </a:t>
            </a:r>
            <a:r>
              <a:rPr lang="pl-PL" sz="2400" dirty="0" err="1"/>
              <a:t>unemployment</a:t>
            </a:r>
            <a:r>
              <a:rPr lang="pl-PL" sz="2400" dirty="0"/>
              <a:t> </a:t>
            </a:r>
            <a:r>
              <a:rPr lang="pl-PL" sz="2400" dirty="0" err="1"/>
              <a:t>rates</a:t>
            </a:r>
            <a:r>
              <a:rPr lang="pl-PL" sz="2400" dirty="0"/>
              <a:t> (20%), real </a:t>
            </a:r>
            <a:r>
              <a:rPr lang="pl-PL" sz="2400" dirty="0" err="1"/>
              <a:t>reduction</a:t>
            </a:r>
            <a:r>
              <a:rPr lang="pl-PL" sz="2400" dirty="0"/>
              <a:t> of GDP in 1990-1991; </a:t>
            </a:r>
            <a:r>
              <a:rPr lang="pl-PL" sz="2400" dirty="0" err="1"/>
              <a:t>growing</a:t>
            </a:r>
            <a:r>
              <a:rPr lang="pl-PL" sz="2400" dirty="0"/>
              <a:t> </a:t>
            </a:r>
            <a:r>
              <a:rPr lang="pl-PL" sz="2400" dirty="0" err="1"/>
              <a:t>shadow</a:t>
            </a:r>
            <a:r>
              <a:rPr lang="pl-PL" sz="2400" dirty="0"/>
              <a:t> </a:t>
            </a:r>
            <a:r>
              <a:rPr lang="pl-PL" sz="2400" dirty="0" err="1"/>
              <a:t>economy</a:t>
            </a:r>
            <a:r>
              <a:rPr lang="pl-PL" sz="2400" dirty="0"/>
              <a:t>, </a:t>
            </a:r>
            <a:r>
              <a:rPr lang="pl-PL" sz="2400" dirty="0" err="1"/>
              <a:t>reduction</a:t>
            </a:r>
            <a:r>
              <a:rPr lang="pl-PL" sz="2400" dirty="0"/>
              <a:t> of </a:t>
            </a:r>
            <a:r>
              <a:rPr lang="pl-PL" sz="2400" dirty="0" err="1"/>
              <a:t>state</a:t>
            </a:r>
            <a:r>
              <a:rPr lang="pl-PL" sz="2400" dirty="0"/>
              <a:t> </a:t>
            </a:r>
            <a:r>
              <a:rPr lang="pl-PL" sz="2400" dirty="0" err="1"/>
              <a:t>intervention</a:t>
            </a:r>
            <a:r>
              <a:rPr lang="pl-PL" sz="2400" dirty="0"/>
              <a:t> (</a:t>
            </a:r>
            <a:r>
              <a:rPr lang="pl-PL" sz="2400" dirty="0" err="1"/>
              <a:t>like</a:t>
            </a:r>
            <a:r>
              <a:rPr lang="pl-PL" sz="2400" dirty="0"/>
              <a:t> </a:t>
            </a:r>
            <a:r>
              <a:rPr lang="pl-PL" sz="2400" dirty="0" err="1"/>
              <a:t>price</a:t>
            </a:r>
            <a:r>
              <a:rPr lang="pl-PL" sz="2400" dirty="0"/>
              <a:t> </a:t>
            </a:r>
            <a:r>
              <a:rPr lang="pl-PL" sz="2400" dirty="0" err="1"/>
              <a:t>subsidies</a:t>
            </a:r>
            <a:r>
              <a:rPr lang="pl-PL" sz="2400" dirty="0"/>
              <a:t>)</a:t>
            </a:r>
          </a:p>
        </p:txBody>
      </p:sp>
      <p:sp>
        <p:nvSpPr>
          <p:cNvPr id="6" name="Rectangle 3">
            <a:extLst>
              <a:ext uri="{FF2B5EF4-FFF2-40B4-BE49-F238E27FC236}">
                <a16:creationId xmlns:a16="http://schemas.microsoft.com/office/drawing/2014/main" id="{0852CC29-F096-4371-9C87-B639E3B3F8A7}"/>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grpSp>
        <p:nvGrpSpPr>
          <p:cNvPr id="508" name="Grupa 507"/>
          <p:cNvGrpSpPr/>
          <p:nvPr/>
        </p:nvGrpSpPr>
        <p:grpSpPr>
          <a:xfrm>
            <a:off x="5964807" y="1790292"/>
            <a:ext cx="5113872" cy="2898491"/>
            <a:chOff x="2557463" y="1827213"/>
            <a:chExt cx="6665813" cy="4603750"/>
          </a:xfrm>
        </p:grpSpPr>
        <p:grpSp>
          <p:nvGrpSpPr>
            <p:cNvPr id="509" name="Group 210">
              <a:extLst>
                <a:ext uri="{FF2B5EF4-FFF2-40B4-BE49-F238E27FC236}">
                  <a16:creationId xmlns:a16="http://schemas.microsoft.com/office/drawing/2014/main" id="{1283933C-2FDB-4DDF-978C-96B8C2694389}"/>
                </a:ext>
              </a:extLst>
            </p:cNvPr>
            <p:cNvGrpSpPr>
              <a:grpSpLocks/>
            </p:cNvGrpSpPr>
            <p:nvPr/>
          </p:nvGrpSpPr>
          <p:grpSpPr bwMode="auto">
            <a:xfrm>
              <a:off x="2638425" y="1827213"/>
              <a:ext cx="5213350" cy="4252912"/>
              <a:chOff x="702" y="1151"/>
              <a:chExt cx="3284" cy="2679"/>
            </a:xfrm>
          </p:grpSpPr>
          <p:sp>
            <p:nvSpPr>
              <p:cNvPr id="810" name="Rectangle 10">
                <a:extLst>
                  <a:ext uri="{FF2B5EF4-FFF2-40B4-BE49-F238E27FC236}">
                    <a16:creationId xmlns:a16="http://schemas.microsoft.com/office/drawing/2014/main" id="{532559D5-B3D4-4975-B9A6-A2A59C5D2FDE}"/>
                  </a:ext>
                </a:extLst>
              </p:cNvPr>
              <p:cNvSpPr>
                <a:spLocks noChangeArrowheads="1"/>
              </p:cNvSpPr>
              <p:nvPr/>
            </p:nvSpPr>
            <p:spPr bwMode="auto">
              <a:xfrm>
                <a:off x="1582" y="1151"/>
                <a:ext cx="23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1400" b="1">
                    <a:solidFill>
                      <a:srgbClr val="000000"/>
                    </a:solidFill>
                  </a:rPr>
                  <a:t>2002</a:t>
                </a:r>
                <a:endParaRPr lang="en-US" altLang="pl-PL" sz="3600"/>
              </a:p>
            </p:txBody>
          </p:sp>
          <p:sp>
            <p:nvSpPr>
              <p:cNvPr id="811" name="Rectangle 11">
                <a:extLst>
                  <a:ext uri="{FF2B5EF4-FFF2-40B4-BE49-F238E27FC236}">
                    <a16:creationId xmlns:a16="http://schemas.microsoft.com/office/drawing/2014/main" id="{CFF51ABC-5AFD-48DD-B321-5E74E2EDC36F}"/>
                  </a:ext>
                </a:extLst>
              </p:cNvPr>
              <p:cNvSpPr>
                <a:spLocks noChangeArrowheads="1"/>
              </p:cNvSpPr>
              <p:nvPr/>
            </p:nvSpPr>
            <p:spPr bwMode="auto">
              <a:xfrm>
                <a:off x="3788" y="1151"/>
                <a:ext cx="19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1200" b="1">
                    <a:solidFill>
                      <a:srgbClr val="000000"/>
                    </a:solidFill>
                  </a:rPr>
                  <a:t>2030</a:t>
                </a:r>
                <a:endParaRPr lang="en-US" altLang="pl-PL" sz="3200"/>
              </a:p>
            </p:txBody>
          </p:sp>
          <p:sp>
            <p:nvSpPr>
              <p:cNvPr id="812" name="Rectangle 12">
                <a:extLst>
                  <a:ext uri="{FF2B5EF4-FFF2-40B4-BE49-F238E27FC236}">
                    <a16:creationId xmlns:a16="http://schemas.microsoft.com/office/drawing/2014/main" id="{E7F34FE4-0B91-48E5-93BA-B616C18D4EDE}"/>
                  </a:ext>
                </a:extLst>
              </p:cNvPr>
              <p:cNvSpPr>
                <a:spLocks noChangeArrowheads="1"/>
              </p:cNvSpPr>
              <p:nvPr/>
            </p:nvSpPr>
            <p:spPr bwMode="auto">
              <a:xfrm>
                <a:off x="702" y="1337"/>
                <a:ext cx="1897" cy="2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13" name="Line 13">
                <a:extLst>
                  <a:ext uri="{FF2B5EF4-FFF2-40B4-BE49-F238E27FC236}">
                    <a16:creationId xmlns:a16="http://schemas.microsoft.com/office/drawing/2014/main" id="{32E0DFA5-2457-434A-A39E-E92C6241C077}"/>
                  </a:ext>
                </a:extLst>
              </p:cNvPr>
              <p:cNvSpPr>
                <a:spLocks noChangeShapeType="1"/>
              </p:cNvSpPr>
              <p:nvPr/>
            </p:nvSpPr>
            <p:spPr bwMode="auto">
              <a:xfrm>
                <a:off x="702"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4" name="Line 14">
                <a:extLst>
                  <a:ext uri="{FF2B5EF4-FFF2-40B4-BE49-F238E27FC236}">
                    <a16:creationId xmlns:a16="http://schemas.microsoft.com/office/drawing/2014/main" id="{A6F3AB40-0378-4C80-BA76-891D9821AFA4}"/>
                  </a:ext>
                </a:extLst>
              </p:cNvPr>
              <p:cNvSpPr>
                <a:spLocks noChangeShapeType="1"/>
              </p:cNvSpPr>
              <p:nvPr/>
            </p:nvSpPr>
            <p:spPr bwMode="auto">
              <a:xfrm>
                <a:off x="940"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5" name="Line 15">
                <a:extLst>
                  <a:ext uri="{FF2B5EF4-FFF2-40B4-BE49-F238E27FC236}">
                    <a16:creationId xmlns:a16="http://schemas.microsoft.com/office/drawing/2014/main" id="{86AAD22B-9ADB-4D74-BF0C-2C02CE7B11FB}"/>
                  </a:ext>
                </a:extLst>
              </p:cNvPr>
              <p:cNvSpPr>
                <a:spLocks noChangeShapeType="1"/>
              </p:cNvSpPr>
              <p:nvPr/>
            </p:nvSpPr>
            <p:spPr bwMode="auto">
              <a:xfrm>
                <a:off x="1176"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6" name="Line 16">
                <a:extLst>
                  <a:ext uri="{FF2B5EF4-FFF2-40B4-BE49-F238E27FC236}">
                    <a16:creationId xmlns:a16="http://schemas.microsoft.com/office/drawing/2014/main" id="{EA0C22F7-FFF5-4A1A-93B3-5B4A954F4E10}"/>
                  </a:ext>
                </a:extLst>
              </p:cNvPr>
              <p:cNvSpPr>
                <a:spLocks noChangeShapeType="1"/>
              </p:cNvSpPr>
              <p:nvPr/>
            </p:nvSpPr>
            <p:spPr bwMode="auto">
              <a:xfrm>
                <a:off x="1414"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7" name="Line 17">
                <a:extLst>
                  <a:ext uri="{FF2B5EF4-FFF2-40B4-BE49-F238E27FC236}">
                    <a16:creationId xmlns:a16="http://schemas.microsoft.com/office/drawing/2014/main" id="{FB3B5012-2548-48D8-B66D-CD2C333DFB62}"/>
                  </a:ext>
                </a:extLst>
              </p:cNvPr>
              <p:cNvSpPr>
                <a:spLocks noChangeShapeType="1"/>
              </p:cNvSpPr>
              <p:nvPr/>
            </p:nvSpPr>
            <p:spPr bwMode="auto">
              <a:xfrm>
                <a:off x="1888"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8" name="Line 18">
                <a:extLst>
                  <a:ext uri="{FF2B5EF4-FFF2-40B4-BE49-F238E27FC236}">
                    <a16:creationId xmlns:a16="http://schemas.microsoft.com/office/drawing/2014/main" id="{62BF991E-8AFA-4CE2-AAF9-2A955D5A1C4B}"/>
                  </a:ext>
                </a:extLst>
              </p:cNvPr>
              <p:cNvSpPr>
                <a:spLocks noChangeShapeType="1"/>
              </p:cNvSpPr>
              <p:nvPr/>
            </p:nvSpPr>
            <p:spPr bwMode="auto">
              <a:xfrm>
                <a:off x="2125"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 name="Line 19">
                <a:extLst>
                  <a:ext uri="{FF2B5EF4-FFF2-40B4-BE49-F238E27FC236}">
                    <a16:creationId xmlns:a16="http://schemas.microsoft.com/office/drawing/2014/main" id="{A6BFD2D1-2636-4268-9C63-58B9A5B5BD9F}"/>
                  </a:ext>
                </a:extLst>
              </p:cNvPr>
              <p:cNvSpPr>
                <a:spLocks noChangeShapeType="1"/>
              </p:cNvSpPr>
              <p:nvPr/>
            </p:nvSpPr>
            <p:spPr bwMode="auto">
              <a:xfrm>
                <a:off x="2362"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 name="Line 20">
                <a:extLst>
                  <a:ext uri="{FF2B5EF4-FFF2-40B4-BE49-F238E27FC236}">
                    <a16:creationId xmlns:a16="http://schemas.microsoft.com/office/drawing/2014/main" id="{24D02088-17AA-4DE9-BB70-402FBF538247}"/>
                  </a:ext>
                </a:extLst>
              </p:cNvPr>
              <p:cNvSpPr>
                <a:spLocks noChangeShapeType="1"/>
              </p:cNvSpPr>
              <p:nvPr/>
            </p:nvSpPr>
            <p:spPr bwMode="auto">
              <a:xfrm>
                <a:off x="2599"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 name="Rectangle 21">
                <a:extLst>
                  <a:ext uri="{FF2B5EF4-FFF2-40B4-BE49-F238E27FC236}">
                    <a16:creationId xmlns:a16="http://schemas.microsoft.com/office/drawing/2014/main" id="{BBD20639-E433-492A-B703-66037C3CAD39}"/>
                  </a:ext>
                </a:extLst>
              </p:cNvPr>
              <p:cNvSpPr>
                <a:spLocks noChangeArrowheads="1"/>
              </p:cNvSpPr>
              <p:nvPr/>
            </p:nvSpPr>
            <p:spPr bwMode="auto">
              <a:xfrm>
                <a:off x="702" y="1337"/>
                <a:ext cx="1897" cy="2493"/>
              </a:xfrm>
              <a:prstGeom prst="rect">
                <a:avLst/>
              </a:prstGeom>
              <a:noFill/>
              <a:ln w="6350">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22" name="Rectangle 22">
                <a:extLst>
                  <a:ext uri="{FF2B5EF4-FFF2-40B4-BE49-F238E27FC236}">
                    <a16:creationId xmlns:a16="http://schemas.microsoft.com/office/drawing/2014/main" id="{22737D20-F5D1-420F-A089-F5D47EE4191C}"/>
                  </a:ext>
                </a:extLst>
              </p:cNvPr>
              <p:cNvSpPr>
                <a:spLocks noChangeArrowheads="1"/>
              </p:cNvSpPr>
              <p:nvPr/>
            </p:nvSpPr>
            <p:spPr bwMode="auto">
              <a:xfrm>
                <a:off x="1650" y="3805"/>
                <a:ext cx="406"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23" name="Rectangle 23">
                <a:extLst>
                  <a:ext uri="{FF2B5EF4-FFF2-40B4-BE49-F238E27FC236}">
                    <a16:creationId xmlns:a16="http://schemas.microsoft.com/office/drawing/2014/main" id="{D48A6F3C-38DC-4850-AC43-67004170D883}"/>
                  </a:ext>
                </a:extLst>
              </p:cNvPr>
              <p:cNvSpPr>
                <a:spLocks noChangeArrowheads="1"/>
              </p:cNvSpPr>
              <p:nvPr/>
            </p:nvSpPr>
            <p:spPr bwMode="auto">
              <a:xfrm>
                <a:off x="1650" y="3780"/>
                <a:ext cx="420"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24" name="Rectangle 24">
                <a:extLst>
                  <a:ext uri="{FF2B5EF4-FFF2-40B4-BE49-F238E27FC236}">
                    <a16:creationId xmlns:a16="http://schemas.microsoft.com/office/drawing/2014/main" id="{2A0205C9-C1F7-47AC-8132-F0E64CFF4A71}"/>
                  </a:ext>
                </a:extLst>
              </p:cNvPr>
              <p:cNvSpPr>
                <a:spLocks noChangeArrowheads="1"/>
              </p:cNvSpPr>
              <p:nvPr/>
            </p:nvSpPr>
            <p:spPr bwMode="auto">
              <a:xfrm>
                <a:off x="1650" y="3756"/>
                <a:ext cx="435"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25" name="Rectangle 25">
                <a:extLst>
                  <a:ext uri="{FF2B5EF4-FFF2-40B4-BE49-F238E27FC236}">
                    <a16:creationId xmlns:a16="http://schemas.microsoft.com/office/drawing/2014/main" id="{930E5C0F-B90F-4EC3-9DDD-C7A2E50D3168}"/>
                  </a:ext>
                </a:extLst>
              </p:cNvPr>
              <p:cNvSpPr>
                <a:spLocks noChangeArrowheads="1"/>
              </p:cNvSpPr>
              <p:nvPr/>
            </p:nvSpPr>
            <p:spPr bwMode="auto">
              <a:xfrm>
                <a:off x="1650" y="3731"/>
                <a:ext cx="440"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26" name="Rectangle 26">
                <a:extLst>
                  <a:ext uri="{FF2B5EF4-FFF2-40B4-BE49-F238E27FC236}">
                    <a16:creationId xmlns:a16="http://schemas.microsoft.com/office/drawing/2014/main" id="{956D399F-97DB-48FF-A525-21A940F7D6E5}"/>
                  </a:ext>
                </a:extLst>
              </p:cNvPr>
              <p:cNvSpPr>
                <a:spLocks noChangeArrowheads="1"/>
              </p:cNvSpPr>
              <p:nvPr/>
            </p:nvSpPr>
            <p:spPr bwMode="auto">
              <a:xfrm>
                <a:off x="1650" y="3707"/>
                <a:ext cx="452"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27" name="Rectangle 27">
                <a:extLst>
                  <a:ext uri="{FF2B5EF4-FFF2-40B4-BE49-F238E27FC236}">
                    <a16:creationId xmlns:a16="http://schemas.microsoft.com/office/drawing/2014/main" id="{3BF0A57E-A5E2-4949-9015-3610D544DEB9}"/>
                  </a:ext>
                </a:extLst>
              </p:cNvPr>
              <p:cNvSpPr>
                <a:spLocks noChangeArrowheads="1"/>
              </p:cNvSpPr>
              <p:nvPr/>
            </p:nvSpPr>
            <p:spPr bwMode="auto">
              <a:xfrm>
                <a:off x="1650" y="3682"/>
                <a:ext cx="471"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28" name="Rectangle 28">
                <a:extLst>
                  <a:ext uri="{FF2B5EF4-FFF2-40B4-BE49-F238E27FC236}">
                    <a16:creationId xmlns:a16="http://schemas.microsoft.com/office/drawing/2014/main" id="{6F94CAAE-115C-4C57-81EE-116D61E00516}"/>
                  </a:ext>
                </a:extLst>
              </p:cNvPr>
              <p:cNvSpPr>
                <a:spLocks noChangeArrowheads="1"/>
              </p:cNvSpPr>
              <p:nvPr/>
            </p:nvSpPr>
            <p:spPr bwMode="auto">
              <a:xfrm>
                <a:off x="1650" y="3657"/>
                <a:ext cx="49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29" name="Rectangle 29">
                <a:extLst>
                  <a:ext uri="{FF2B5EF4-FFF2-40B4-BE49-F238E27FC236}">
                    <a16:creationId xmlns:a16="http://schemas.microsoft.com/office/drawing/2014/main" id="{7AE9CF22-5214-4B14-AD64-DCF596DF9695}"/>
                  </a:ext>
                </a:extLst>
              </p:cNvPr>
              <p:cNvSpPr>
                <a:spLocks noChangeArrowheads="1"/>
              </p:cNvSpPr>
              <p:nvPr/>
            </p:nvSpPr>
            <p:spPr bwMode="auto">
              <a:xfrm>
                <a:off x="1650" y="3633"/>
                <a:ext cx="509"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30" name="Rectangle 30">
                <a:extLst>
                  <a:ext uri="{FF2B5EF4-FFF2-40B4-BE49-F238E27FC236}">
                    <a16:creationId xmlns:a16="http://schemas.microsoft.com/office/drawing/2014/main" id="{E157E31F-4FCB-4287-A813-EBC28227E027}"/>
                  </a:ext>
                </a:extLst>
              </p:cNvPr>
              <p:cNvSpPr>
                <a:spLocks noChangeArrowheads="1"/>
              </p:cNvSpPr>
              <p:nvPr/>
            </p:nvSpPr>
            <p:spPr bwMode="auto">
              <a:xfrm>
                <a:off x="1650" y="3607"/>
                <a:ext cx="540" cy="26"/>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31" name="Rectangle 31">
                <a:extLst>
                  <a:ext uri="{FF2B5EF4-FFF2-40B4-BE49-F238E27FC236}">
                    <a16:creationId xmlns:a16="http://schemas.microsoft.com/office/drawing/2014/main" id="{7FE9DAF2-067F-4037-9709-A6B23CCF486C}"/>
                  </a:ext>
                </a:extLst>
              </p:cNvPr>
              <p:cNvSpPr>
                <a:spLocks noChangeArrowheads="1"/>
              </p:cNvSpPr>
              <p:nvPr/>
            </p:nvSpPr>
            <p:spPr bwMode="auto">
              <a:xfrm>
                <a:off x="1650" y="3582"/>
                <a:ext cx="560"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32" name="Rectangle 32">
                <a:extLst>
                  <a:ext uri="{FF2B5EF4-FFF2-40B4-BE49-F238E27FC236}">
                    <a16:creationId xmlns:a16="http://schemas.microsoft.com/office/drawing/2014/main" id="{2ECE7A36-75EC-444C-AC6D-01146BB803E3}"/>
                  </a:ext>
                </a:extLst>
              </p:cNvPr>
              <p:cNvSpPr>
                <a:spLocks noChangeArrowheads="1"/>
              </p:cNvSpPr>
              <p:nvPr/>
            </p:nvSpPr>
            <p:spPr bwMode="auto">
              <a:xfrm>
                <a:off x="1650" y="3558"/>
                <a:ext cx="586"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33" name="Rectangle 33">
                <a:extLst>
                  <a:ext uri="{FF2B5EF4-FFF2-40B4-BE49-F238E27FC236}">
                    <a16:creationId xmlns:a16="http://schemas.microsoft.com/office/drawing/2014/main" id="{05ABE25D-B717-4E00-9393-19EB5ECF3CDA}"/>
                  </a:ext>
                </a:extLst>
              </p:cNvPr>
              <p:cNvSpPr>
                <a:spLocks noChangeArrowheads="1"/>
              </p:cNvSpPr>
              <p:nvPr/>
            </p:nvSpPr>
            <p:spPr bwMode="auto">
              <a:xfrm>
                <a:off x="1650" y="3533"/>
                <a:ext cx="619"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34" name="Rectangle 34">
                <a:extLst>
                  <a:ext uri="{FF2B5EF4-FFF2-40B4-BE49-F238E27FC236}">
                    <a16:creationId xmlns:a16="http://schemas.microsoft.com/office/drawing/2014/main" id="{860FA72B-17CC-4410-AFCC-5F9B14AB6DC4}"/>
                  </a:ext>
                </a:extLst>
              </p:cNvPr>
              <p:cNvSpPr>
                <a:spLocks noChangeArrowheads="1"/>
              </p:cNvSpPr>
              <p:nvPr/>
            </p:nvSpPr>
            <p:spPr bwMode="auto">
              <a:xfrm>
                <a:off x="1650" y="3509"/>
                <a:ext cx="637"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35" name="Rectangle 35">
                <a:extLst>
                  <a:ext uri="{FF2B5EF4-FFF2-40B4-BE49-F238E27FC236}">
                    <a16:creationId xmlns:a16="http://schemas.microsoft.com/office/drawing/2014/main" id="{543210DA-6A08-4CD4-AC25-18E0220F1FBA}"/>
                  </a:ext>
                </a:extLst>
              </p:cNvPr>
              <p:cNvSpPr>
                <a:spLocks noChangeArrowheads="1"/>
              </p:cNvSpPr>
              <p:nvPr/>
            </p:nvSpPr>
            <p:spPr bwMode="auto">
              <a:xfrm>
                <a:off x="1650" y="3484"/>
                <a:ext cx="64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36" name="Rectangle 36">
                <a:extLst>
                  <a:ext uri="{FF2B5EF4-FFF2-40B4-BE49-F238E27FC236}">
                    <a16:creationId xmlns:a16="http://schemas.microsoft.com/office/drawing/2014/main" id="{42AC6439-0C03-4A5C-8088-0C7E62680E3D}"/>
                  </a:ext>
                </a:extLst>
              </p:cNvPr>
              <p:cNvSpPr>
                <a:spLocks noChangeArrowheads="1"/>
              </p:cNvSpPr>
              <p:nvPr/>
            </p:nvSpPr>
            <p:spPr bwMode="auto">
              <a:xfrm>
                <a:off x="1650" y="3459"/>
                <a:ext cx="663"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37" name="Rectangle 37">
                <a:extLst>
                  <a:ext uri="{FF2B5EF4-FFF2-40B4-BE49-F238E27FC236}">
                    <a16:creationId xmlns:a16="http://schemas.microsoft.com/office/drawing/2014/main" id="{7501DF8B-9B7D-4F11-9C4A-FF93606CC5B8}"/>
                  </a:ext>
                </a:extLst>
              </p:cNvPr>
              <p:cNvSpPr>
                <a:spLocks noChangeArrowheads="1"/>
              </p:cNvSpPr>
              <p:nvPr/>
            </p:nvSpPr>
            <p:spPr bwMode="auto">
              <a:xfrm>
                <a:off x="1650" y="3435"/>
                <a:ext cx="676"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38" name="Rectangle 38">
                <a:extLst>
                  <a:ext uri="{FF2B5EF4-FFF2-40B4-BE49-F238E27FC236}">
                    <a16:creationId xmlns:a16="http://schemas.microsoft.com/office/drawing/2014/main" id="{8CFCA275-30A3-41ED-BA62-170F3F07368F}"/>
                  </a:ext>
                </a:extLst>
              </p:cNvPr>
              <p:cNvSpPr>
                <a:spLocks noChangeArrowheads="1"/>
              </p:cNvSpPr>
              <p:nvPr/>
            </p:nvSpPr>
            <p:spPr bwMode="auto">
              <a:xfrm>
                <a:off x="1650" y="3410"/>
                <a:ext cx="713"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39" name="Rectangle 39">
                <a:extLst>
                  <a:ext uri="{FF2B5EF4-FFF2-40B4-BE49-F238E27FC236}">
                    <a16:creationId xmlns:a16="http://schemas.microsoft.com/office/drawing/2014/main" id="{21CECFB0-F1C8-4563-8381-FF667BA49197}"/>
                  </a:ext>
                </a:extLst>
              </p:cNvPr>
              <p:cNvSpPr>
                <a:spLocks noChangeArrowheads="1"/>
              </p:cNvSpPr>
              <p:nvPr/>
            </p:nvSpPr>
            <p:spPr bwMode="auto">
              <a:xfrm>
                <a:off x="1650" y="3385"/>
                <a:ext cx="765"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40" name="Rectangle 40">
                <a:extLst>
                  <a:ext uri="{FF2B5EF4-FFF2-40B4-BE49-F238E27FC236}">
                    <a16:creationId xmlns:a16="http://schemas.microsoft.com/office/drawing/2014/main" id="{C4CD57FC-8A35-4928-8158-EE49F2DDBA9A}"/>
                  </a:ext>
                </a:extLst>
              </p:cNvPr>
              <p:cNvSpPr>
                <a:spLocks noChangeArrowheads="1"/>
              </p:cNvSpPr>
              <p:nvPr/>
            </p:nvSpPr>
            <p:spPr bwMode="auto">
              <a:xfrm>
                <a:off x="1650" y="3361"/>
                <a:ext cx="788"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41" name="Rectangle 41">
                <a:extLst>
                  <a:ext uri="{FF2B5EF4-FFF2-40B4-BE49-F238E27FC236}">
                    <a16:creationId xmlns:a16="http://schemas.microsoft.com/office/drawing/2014/main" id="{4CFE6A8E-5237-4BB7-AB67-27E4B78221DC}"/>
                  </a:ext>
                </a:extLst>
              </p:cNvPr>
              <p:cNvSpPr>
                <a:spLocks noChangeArrowheads="1"/>
              </p:cNvSpPr>
              <p:nvPr/>
            </p:nvSpPr>
            <p:spPr bwMode="auto">
              <a:xfrm>
                <a:off x="1650" y="3336"/>
                <a:ext cx="807"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42" name="Rectangle 42">
                <a:extLst>
                  <a:ext uri="{FF2B5EF4-FFF2-40B4-BE49-F238E27FC236}">
                    <a16:creationId xmlns:a16="http://schemas.microsoft.com/office/drawing/2014/main" id="{1255E6B8-B872-409B-B46A-2C8FB95ACED7}"/>
                  </a:ext>
                </a:extLst>
              </p:cNvPr>
              <p:cNvSpPr>
                <a:spLocks noChangeArrowheads="1"/>
              </p:cNvSpPr>
              <p:nvPr/>
            </p:nvSpPr>
            <p:spPr bwMode="auto">
              <a:xfrm>
                <a:off x="1650" y="3312"/>
                <a:ext cx="772"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43" name="Rectangle 43">
                <a:extLst>
                  <a:ext uri="{FF2B5EF4-FFF2-40B4-BE49-F238E27FC236}">
                    <a16:creationId xmlns:a16="http://schemas.microsoft.com/office/drawing/2014/main" id="{EDB36E4B-A35A-4673-AD17-BABAD5F5811F}"/>
                  </a:ext>
                </a:extLst>
              </p:cNvPr>
              <p:cNvSpPr>
                <a:spLocks noChangeArrowheads="1"/>
              </p:cNvSpPr>
              <p:nvPr/>
            </p:nvSpPr>
            <p:spPr bwMode="auto">
              <a:xfrm>
                <a:off x="1650" y="3287"/>
                <a:ext cx="740"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44" name="Rectangle 44">
                <a:extLst>
                  <a:ext uri="{FF2B5EF4-FFF2-40B4-BE49-F238E27FC236}">
                    <a16:creationId xmlns:a16="http://schemas.microsoft.com/office/drawing/2014/main" id="{2CB838C8-BEC3-4E09-9C23-E68F8C973280}"/>
                  </a:ext>
                </a:extLst>
              </p:cNvPr>
              <p:cNvSpPr>
                <a:spLocks noChangeArrowheads="1"/>
              </p:cNvSpPr>
              <p:nvPr/>
            </p:nvSpPr>
            <p:spPr bwMode="auto">
              <a:xfrm>
                <a:off x="1650" y="3262"/>
                <a:ext cx="75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45" name="Rectangle 45">
                <a:extLst>
                  <a:ext uri="{FF2B5EF4-FFF2-40B4-BE49-F238E27FC236}">
                    <a16:creationId xmlns:a16="http://schemas.microsoft.com/office/drawing/2014/main" id="{76A31DB5-641B-41D6-9908-403F11AE637E}"/>
                  </a:ext>
                </a:extLst>
              </p:cNvPr>
              <p:cNvSpPr>
                <a:spLocks noChangeArrowheads="1"/>
              </p:cNvSpPr>
              <p:nvPr/>
            </p:nvSpPr>
            <p:spPr bwMode="auto">
              <a:xfrm>
                <a:off x="1650" y="3238"/>
                <a:ext cx="740"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46" name="Rectangle 46">
                <a:extLst>
                  <a:ext uri="{FF2B5EF4-FFF2-40B4-BE49-F238E27FC236}">
                    <a16:creationId xmlns:a16="http://schemas.microsoft.com/office/drawing/2014/main" id="{F9E6A821-D94A-4534-B89E-837A2B6CA357}"/>
                  </a:ext>
                </a:extLst>
              </p:cNvPr>
              <p:cNvSpPr>
                <a:spLocks noChangeArrowheads="1"/>
              </p:cNvSpPr>
              <p:nvPr/>
            </p:nvSpPr>
            <p:spPr bwMode="auto">
              <a:xfrm>
                <a:off x="1650" y="3213"/>
                <a:ext cx="723"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47" name="Rectangle 47">
                <a:extLst>
                  <a:ext uri="{FF2B5EF4-FFF2-40B4-BE49-F238E27FC236}">
                    <a16:creationId xmlns:a16="http://schemas.microsoft.com/office/drawing/2014/main" id="{8299F03D-D757-4011-83BE-6B73DBEF1E44}"/>
                  </a:ext>
                </a:extLst>
              </p:cNvPr>
              <p:cNvSpPr>
                <a:spLocks noChangeArrowheads="1"/>
              </p:cNvSpPr>
              <p:nvPr/>
            </p:nvSpPr>
            <p:spPr bwMode="auto">
              <a:xfrm>
                <a:off x="1650" y="3188"/>
                <a:ext cx="710"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48" name="Rectangle 48">
                <a:extLst>
                  <a:ext uri="{FF2B5EF4-FFF2-40B4-BE49-F238E27FC236}">
                    <a16:creationId xmlns:a16="http://schemas.microsoft.com/office/drawing/2014/main" id="{DB62C0C5-F8BC-43A3-BE82-8C79C2302698}"/>
                  </a:ext>
                </a:extLst>
              </p:cNvPr>
              <p:cNvSpPr>
                <a:spLocks noChangeArrowheads="1"/>
              </p:cNvSpPr>
              <p:nvPr/>
            </p:nvSpPr>
            <p:spPr bwMode="auto">
              <a:xfrm>
                <a:off x="1650" y="3163"/>
                <a:ext cx="717"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49" name="Rectangle 49">
                <a:extLst>
                  <a:ext uri="{FF2B5EF4-FFF2-40B4-BE49-F238E27FC236}">
                    <a16:creationId xmlns:a16="http://schemas.microsoft.com/office/drawing/2014/main" id="{69A07FDB-05A2-42AD-9D9E-9A1BCD81DEC8}"/>
                  </a:ext>
                </a:extLst>
              </p:cNvPr>
              <p:cNvSpPr>
                <a:spLocks noChangeArrowheads="1"/>
              </p:cNvSpPr>
              <p:nvPr/>
            </p:nvSpPr>
            <p:spPr bwMode="auto">
              <a:xfrm>
                <a:off x="1650" y="3138"/>
                <a:ext cx="696"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50" name="Rectangle 50">
                <a:extLst>
                  <a:ext uri="{FF2B5EF4-FFF2-40B4-BE49-F238E27FC236}">
                    <a16:creationId xmlns:a16="http://schemas.microsoft.com/office/drawing/2014/main" id="{0A9F53B0-060D-47F3-AAAC-5D0CC10D9CEF}"/>
                  </a:ext>
                </a:extLst>
              </p:cNvPr>
              <p:cNvSpPr>
                <a:spLocks noChangeArrowheads="1"/>
              </p:cNvSpPr>
              <p:nvPr/>
            </p:nvSpPr>
            <p:spPr bwMode="auto">
              <a:xfrm>
                <a:off x="1650" y="3114"/>
                <a:ext cx="669"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51" name="Rectangle 51">
                <a:extLst>
                  <a:ext uri="{FF2B5EF4-FFF2-40B4-BE49-F238E27FC236}">
                    <a16:creationId xmlns:a16="http://schemas.microsoft.com/office/drawing/2014/main" id="{D32F5EB9-72E6-4D68-A672-CEC827E6F003}"/>
                  </a:ext>
                </a:extLst>
              </p:cNvPr>
              <p:cNvSpPr>
                <a:spLocks noChangeArrowheads="1"/>
              </p:cNvSpPr>
              <p:nvPr/>
            </p:nvSpPr>
            <p:spPr bwMode="auto">
              <a:xfrm>
                <a:off x="1650" y="3089"/>
                <a:ext cx="645"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52" name="Rectangle 52">
                <a:extLst>
                  <a:ext uri="{FF2B5EF4-FFF2-40B4-BE49-F238E27FC236}">
                    <a16:creationId xmlns:a16="http://schemas.microsoft.com/office/drawing/2014/main" id="{4001CBF0-E028-4B27-AD5E-463D2E60B5A5}"/>
                  </a:ext>
                </a:extLst>
              </p:cNvPr>
              <p:cNvSpPr>
                <a:spLocks noChangeArrowheads="1"/>
              </p:cNvSpPr>
              <p:nvPr/>
            </p:nvSpPr>
            <p:spPr bwMode="auto">
              <a:xfrm>
                <a:off x="1650" y="3064"/>
                <a:ext cx="62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53" name="Rectangle 53">
                <a:extLst>
                  <a:ext uri="{FF2B5EF4-FFF2-40B4-BE49-F238E27FC236}">
                    <a16:creationId xmlns:a16="http://schemas.microsoft.com/office/drawing/2014/main" id="{A985AFEA-947F-4728-A2A4-71AFF3B3B11A}"/>
                  </a:ext>
                </a:extLst>
              </p:cNvPr>
              <p:cNvSpPr>
                <a:spLocks noChangeArrowheads="1"/>
              </p:cNvSpPr>
              <p:nvPr/>
            </p:nvSpPr>
            <p:spPr bwMode="auto">
              <a:xfrm>
                <a:off x="1650" y="3040"/>
                <a:ext cx="600"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54" name="Rectangle 54">
                <a:extLst>
                  <a:ext uri="{FF2B5EF4-FFF2-40B4-BE49-F238E27FC236}">
                    <a16:creationId xmlns:a16="http://schemas.microsoft.com/office/drawing/2014/main" id="{973E38CE-58C8-4CCD-BB07-697EEBC1A93F}"/>
                  </a:ext>
                </a:extLst>
              </p:cNvPr>
              <p:cNvSpPr>
                <a:spLocks noChangeArrowheads="1"/>
              </p:cNvSpPr>
              <p:nvPr/>
            </p:nvSpPr>
            <p:spPr bwMode="auto">
              <a:xfrm>
                <a:off x="1650" y="3015"/>
                <a:ext cx="585"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55" name="Rectangle 55">
                <a:extLst>
                  <a:ext uri="{FF2B5EF4-FFF2-40B4-BE49-F238E27FC236}">
                    <a16:creationId xmlns:a16="http://schemas.microsoft.com/office/drawing/2014/main" id="{85F77A31-BF86-4826-965C-14B1C4276CF1}"/>
                  </a:ext>
                </a:extLst>
              </p:cNvPr>
              <p:cNvSpPr>
                <a:spLocks noChangeArrowheads="1"/>
              </p:cNvSpPr>
              <p:nvPr/>
            </p:nvSpPr>
            <p:spPr bwMode="auto">
              <a:xfrm>
                <a:off x="1650" y="2991"/>
                <a:ext cx="561"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56" name="Rectangle 56">
                <a:extLst>
                  <a:ext uri="{FF2B5EF4-FFF2-40B4-BE49-F238E27FC236}">
                    <a16:creationId xmlns:a16="http://schemas.microsoft.com/office/drawing/2014/main" id="{F18BC965-EFD0-4758-8624-F7C115875528}"/>
                  </a:ext>
                </a:extLst>
              </p:cNvPr>
              <p:cNvSpPr>
                <a:spLocks noChangeArrowheads="1"/>
              </p:cNvSpPr>
              <p:nvPr/>
            </p:nvSpPr>
            <p:spPr bwMode="auto">
              <a:xfrm>
                <a:off x="1650" y="2966"/>
                <a:ext cx="555"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57" name="Rectangle 57">
                <a:extLst>
                  <a:ext uri="{FF2B5EF4-FFF2-40B4-BE49-F238E27FC236}">
                    <a16:creationId xmlns:a16="http://schemas.microsoft.com/office/drawing/2014/main" id="{4A7B5A64-B985-41A9-B050-AA0F75D0D20F}"/>
                  </a:ext>
                </a:extLst>
              </p:cNvPr>
              <p:cNvSpPr>
                <a:spLocks noChangeArrowheads="1"/>
              </p:cNvSpPr>
              <p:nvPr/>
            </p:nvSpPr>
            <p:spPr bwMode="auto">
              <a:xfrm>
                <a:off x="1650" y="2941"/>
                <a:ext cx="548"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58" name="Rectangle 58">
                <a:extLst>
                  <a:ext uri="{FF2B5EF4-FFF2-40B4-BE49-F238E27FC236}">
                    <a16:creationId xmlns:a16="http://schemas.microsoft.com/office/drawing/2014/main" id="{C76F5EA0-14E9-46EC-90E2-149F6AB79D51}"/>
                  </a:ext>
                </a:extLst>
              </p:cNvPr>
              <p:cNvSpPr>
                <a:spLocks noChangeArrowheads="1"/>
              </p:cNvSpPr>
              <p:nvPr/>
            </p:nvSpPr>
            <p:spPr bwMode="auto">
              <a:xfrm>
                <a:off x="1650" y="2917"/>
                <a:ext cx="554"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59" name="Rectangle 59">
                <a:extLst>
                  <a:ext uri="{FF2B5EF4-FFF2-40B4-BE49-F238E27FC236}">
                    <a16:creationId xmlns:a16="http://schemas.microsoft.com/office/drawing/2014/main" id="{D9E2B0B1-9B16-41CD-8695-6946348B6B7E}"/>
                  </a:ext>
                </a:extLst>
              </p:cNvPr>
              <p:cNvSpPr>
                <a:spLocks noChangeArrowheads="1"/>
              </p:cNvSpPr>
              <p:nvPr/>
            </p:nvSpPr>
            <p:spPr bwMode="auto">
              <a:xfrm>
                <a:off x="1650" y="2892"/>
                <a:ext cx="56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60" name="Rectangle 60">
                <a:extLst>
                  <a:ext uri="{FF2B5EF4-FFF2-40B4-BE49-F238E27FC236}">
                    <a16:creationId xmlns:a16="http://schemas.microsoft.com/office/drawing/2014/main" id="{E74D4966-9FC3-4E74-9705-9EE81B8B8B1C}"/>
                  </a:ext>
                </a:extLst>
              </p:cNvPr>
              <p:cNvSpPr>
                <a:spLocks noChangeArrowheads="1"/>
              </p:cNvSpPr>
              <p:nvPr/>
            </p:nvSpPr>
            <p:spPr bwMode="auto">
              <a:xfrm>
                <a:off x="1650" y="2868"/>
                <a:ext cx="578"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61" name="Rectangle 61">
                <a:extLst>
                  <a:ext uri="{FF2B5EF4-FFF2-40B4-BE49-F238E27FC236}">
                    <a16:creationId xmlns:a16="http://schemas.microsoft.com/office/drawing/2014/main" id="{82DDBB48-0E78-45D5-9D8E-66695AC449CA}"/>
                  </a:ext>
                </a:extLst>
              </p:cNvPr>
              <p:cNvSpPr>
                <a:spLocks noChangeArrowheads="1"/>
              </p:cNvSpPr>
              <p:nvPr/>
            </p:nvSpPr>
            <p:spPr bwMode="auto">
              <a:xfrm>
                <a:off x="1650" y="2843"/>
                <a:ext cx="59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62" name="Rectangle 62">
                <a:extLst>
                  <a:ext uri="{FF2B5EF4-FFF2-40B4-BE49-F238E27FC236}">
                    <a16:creationId xmlns:a16="http://schemas.microsoft.com/office/drawing/2014/main" id="{7D1C7A8E-7D2E-49FB-907A-1B2FAC7E2027}"/>
                  </a:ext>
                </a:extLst>
              </p:cNvPr>
              <p:cNvSpPr>
                <a:spLocks noChangeArrowheads="1"/>
              </p:cNvSpPr>
              <p:nvPr/>
            </p:nvSpPr>
            <p:spPr bwMode="auto">
              <a:xfrm>
                <a:off x="1650" y="2818"/>
                <a:ext cx="60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63" name="Rectangle 63">
                <a:extLst>
                  <a:ext uri="{FF2B5EF4-FFF2-40B4-BE49-F238E27FC236}">
                    <a16:creationId xmlns:a16="http://schemas.microsoft.com/office/drawing/2014/main" id="{20CAE8E8-4AB0-4558-B0DD-1BBC9BECAF9B}"/>
                  </a:ext>
                </a:extLst>
              </p:cNvPr>
              <p:cNvSpPr>
                <a:spLocks noChangeArrowheads="1"/>
              </p:cNvSpPr>
              <p:nvPr/>
            </p:nvSpPr>
            <p:spPr bwMode="auto">
              <a:xfrm>
                <a:off x="1650" y="2794"/>
                <a:ext cx="628"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64" name="Rectangle 64">
                <a:extLst>
                  <a:ext uri="{FF2B5EF4-FFF2-40B4-BE49-F238E27FC236}">
                    <a16:creationId xmlns:a16="http://schemas.microsoft.com/office/drawing/2014/main" id="{8E940BC6-EAE0-4859-889A-60866F1C86E0}"/>
                  </a:ext>
                </a:extLst>
              </p:cNvPr>
              <p:cNvSpPr>
                <a:spLocks noChangeArrowheads="1"/>
              </p:cNvSpPr>
              <p:nvPr/>
            </p:nvSpPr>
            <p:spPr bwMode="auto">
              <a:xfrm>
                <a:off x="1650" y="2768"/>
                <a:ext cx="671" cy="26"/>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65" name="Rectangle 65">
                <a:extLst>
                  <a:ext uri="{FF2B5EF4-FFF2-40B4-BE49-F238E27FC236}">
                    <a16:creationId xmlns:a16="http://schemas.microsoft.com/office/drawing/2014/main" id="{AE8C3269-5871-4E7D-A7D7-E4E4294A3F15}"/>
                  </a:ext>
                </a:extLst>
              </p:cNvPr>
              <p:cNvSpPr>
                <a:spLocks noChangeArrowheads="1"/>
              </p:cNvSpPr>
              <p:nvPr/>
            </p:nvSpPr>
            <p:spPr bwMode="auto">
              <a:xfrm>
                <a:off x="1650" y="2743"/>
                <a:ext cx="711"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66" name="Rectangle 66">
                <a:extLst>
                  <a:ext uri="{FF2B5EF4-FFF2-40B4-BE49-F238E27FC236}">
                    <a16:creationId xmlns:a16="http://schemas.microsoft.com/office/drawing/2014/main" id="{D7C48611-EA68-4CA2-A4A6-46C34ADD0C3B}"/>
                  </a:ext>
                </a:extLst>
              </p:cNvPr>
              <p:cNvSpPr>
                <a:spLocks noChangeArrowheads="1"/>
              </p:cNvSpPr>
              <p:nvPr/>
            </p:nvSpPr>
            <p:spPr bwMode="auto">
              <a:xfrm>
                <a:off x="1650" y="2719"/>
                <a:ext cx="742"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67" name="Rectangle 67">
                <a:extLst>
                  <a:ext uri="{FF2B5EF4-FFF2-40B4-BE49-F238E27FC236}">
                    <a16:creationId xmlns:a16="http://schemas.microsoft.com/office/drawing/2014/main" id="{5A507541-834A-4D4F-B6C4-78E2CE7F96EC}"/>
                  </a:ext>
                </a:extLst>
              </p:cNvPr>
              <p:cNvSpPr>
                <a:spLocks noChangeArrowheads="1"/>
              </p:cNvSpPr>
              <p:nvPr/>
            </p:nvSpPr>
            <p:spPr bwMode="auto">
              <a:xfrm>
                <a:off x="1650" y="2694"/>
                <a:ext cx="758"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68" name="Rectangle 68">
                <a:extLst>
                  <a:ext uri="{FF2B5EF4-FFF2-40B4-BE49-F238E27FC236}">
                    <a16:creationId xmlns:a16="http://schemas.microsoft.com/office/drawing/2014/main" id="{232E1189-02AF-49EB-B3E3-8DA17E2D4A09}"/>
                  </a:ext>
                </a:extLst>
              </p:cNvPr>
              <p:cNvSpPr>
                <a:spLocks noChangeArrowheads="1"/>
              </p:cNvSpPr>
              <p:nvPr/>
            </p:nvSpPr>
            <p:spPr bwMode="auto">
              <a:xfrm>
                <a:off x="1650" y="2670"/>
                <a:ext cx="756"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69" name="Rectangle 69">
                <a:extLst>
                  <a:ext uri="{FF2B5EF4-FFF2-40B4-BE49-F238E27FC236}">
                    <a16:creationId xmlns:a16="http://schemas.microsoft.com/office/drawing/2014/main" id="{6293D043-6A8B-4489-B908-882145A1DAAA}"/>
                  </a:ext>
                </a:extLst>
              </p:cNvPr>
              <p:cNvSpPr>
                <a:spLocks noChangeArrowheads="1"/>
              </p:cNvSpPr>
              <p:nvPr/>
            </p:nvSpPr>
            <p:spPr bwMode="auto">
              <a:xfrm>
                <a:off x="1650" y="2645"/>
                <a:ext cx="765"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70" name="Rectangle 70">
                <a:extLst>
                  <a:ext uri="{FF2B5EF4-FFF2-40B4-BE49-F238E27FC236}">
                    <a16:creationId xmlns:a16="http://schemas.microsoft.com/office/drawing/2014/main" id="{0BCFBF37-328A-4675-8D28-25A98C264AC3}"/>
                  </a:ext>
                </a:extLst>
              </p:cNvPr>
              <p:cNvSpPr>
                <a:spLocks noChangeArrowheads="1"/>
              </p:cNvSpPr>
              <p:nvPr/>
            </p:nvSpPr>
            <p:spPr bwMode="auto">
              <a:xfrm>
                <a:off x="1650" y="2620"/>
                <a:ext cx="743"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71" name="Rectangle 71">
                <a:extLst>
                  <a:ext uri="{FF2B5EF4-FFF2-40B4-BE49-F238E27FC236}">
                    <a16:creationId xmlns:a16="http://schemas.microsoft.com/office/drawing/2014/main" id="{FD427E06-8988-4A41-9642-1DDB3E929C99}"/>
                  </a:ext>
                </a:extLst>
              </p:cNvPr>
              <p:cNvSpPr>
                <a:spLocks noChangeArrowheads="1"/>
              </p:cNvSpPr>
              <p:nvPr/>
            </p:nvSpPr>
            <p:spPr bwMode="auto">
              <a:xfrm>
                <a:off x="1650" y="2596"/>
                <a:ext cx="738"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72" name="Rectangle 72">
                <a:extLst>
                  <a:ext uri="{FF2B5EF4-FFF2-40B4-BE49-F238E27FC236}">
                    <a16:creationId xmlns:a16="http://schemas.microsoft.com/office/drawing/2014/main" id="{621EF3CF-4D38-46EF-AAD4-E4FC68C3FE6F}"/>
                  </a:ext>
                </a:extLst>
              </p:cNvPr>
              <p:cNvSpPr>
                <a:spLocks noChangeArrowheads="1"/>
              </p:cNvSpPr>
              <p:nvPr/>
            </p:nvSpPr>
            <p:spPr bwMode="auto">
              <a:xfrm>
                <a:off x="1650" y="2571"/>
                <a:ext cx="73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73" name="Rectangle 73">
                <a:extLst>
                  <a:ext uri="{FF2B5EF4-FFF2-40B4-BE49-F238E27FC236}">
                    <a16:creationId xmlns:a16="http://schemas.microsoft.com/office/drawing/2014/main" id="{059DDD37-BEF8-4697-BF10-A5A24FC405D8}"/>
                  </a:ext>
                </a:extLst>
              </p:cNvPr>
              <p:cNvSpPr>
                <a:spLocks noChangeArrowheads="1"/>
              </p:cNvSpPr>
              <p:nvPr/>
            </p:nvSpPr>
            <p:spPr bwMode="auto">
              <a:xfrm>
                <a:off x="1650" y="2546"/>
                <a:ext cx="72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74" name="Rectangle 74">
                <a:extLst>
                  <a:ext uri="{FF2B5EF4-FFF2-40B4-BE49-F238E27FC236}">
                    <a16:creationId xmlns:a16="http://schemas.microsoft.com/office/drawing/2014/main" id="{862205BE-7DF8-41DE-A505-FEAF828191F1}"/>
                  </a:ext>
                </a:extLst>
              </p:cNvPr>
              <p:cNvSpPr>
                <a:spLocks noChangeArrowheads="1"/>
              </p:cNvSpPr>
              <p:nvPr/>
            </p:nvSpPr>
            <p:spPr bwMode="auto">
              <a:xfrm>
                <a:off x="1650" y="2522"/>
                <a:ext cx="695"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75" name="Rectangle 75">
                <a:extLst>
                  <a:ext uri="{FF2B5EF4-FFF2-40B4-BE49-F238E27FC236}">
                    <a16:creationId xmlns:a16="http://schemas.microsoft.com/office/drawing/2014/main" id="{A6FE6366-F2E9-441D-8DF6-A0B7FD92147B}"/>
                  </a:ext>
                </a:extLst>
              </p:cNvPr>
              <p:cNvSpPr>
                <a:spLocks noChangeArrowheads="1"/>
              </p:cNvSpPr>
              <p:nvPr/>
            </p:nvSpPr>
            <p:spPr bwMode="auto">
              <a:xfrm>
                <a:off x="1650" y="2497"/>
                <a:ext cx="663"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76" name="Rectangle 76">
                <a:extLst>
                  <a:ext uri="{FF2B5EF4-FFF2-40B4-BE49-F238E27FC236}">
                    <a16:creationId xmlns:a16="http://schemas.microsoft.com/office/drawing/2014/main" id="{D1F39A0F-CBF1-4C57-BA1D-07EC5A1F0FA8}"/>
                  </a:ext>
                </a:extLst>
              </p:cNvPr>
              <p:cNvSpPr>
                <a:spLocks noChangeArrowheads="1"/>
              </p:cNvSpPr>
              <p:nvPr/>
            </p:nvSpPr>
            <p:spPr bwMode="auto">
              <a:xfrm>
                <a:off x="1650" y="2473"/>
                <a:ext cx="645"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77" name="Rectangle 77">
                <a:extLst>
                  <a:ext uri="{FF2B5EF4-FFF2-40B4-BE49-F238E27FC236}">
                    <a16:creationId xmlns:a16="http://schemas.microsoft.com/office/drawing/2014/main" id="{DC17CC54-2A8B-4A42-816D-46BE96583846}"/>
                  </a:ext>
                </a:extLst>
              </p:cNvPr>
              <p:cNvSpPr>
                <a:spLocks noChangeArrowheads="1"/>
              </p:cNvSpPr>
              <p:nvPr/>
            </p:nvSpPr>
            <p:spPr bwMode="auto">
              <a:xfrm>
                <a:off x="1650" y="2448"/>
                <a:ext cx="603"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78" name="Rectangle 78">
                <a:extLst>
                  <a:ext uri="{FF2B5EF4-FFF2-40B4-BE49-F238E27FC236}">
                    <a16:creationId xmlns:a16="http://schemas.microsoft.com/office/drawing/2014/main" id="{0EA90BC8-4D6C-43A1-8990-CDC10319C75F}"/>
                  </a:ext>
                </a:extLst>
              </p:cNvPr>
              <p:cNvSpPr>
                <a:spLocks noChangeArrowheads="1"/>
              </p:cNvSpPr>
              <p:nvPr/>
            </p:nvSpPr>
            <p:spPr bwMode="auto">
              <a:xfrm>
                <a:off x="1650" y="2423"/>
                <a:ext cx="55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79" name="Rectangle 79">
                <a:extLst>
                  <a:ext uri="{FF2B5EF4-FFF2-40B4-BE49-F238E27FC236}">
                    <a16:creationId xmlns:a16="http://schemas.microsoft.com/office/drawing/2014/main" id="{D2663883-B433-48A7-B791-971E67E6BB61}"/>
                  </a:ext>
                </a:extLst>
              </p:cNvPr>
              <p:cNvSpPr>
                <a:spLocks noChangeArrowheads="1"/>
              </p:cNvSpPr>
              <p:nvPr/>
            </p:nvSpPr>
            <p:spPr bwMode="auto">
              <a:xfrm>
                <a:off x="1650" y="2399"/>
                <a:ext cx="404"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80" name="Rectangle 80">
                <a:extLst>
                  <a:ext uri="{FF2B5EF4-FFF2-40B4-BE49-F238E27FC236}">
                    <a16:creationId xmlns:a16="http://schemas.microsoft.com/office/drawing/2014/main" id="{3BE04FDC-DF50-4711-8659-D7950757C238}"/>
                  </a:ext>
                </a:extLst>
              </p:cNvPr>
              <p:cNvSpPr>
                <a:spLocks noChangeArrowheads="1"/>
              </p:cNvSpPr>
              <p:nvPr/>
            </p:nvSpPr>
            <p:spPr bwMode="auto">
              <a:xfrm>
                <a:off x="1650" y="2373"/>
                <a:ext cx="397" cy="26"/>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81" name="Rectangle 81">
                <a:extLst>
                  <a:ext uri="{FF2B5EF4-FFF2-40B4-BE49-F238E27FC236}">
                    <a16:creationId xmlns:a16="http://schemas.microsoft.com/office/drawing/2014/main" id="{F6D4C447-3FB9-4E38-8687-4280B7736948}"/>
                  </a:ext>
                </a:extLst>
              </p:cNvPr>
              <p:cNvSpPr>
                <a:spLocks noChangeArrowheads="1"/>
              </p:cNvSpPr>
              <p:nvPr/>
            </p:nvSpPr>
            <p:spPr bwMode="auto">
              <a:xfrm>
                <a:off x="1650" y="2348"/>
                <a:ext cx="387"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82" name="Rectangle 82">
                <a:extLst>
                  <a:ext uri="{FF2B5EF4-FFF2-40B4-BE49-F238E27FC236}">
                    <a16:creationId xmlns:a16="http://schemas.microsoft.com/office/drawing/2014/main" id="{9B4DC1A7-672A-4C4A-8D22-A25ABDB30840}"/>
                  </a:ext>
                </a:extLst>
              </p:cNvPr>
              <p:cNvSpPr>
                <a:spLocks noChangeArrowheads="1"/>
              </p:cNvSpPr>
              <p:nvPr/>
            </p:nvSpPr>
            <p:spPr bwMode="auto">
              <a:xfrm>
                <a:off x="1650" y="2324"/>
                <a:ext cx="381"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83" name="Rectangle 83">
                <a:extLst>
                  <a:ext uri="{FF2B5EF4-FFF2-40B4-BE49-F238E27FC236}">
                    <a16:creationId xmlns:a16="http://schemas.microsoft.com/office/drawing/2014/main" id="{8F97A643-3E23-4AE4-A6FC-0ED2FA2183DA}"/>
                  </a:ext>
                </a:extLst>
              </p:cNvPr>
              <p:cNvSpPr>
                <a:spLocks noChangeArrowheads="1"/>
              </p:cNvSpPr>
              <p:nvPr/>
            </p:nvSpPr>
            <p:spPr bwMode="auto">
              <a:xfrm>
                <a:off x="1650" y="2299"/>
                <a:ext cx="406"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84" name="Rectangle 84">
                <a:extLst>
                  <a:ext uri="{FF2B5EF4-FFF2-40B4-BE49-F238E27FC236}">
                    <a16:creationId xmlns:a16="http://schemas.microsoft.com/office/drawing/2014/main" id="{D7383770-3001-4BC8-A80D-793046A8A4C1}"/>
                  </a:ext>
                </a:extLst>
              </p:cNvPr>
              <p:cNvSpPr>
                <a:spLocks noChangeArrowheads="1"/>
              </p:cNvSpPr>
              <p:nvPr/>
            </p:nvSpPr>
            <p:spPr bwMode="auto">
              <a:xfrm>
                <a:off x="1650" y="2275"/>
                <a:ext cx="430"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85" name="Rectangle 85">
                <a:extLst>
                  <a:ext uri="{FF2B5EF4-FFF2-40B4-BE49-F238E27FC236}">
                    <a16:creationId xmlns:a16="http://schemas.microsoft.com/office/drawing/2014/main" id="{8E619421-2FFD-42DF-AEE0-F23157A2589A}"/>
                  </a:ext>
                </a:extLst>
              </p:cNvPr>
              <p:cNvSpPr>
                <a:spLocks noChangeArrowheads="1"/>
              </p:cNvSpPr>
              <p:nvPr/>
            </p:nvSpPr>
            <p:spPr bwMode="auto">
              <a:xfrm>
                <a:off x="1650" y="2250"/>
                <a:ext cx="43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86" name="Rectangle 86">
                <a:extLst>
                  <a:ext uri="{FF2B5EF4-FFF2-40B4-BE49-F238E27FC236}">
                    <a16:creationId xmlns:a16="http://schemas.microsoft.com/office/drawing/2014/main" id="{0974728E-2EC5-46C3-A447-C8DCD94829DC}"/>
                  </a:ext>
                </a:extLst>
              </p:cNvPr>
              <p:cNvSpPr>
                <a:spLocks noChangeArrowheads="1"/>
              </p:cNvSpPr>
              <p:nvPr/>
            </p:nvSpPr>
            <p:spPr bwMode="auto">
              <a:xfrm>
                <a:off x="1650" y="2225"/>
                <a:ext cx="43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87" name="Rectangle 87">
                <a:extLst>
                  <a:ext uri="{FF2B5EF4-FFF2-40B4-BE49-F238E27FC236}">
                    <a16:creationId xmlns:a16="http://schemas.microsoft.com/office/drawing/2014/main" id="{C8C1AA38-6051-4D7A-9B4C-2F557B2CEA05}"/>
                  </a:ext>
                </a:extLst>
              </p:cNvPr>
              <p:cNvSpPr>
                <a:spLocks noChangeArrowheads="1"/>
              </p:cNvSpPr>
              <p:nvPr/>
            </p:nvSpPr>
            <p:spPr bwMode="auto">
              <a:xfrm>
                <a:off x="1650" y="2201"/>
                <a:ext cx="435"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88" name="Rectangle 88">
                <a:extLst>
                  <a:ext uri="{FF2B5EF4-FFF2-40B4-BE49-F238E27FC236}">
                    <a16:creationId xmlns:a16="http://schemas.microsoft.com/office/drawing/2014/main" id="{98D0F53B-1F92-427D-AA41-E277F9921E0E}"/>
                  </a:ext>
                </a:extLst>
              </p:cNvPr>
              <p:cNvSpPr>
                <a:spLocks noChangeArrowheads="1"/>
              </p:cNvSpPr>
              <p:nvPr/>
            </p:nvSpPr>
            <p:spPr bwMode="auto">
              <a:xfrm>
                <a:off x="1650" y="2176"/>
                <a:ext cx="44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89" name="Rectangle 89">
                <a:extLst>
                  <a:ext uri="{FF2B5EF4-FFF2-40B4-BE49-F238E27FC236}">
                    <a16:creationId xmlns:a16="http://schemas.microsoft.com/office/drawing/2014/main" id="{87739A7B-67A1-4626-B117-0EAB37813EE5}"/>
                  </a:ext>
                </a:extLst>
              </p:cNvPr>
              <p:cNvSpPr>
                <a:spLocks noChangeArrowheads="1"/>
              </p:cNvSpPr>
              <p:nvPr/>
            </p:nvSpPr>
            <p:spPr bwMode="auto">
              <a:xfrm>
                <a:off x="1650" y="2152"/>
                <a:ext cx="434"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90" name="Rectangle 90">
                <a:extLst>
                  <a:ext uri="{FF2B5EF4-FFF2-40B4-BE49-F238E27FC236}">
                    <a16:creationId xmlns:a16="http://schemas.microsoft.com/office/drawing/2014/main" id="{C390F8B4-11F3-4E87-BC66-9556F132A29E}"/>
                  </a:ext>
                </a:extLst>
              </p:cNvPr>
              <p:cNvSpPr>
                <a:spLocks noChangeArrowheads="1"/>
              </p:cNvSpPr>
              <p:nvPr/>
            </p:nvSpPr>
            <p:spPr bwMode="auto">
              <a:xfrm>
                <a:off x="1650" y="2127"/>
                <a:ext cx="421"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91" name="Rectangle 91">
                <a:extLst>
                  <a:ext uri="{FF2B5EF4-FFF2-40B4-BE49-F238E27FC236}">
                    <a16:creationId xmlns:a16="http://schemas.microsoft.com/office/drawing/2014/main" id="{8BE338ED-6098-4ACB-9287-54ACE669EA01}"/>
                  </a:ext>
                </a:extLst>
              </p:cNvPr>
              <p:cNvSpPr>
                <a:spLocks noChangeArrowheads="1"/>
              </p:cNvSpPr>
              <p:nvPr/>
            </p:nvSpPr>
            <p:spPr bwMode="auto">
              <a:xfrm>
                <a:off x="1650" y="2102"/>
                <a:ext cx="408"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92" name="Rectangle 92">
                <a:extLst>
                  <a:ext uri="{FF2B5EF4-FFF2-40B4-BE49-F238E27FC236}">
                    <a16:creationId xmlns:a16="http://schemas.microsoft.com/office/drawing/2014/main" id="{3D7BC2A8-0D95-4AF7-86BD-441D5CE9A523}"/>
                  </a:ext>
                </a:extLst>
              </p:cNvPr>
              <p:cNvSpPr>
                <a:spLocks noChangeArrowheads="1"/>
              </p:cNvSpPr>
              <p:nvPr/>
            </p:nvSpPr>
            <p:spPr bwMode="auto">
              <a:xfrm>
                <a:off x="1650" y="2078"/>
                <a:ext cx="423"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93" name="Rectangle 93">
                <a:extLst>
                  <a:ext uri="{FF2B5EF4-FFF2-40B4-BE49-F238E27FC236}">
                    <a16:creationId xmlns:a16="http://schemas.microsoft.com/office/drawing/2014/main" id="{C162AE39-3BF8-4136-8576-FB7B6D444F92}"/>
                  </a:ext>
                </a:extLst>
              </p:cNvPr>
              <p:cNvSpPr>
                <a:spLocks noChangeArrowheads="1"/>
              </p:cNvSpPr>
              <p:nvPr/>
            </p:nvSpPr>
            <p:spPr bwMode="auto">
              <a:xfrm>
                <a:off x="1650" y="2053"/>
                <a:ext cx="419"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94" name="Rectangle 94">
                <a:extLst>
                  <a:ext uri="{FF2B5EF4-FFF2-40B4-BE49-F238E27FC236}">
                    <a16:creationId xmlns:a16="http://schemas.microsoft.com/office/drawing/2014/main" id="{D10BF8BB-BF82-48A3-88E3-A5F18420C054}"/>
                  </a:ext>
                </a:extLst>
              </p:cNvPr>
              <p:cNvSpPr>
                <a:spLocks noChangeArrowheads="1"/>
              </p:cNvSpPr>
              <p:nvPr/>
            </p:nvSpPr>
            <p:spPr bwMode="auto">
              <a:xfrm>
                <a:off x="1650" y="2028"/>
                <a:ext cx="426"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95" name="Rectangle 95">
                <a:extLst>
                  <a:ext uri="{FF2B5EF4-FFF2-40B4-BE49-F238E27FC236}">
                    <a16:creationId xmlns:a16="http://schemas.microsoft.com/office/drawing/2014/main" id="{CF12E281-9F09-4B26-A9FD-1F6A5BD8B3C1}"/>
                  </a:ext>
                </a:extLst>
              </p:cNvPr>
              <p:cNvSpPr>
                <a:spLocks noChangeArrowheads="1"/>
              </p:cNvSpPr>
              <p:nvPr/>
            </p:nvSpPr>
            <p:spPr bwMode="auto">
              <a:xfrm>
                <a:off x="1650" y="2004"/>
                <a:ext cx="392"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96" name="Rectangle 96">
                <a:extLst>
                  <a:ext uri="{FF2B5EF4-FFF2-40B4-BE49-F238E27FC236}">
                    <a16:creationId xmlns:a16="http://schemas.microsoft.com/office/drawing/2014/main" id="{6BC7DC83-4F49-4597-B7F4-4CA72DDDC339}"/>
                  </a:ext>
                </a:extLst>
              </p:cNvPr>
              <p:cNvSpPr>
                <a:spLocks noChangeArrowheads="1"/>
              </p:cNvSpPr>
              <p:nvPr/>
            </p:nvSpPr>
            <p:spPr bwMode="auto">
              <a:xfrm>
                <a:off x="1650" y="1979"/>
                <a:ext cx="376"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97" name="Rectangle 97">
                <a:extLst>
                  <a:ext uri="{FF2B5EF4-FFF2-40B4-BE49-F238E27FC236}">
                    <a16:creationId xmlns:a16="http://schemas.microsoft.com/office/drawing/2014/main" id="{56497383-5F6E-4BC6-A47D-EDD8A820BAE0}"/>
                  </a:ext>
                </a:extLst>
              </p:cNvPr>
              <p:cNvSpPr>
                <a:spLocks noChangeArrowheads="1"/>
              </p:cNvSpPr>
              <p:nvPr/>
            </p:nvSpPr>
            <p:spPr bwMode="auto">
              <a:xfrm>
                <a:off x="1650" y="1954"/>
                <a:ext cx="345"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98" name="Rectangle 98">
                <a:extLst>
                  <a:ext uri="{FF2B5EF4-FFF2-40B4-BE49-F238E27FC236}">
                    <a16:creationId xmlns:a16="http://schemas.microsoft.com/office/drawing/2014/main" id="{35C85B80-9C7D-4E45-83C3-734063D6800B}"/>
                  </a:ext>
                </a:extLst>
              </p:cNvPr>
              <p:cNvSpPr>
                <a:spLocks noChangeArrowheads="1"/>
              </p:cNvSpPr>
              <p:nvPr/>
            </p:nvSpPr>
            <p:spPr bwMode="auto">
              <a:xfrm>
                <a:off x="1650" y="1929"/>
                <a:ext cx="336"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99" name="Rectangle 99">
                <a:extLst>
                  <a:ext uri="{FF2B5EF4-FFF2-40B4-BE49-F238E27FC236}">
                    <a16:creationId xmlns:a16="http://schemas.microsoft.com/office/drawing/2014/main" id="{F313924F-E037-4575-87DC-CA2A510BDE31}"/>
                  </a:ext>
                </a:extLst>
              </p:cNvPr>
              <p:cNvSpPr>
                <a:spLocks noChangeArrowheads="1"/>
              </p:cNvSpPr>
              <p:nvPr/>
            </p:nvSpPr>
            <p:spPr bwMode="auto">
              <a:xfrm>
                <a:off x="1650" y="1904"/>
                <a:ext cx="335"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00" name="Rectangle 100">
                <a:extLst>
                  <a:ext uri="{FF2B5EF4-FFF2-40B4-BE49-F238E27FC236}">
                    <a16:creationId xmlns:a16="http://schemas.microsoft.com/office/drawing/2014/main" id="{A834F42B-FCC5-4D01-AAB0-6B7202DA6BA9}"/>
                  </a:ext>
                </a:extLst>
              </p:cNvPr>
              <p:cNvSpPr>
                <a:spLocks noChangeArrowheads="1"/>
              </p:cNvSpPr>
              <p:nvPr/>
            </p:nvSpPr>
            <p:spPr bwMode="auto">
              <a:xfrm>
                <a:off x="1650" y="1880"/>
                <a:ext cx="295"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01" name="Rectangle 101">
                <a:extLst>
                  <a:ext uri="{FF2B5EF4-FFF2-40B4-BE49-F238E27FC236}">
                    <a16:creationId xmlns:a16="http://schemas.microsoft.com/office/drawing/2014/main" id="{295464BE-8944-41B9-9204-C74812A6BA5D}"/>
                  </a:ext>
                </a:extLst>
              </p:cNvPr>
              <p:cNvSpPr>
                <a:spLocks noChangeArrowheads="1"/>
              </p:cNvSpPr>
              <p:nvPr/>
            </p:nvSpPr>
            <p:spPr bwMode="auto">
              <a:xfrm>
                <a:off x="1650" y="1855"/>
                <a:ext cx="279"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02" name="Rectangle 102">
                <a:extLst>
                  <a:ext uri="{FF2B5EF4-FFF2-40B4-BE49-F238E27FC236}">
                    <a16:creationId xmlns:a16="http://schemas.microsoft.com/office/drawing/2014/main" id="{1149F5C1-7E30-4F4A-B5E4-F65C4E6A7393}"/>
                  </a:ext>
                </a:extLst>
              </p:cNvPr>
              <p:cNvSpPr>
                <a:spLocks noChangeArrowheads="1"/>
              </p:cNvSpPr>
              <p:nvPr/>
            </p:nvSpPr>
            <p:spPr bwMode="auto">
              <a:xfrm>
                <a:off x="1650" y="1831"/>
                <a:ext cx="250"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03" name="Rectangle 103">
                <a:extLst>
                  <a:ext uri="{FF2B5EF4-FFF2-40B4-BE49-F238E27FC236}">
                    <a16:creationId xmlns:a16="http://schemas.microsoft.com/office/drawing/2014/main" id="{ED804FB2-F78E-4C49-B8A5-E2345E1C0A11}"/>
                  </a:ext>
                </a:extLst>
              </p:cNvPr>
              <p:cNvSpPr>
                <a:spLocks noChangeArrowheads="1"/>
              </p:cNvSpPr>
              <p:nvPr/>
            </p:nvSpPr>
            <p:spPr bwMode="auto">
              <a:xfrm>
                <a:off x="1650" y="1806"/>
                <a:ext cx="199"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04" name="Rectangle 104">
                <a:extLst>
                  <a:ext uri="{FF2B5EF4-FFF2-40B4-BE49-F238E27FC236}">
                    <a16:creationId xmlns:a16="http://schemas.microsoft.com/office/drawing/2014/main" id="{069A3F6C-C933-4C3C-A500-51F172737F01}"/>
                  </a:ext>
                </a:extLst>
              </p:cNvPr>
              <p:cNvSpPr>
                <a:spLocks noChangeArrowheads="1"/>
              </p:cNvSpPr>
              <p:nvPr/>
            </p:nvSpPr>
            <p:spPr bwMode="auto">
              <a:xfrm>
                <a:off x="1650" y="1781"/>
                <a:ext cx="177"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05" name="Rectangle 105">
                <a:extLst>
                  <a:ext uri="{FF2B5EF4-FFF2-40B4-BE49-F238E27FC236}">
                    <a16:creationId xmlns:a16="http://schemas.microsoft.com/office/drawing/2014/main" id="{01D78D8D-D963-4941-91B9-0D776BD63B83}"/>
                  </a:ext>
                </a:extLst>
              </p:cNvPr>
              <p:cNvSpPr>
                <a:spLocks noChangeArrowheads="1"/>
              </p:cNvSpPr>
              <p:nvPr/>
            </p:nvSpPr>
            <p:spPr bwMode="auto">
              <a:xfrm>
                <a:off x="1650" y="1757"/>
                <a:ext cx="144"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06" name="Rectangle 106">
                <a:extLst>
                  <a:ext uri="{FF2B5EF4-FFF2-40B4-BE49-F238E27FC236}">
                    <a16:creationId xmlns:a16="http://schemas.microsoft.com/office/drawing/2014/main" id="{2C48F467-9F62-48A6-8217-D1041DB8FDEF}"/>
                  </a:ext>
                </a:extLst>
              </p:cNvPr>
              <p:cNvSpPr>
                <a:spLocks noChangeArrowheads="1"/>
              </p:cNvSpPr>
              <p:nvPr/>
            </p:nvSpPr>
            <p:spPr bwMode="auto">
              <a:xfrm>
                <a:off x="1650" y="1732"/>
                <a:ext cx="9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07" name="Rectangle 107">
                <a:extLst>
                  <a:ext uri="{FF2B5EF4-FFF2-40B4-BE49-F238E27FC236}">
                    <a16:creationId xmlns:a16="http://schemas.microsoft.com/office/drawing/2014/main" id="{0E98F03B-A2EF-441A-A6F6-B497831D2019}"/>
                  </a:ext>
                </a:extLst>
              </p:cNvPr>
              <p:cNvSpPr>
                <a:spLocks noChangeArrowheads="1"/>
              </p:cNvSpPr>
              <p:nvPr/>
            </p:nvSpPr>
            <p:spPr bwMode="auto">
              <a:xfrm>
                <a:off x="1650" y="1707"/>
                <a:ext cx="81"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08" name="Rectangle 108">
                <a:extLst>
                  <a:ext uri="{FF2B5EF4-FFF2-40B4-BE49-F238E27FC236}">
                    <a16:creationId xmlns:a16="http://schemas.microsoft.com/office/drawing/2014/main" id="{6F382AD9-D090-4923-8039-1EC5DB2CAC9D}"/>
                  </a:ext>
                </a:extLst>
              </p:cNvPr>
              <p:cNvSpPr>
                <a:spLocks noChangeArrowheads="1"/>
              </p:cNvSpPr>
              <p:nvPr/>
            </p:nvSpPr>
            <p:spPr bwMode="auto">
              <a:xfrm>
                <a:off x="1650" y="1683"/>
                <a:ext cx="76"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09" name="Rectangle 109">
                <a:extLst>
                  <a:ext uri="{FF2B5EF4-FFF2-40B4-BE49-F238E27FC236}">
                    <a16:creationId xmlns:a16="http://schemas.microsoft.com/office/drawing/2014/main" id="{B08A363B-2688-4434-93BB-D39D4B13D635}"/>
                  </a:ext>
                </a:extLst>
              </p:cNvPr>
              <p:cNvSpPr>
                <a:spLocks noChangeArrowheads="1"/>
              </p:cNvSpPr>
              <p:nvPr/>
            </p:nvSpPr>
            <p:spPr bwMode="auto">
              <a:xfrm>
                <a:off x="1650" y="1658"/>
                <a:ext cx="73"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10" name="Rectangle 110">
                <a:extLst>
                  <a:ext uri="{FF2B5EF4-FFF2-40B4-BE49-F238E27FC236}">
                    <a16:creationId xmlns:a16="http://schemas.microsoft.com/office/drawing/2014/main" id="{728D34B0-CD3B-48BA-9933-5972F1E5D1D3}"/>
                  </a:ext>
                </a:extLst>
              </p:cNvPr>
              <p:cNvSpPr>
                <a:spLocks noChangeArrowheads="1"/>
              </p:cNvSpPr>
              <p:nvPr/>
            </p:nvSpPr>
            <p:spPr bwMode="auto">
              <a:xfrm>
                <a:off x="1650" y="1634"/>
                <a:ext cx="79"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11" name="Rectangle 111">
                <a:extLst>
                  <a:ext uri="{FF2B5EF4-FFF2-40B4-BE49-F238E27FC236}">
                    <a16:creationId xmlns:a16="http://schemas.microsoft.com/office/drawing/2014/main" id="{18486946-5772-47E6-9169-83B5B4712087}"/>
                  </a:ext>
                </a:extLst>
              </p:cNvPr>
              <p:cNvSpPr>
                <a:spLocks noChangeArrowheads="1"/>
              </p:cNvSpPr>
              <p:nvPr/>
            </p:nvSpPr>
            <p:spPr bwMode="auto">
              <a:xfrm>
                <a:off x="1650" y="1609"/>
                <a:ext cx="66"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12" name="Rectangle 112">
                <a:extLst>
                  <a:ext uri="{FF2B5EF4-FFF2-40B4-BE49-F238E27FC236}">
                    <a16:creationId xmlns:a16="http://schemas.microsoft.com/office/drawing/2014/main" id="{4696D5EA-A56A-4CF9-94E5-F7EDF83AC251}"/>
                  </a:ext>
                </a:extLst>
              </p:cNvPr>
              <p:cNvSpPr>
                <a:spLocks noChangeArrowheads="1"/>
              </p:cNvSpPr>
              <p:nvPr/>
            </p:nvSpPr>
            <p:spPr bwMode="auto">
              <a:xfrm>
                <a:off x="1650" y="1584"/>
                <a:ext cx="56"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13" name="Rectangle 113">
                <a:extLst>
                  <a:ext uri="{FF2B5EF4-FFF2-40B4-BE49-F238E27FC236}">
                    <a16:creationId xmlns:a16="http://schemas.microsoft.com/office/drawing/2014/main" id="{74315288-3FD7-46C9-94AD-A00E7B133CD7}"/>
                  </a:ext>
                </a:extLst>
              </p:cNvPr>
              <p:cNvSpPr>
                <a:spLocks noChangeArrowheads="1"/>
              </p:cNvSpPr>
              <p:nvPr/>
            </p:nvSpPr>
            <p:spPr bwMode="auto">
              <a:xfrm>
                <a:off x="1650" y="1560"/>
                <a:ext cx="42"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14" name="Rectangle 114">
                <a:extLst>
                  <a:ext uri="{FF2B5EF4-FFF2-40B4-BE49-F238E27FC236}">
                    <a16:creationId xmlns:a16="http://schemas.microsoft.com/office/drawing/2014/main" id="{9750531D-EE4D-4C25-9572-79A6A3B9A382}"/>
                  </a:ext>
                </a:extLst>
              </p:cNvPr>
              <p:cNvSpPr>
                <a:spLocks noChangeArrowheads="1"/>
              </p:cNvSpPr>
              <p:nvPr/>
            </p:nvSpPr>
            <p:spPr bwMode="auto">
              <a:xfrm>
                <a:off x="1650" y="1534"/>
                <a:ext cx="34" cy="26"/>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15" name="Rectangle 115">
                <a:extLst>
                  <a:ext uri="{FF2B5EF4-FFF2-40B4-BE49-F238E27FC236}">
                    <a16:creationId xmlns:a16="http://schemas.microsoft.com/office/drawing/2014/main" id="{03DF5356-1326-4CF6-A23A-F45107321F4B}"/>
                  </a:ext>
                </a:extLst>
              </p:cNvPr>
              <p:cNvSpPr>
                <a:spLocks noChangeArrowheads="1"/>
              </p:cNvSpPr>
              <p:nvPr/>
            </p:nvSpPr>
            <p:spPr bwMode="auto">
              <a:xfrm>
                <a:off x="1650" y="1509"/>
                <a:ext cx="2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16" name="Rectangle 116">
                <a:extLst>
                  <a:ext uri="{FF2B5EF4-FFF2-40B4-BE49-F238E27FC236}">
                    <a16:creationId xmlns:a16="http://schemas.microsoft.com/office/drawing/2014/main" id="{1A2B459A-959B-400B-AD72-1E3CC99ABA2F}"/>
                  </a:ext>
                </a:extLst>
              </p:cNvPr>
              <p:cNvSpPr>
                <a:spLocks noChangeArrowheads="1"/>
              </p:cNvSpPr>
              <p:nvPr/>
            </p:nvSpPr>
            <p:spPr bwMode="auto">
              <a:xfrm>
                <a:off x="1650" y="1485"/>
                <a:ext cx="16"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17" name="Rectangle 117">
                <a:extLst>
                  <a:ext uri="{FF2B5EF4-FFF2-40B4-BE49-F238E27FC236}">
                    <a16:creationId xmlns:a16="http://schemas.microsoft.com/office/drawing/2014/main" id="{8BC23BDC-32C4-48C3-AF1D-E1A5C30DC805}"/>
                  </a:ext>
                </a:extLst>
              </p:cNvPr>
              <p:cNvSpPr>
                <a:spLocks noChangeArrowheads="1"/>
              </p:cNvSpPr>
              <p:nvPr/>
            </p:nvSpPr>
            <p:spPr bwMode="auto">
              <a:xfrm>
                <a:off x="1650" y="1460"/>
                <a:ext cx="1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18" name="Rectangle 118">
                <a:extLst>
                  <a:ext uri="{FF2B5EF4-FFF2-40B4-BE49-F238E27FC236}">
                    <a16:creationId xmlns:a16="http://schemas.microsoft.com/office/drawing/2014/main" id="{B56CB59C-5B9D-40E5-ACCC-2501A927307A}"/>
                  </a:ext>
                </a:extLst>
              </p:cNvPr>
              <p:cNvSpPr>
                <a:spLocks noChangeArrowheads="1"/>
              </p:cNvSpPr>
              <p:nvPr/>
            </p:nvSpPr>
            <p:spPr bwMode="auto">
              <a:xfrm>
                <a:off x="1650" y="1436"/>
                <a:ext cx="9"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19" name="Rectangle 119">
                <a:extLst>
                  <a:ext uri="{FF2B5EF4-FFF2-40B4-BE49-F238E27FC236}">
                    <a16:creationId xmlns:a16="http://schemas.microsoft.com/office/drawing/2014/main" id="{C69C3A19-259A-4BFA-AB38-B47366357883}"/>
                  </a:ext>
                </a:extLst>
              </p:cNvPr>
              <p:cNvSpPr>
                <a:spLocks noChangeArrowheads="1"/>
              </p:cNvSpPr>
              <p:nvPr/>
            </p:nvSpPr>
            <p:spPr bwMode="auto">
              <a:xfrm>
                <a:off x="1650" y="1411"/>
                <a:ext cx="6"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20" name="Rectangle 120">
                <a:extLst>
                  <a:ext uri="{FF2B5EF4-FFF2-40B4-BE49-F238E27FC236}">
                    <a16:creationId xmlns:a16="http://schemas.microsoft.com/office/drawing/2014/main" id="{7F621EF8-DA4D-4B2B-B7B3-88A22D5DD04F}"/>
                  </a:ext>
                </a:extLst>
              </p:cNvPr>
              <p:cNvSpPr>
                <a:spLocks noChangeArrowheads="1"/>
              </p:cNvSpPr>
              <p:nvPr/>
            </p:nvSpPr>
            <p:spPr bwMode="auto">
              <a:xfrm>
                <a:off x="1650" y="1386"/>
                <a:ext cx="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21" name="Rectangle 121">
                <a:extLst>
                  <a:ext uri="{FF2B5EF4-FFF2-40B4-BE49-F238E27FC236}">
                    <a16:creationId xmlns:a16="http://schemas.microsoft.com/office/drawing/2014/main" id="{16A0268B-2D57-438A-8F81-1B8176997D8A}"/>
                  </a:ext>
                </a:extLst>
              </p:cNvPr>
              <p:cNvSpPr>
                <a:spLocks noChangeArrowheads="1"/>
              </p:cNvSpPr>
              <p:nvPr/>
            </p:nvSpPr>
            <p:spPr bwMode="auto">
              <a:xfrm>
                <a:off x="1650" y="1362"/>
                <a:ext cx="3"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22" name="Rectangle 122">
                <a:extLst>
                  <a:ext uri="{FF2B5EF4-FFF2-40B4-BE49-F238E27FC236}">
                    <a16:creationId xmlns:a16="http://schemas.microsoft.com/office/drawing/2014/main" id="{6975D949-F70A-4751-8885-943BBCDEB8FE}"/>
                  </a:ext>
                </a:extLst>
              </p:cNvPr>
              <p:cNvSpPr>
                <a:spLocks noChangeArrowheads="1"/>
              </p:cNvSpPr>
              <p:nvPr/>
            </p:nvSpPr>
            <p:spPr bwMode="auto">
              <a:xfrm>
                <a:off x="1650" y="1337"/>
                <a:ext cx="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23" name="Rectangle 123">
                <a:extLst>
                  <a:ext uri="{FF2B5EF4-FFF2-40B4-BE49-F238E27FC236}">
                    <a16:creationId xmlns:a16="http://schemas.microsoft.com/office/drawing/2014/main" id="{E4CB17ED-4696-4754-B32E-DDB9DE4CE3A6}"/>
                  </a:ext>
                </a:extLst>
              </p:cNvPr>
              <p:cNvSpPr>
                <a:spLocks noChangeArrowheads="1"/>
              </p:cNvSpPr>
              <p:nvPr/>
            </p:nvSpPr>
            <p:spPr bwMode="auto">
              <a:xfrm>
                <a:off x="1220" y="3805"/>
                <a:ext cx="430"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24" name="Rectangle 124">
                <a:extLst>
                  <a:ext uri="{FF2B5EF4-FFF2-40B4-BE49-F238E27FC236}">
                    <a16:creationId xmlns:a16="http://schemas.microsoft.com/office/drawing/2014/main" id="{D03CBCC0-0883-4F24-8260-F4860EF1F58F}"/>
                  </a:ext>
                </a:extLst>
              </p:cNvPr>
              <p:cNvSpPr>
                <a:spLocks noChangeArrowheads="1"/>
              </p:cNvSpPr>
              <p:nvPr/>
            </p:nvSpPr>
            <p:spPr bwMode="auto">
              <a:xfrm>
                <a:off x="1211" y="3780"/>
                <a:ext cx="439"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25" name="Rectangle 125">
                <a:extLst>
                  <a:ext uri="{FF2B5EF4-FFF2-40B4-BE49-F238E27FC236}">
                    <a16:creationId xmlns:a16="http://schemas.microsoft.com/office/drawing/2014/main" id="{55E642FA-280D-4F54-A62C-7C71DF347829}"/>
                  </a:ext>
                </a:extLst>
              </p:cNvPr>
              <p:cNvSpPr>
                <a:spLocks noChangeArrowheads="1"/>
              </p:cNvSpPr>
              <p:nvPr/>
            </p:nvSpPr>
            <p:spPr bwMode="auto">
              <a:xfrm>
                <a:off x="1192" y="3756"/>
                <a:ext cx="458"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26" name="Rectangle 126">
                <a:extLst>
                  <a:ext uri="{FF2B5EF4-FFF2-40B4-BE49-F238E27FC236}">
                    <a16:creationId xmlns:a16="http://schemas.microsoft.com/office/drawing/2014/main" id="{6D7DC393-B3E6-4411-A471-4D9461F2DC78}"/>
                  </a:ext>
                </a:extLst>
              </p:cNvPr>
              <p:cNvSpPr>
                <a:spLocks noChangeArrowheads="1"/>
              </p:cNvSpPr>
              <p:nvPr/>
            </p:nvSpPr>
            <p:spPr bwMode="auto">
              <a:xfrm>
                <a:off x="1188" y="3731"/>
                <a:ext cx="462"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27" name="Rectangle 127">
                <a:extLst>
                  <a:ext uri="{FF2B5EF4-FFF2-40B4-BE49-F238E27FC236}">
                    <a16:creationId xmlns:a16="http://schemas.microsoft.com/office/drawing/2014/main" id="{F3BE5250-F1B1-4073-AAD5-857B1C0F5E60}"/>
                  </a:ext>
                </a:extLst>
              </p:cNvPr>
              <p:cNvSpPr>
                <a:spLocks noChangeArrowheads="1"/>
              </p:cNvSpPr>
              <p:nvPr/>
            </p:nvSpPr>
            <p:spPr bwMode="auto">
              <a:xfrm>
                <a:off x="1173" y="3707"/>
                <a:ext cx="477"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28" name="Rectangle 128">
                <a:extLst>
                  <a:ext uri="{FF2B5EF4-FFF2-40B4-BE49-F238E27FC236}">
                    <a16:creationId xmlns:a16="http://schemas.microsoft.com/office/drawing/2014/main" id="{7A56A67D-F973-40DE-AA20-D6C1209CCDB5}"/>
                  </a:ext>
                </a:extLst>
              </p:cNvPr>
              <p:cNvSpPr>
                <a:spLocks noChangeArrowheads="1"/>
              </p:cNvSpPr>
              <p:nvPr/>
            </p:nvSpPr>
            <p:spPr bwMode="auto">
              <a:xfrm>
                <a:off x="1155" y="3682"/>
                <a:ext cx="49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29" name="Rectangle 129">
                <a:extLst>
                  <a:ext uri="{FF2B5EF4-FFF2-40B4-BE49-F238E27FC236}">
                    <a16:creationId xmlns:a16="http://schemas.microsoft.com/office/drawing/2014/main" id="{58B4AC95-9701-46BC-B374-488D56B20623}"/>
                  </a:ext>
                </a:extLst>
              </p:cNvPr>
              <p:cNvSpPr>
                <a:spLocks noChangeArrowheads="1"/>
              </p:cNvSpPr>
              <p:nvPr/>
            </p:nvSpPr>
            <p:spPr bwMode="auto">
              <a:xfrm>
                <a:off x="1131" y="3657"/>
                <a:ext cx="519"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30" name="Rectangle 130">
                <a:extLst>
                  <a:ext uri="{FF2B5EF4-FFF2-40B4-BE49-F238E27FC236}">
                    <a16:creationId xmlns:a16="http://schemas.microsoft.com/office/drawing/2014/main" id="{299F4D5D-05D4-4461-9391-5705476E5D69}"/>
                  </a:ext>
                </a:extLst>
              </p:cNvPr>
              <p:cNvSpPr>
                <a:spLocks noChangeArrowheads="1"/>
              </p:cNvSpPr>
              <p:nvPr/>
            </p:nvSpPr>
            <p:spPr bwMode="auto">
              <a:xfrm>
                <a:off x="1118" y="3633"/>
                <a:ext cx="532"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31" name="Rectangle 131">
                <a:extLst>
                  <a:ext uri="{FF2B5EF4-FFF2-40B4-BE49-F238E27FC236}">
                    <a16:creationId xmlns:a16="http://schemas.microsoft.com/office/drawing/2014/main" id="{4096A8A4-F510-45BB-8D06-5862E18929F3}"/>
                  </a:ext>
                </a:extLst>
              </p:cNvPr>
              <p:cNvSpPr>
                <a:spLocks noChangeArrowheads="1"/>
              </p:cNvSpPr>
              <p:nvPr/>
            </p:nvSpPr>
            <p:spPr bwMode="auto">
              <a:xfrm>
                <a:off x="1090" y="3607"/>
                <a:ext cx="560" cy="26"/>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32" name="Rectangle 132">
                <a:extLst>
                  <a:ext uri="{FF2B5EF4-FFF2-40B4-BE49-F238E27FC236}">
                    <a16:creationId xmlns:a16="http://schemas.microsoft.com/office/drawing/2014/main" id="{43818EC3-01E5-4BD3-BB64-206CAFE9ABC8}"/>
                  </a:ext>
                </a:extLst>
              </p:cNvPr>
              <p:cNvSpPr>
                <a:spLocks noChangeArrowheads="1"/>
              </p:cNvSpPr>
              <p:nvPr/>
            </p:nvSpPr>
            <p:spPr bwMode="auto">
              <a:xfrm>
                <a:off x="1064" y="3582"/>
                <a:ext cx="586"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33" name="Rectangle 133">
                <a:extLst>
                  <a:ext uri="{FF2B5EF4-FFF2-40B4-BE49-F238E27FC236}">
                    <a16:creationId xmlns:a16="http://schemas.microsoft.com/office/drawing/2014/main" id="{0A60EFCD-23B5-4817-A9BD-37F30CE7E1D3}"/>
                  </a:ext>
                </a:extLst>
              </p:cNvPr>
              <p:cNvSpPr>
                <a:spLocks noChangeArrowheads="1"/>
              </p:cNvSpPr>
              <p:nvPr/>
            </p:nvSpPr>
            <p:spPr bwMode="auto">
              <a:xfrm>
                <a:off x="1038" y="3558"/>
                <a:ext cx="612"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34" name="Rectangle 134">
                <a:extLst>
                  <a:ext uri="{FF2B5EF4-FFF2-40B4-BE49-F238E27FC236}">
                    <a16:creationId xmlns:a16="http://schemas.microsoft.com/office/drawing/2014/main" id="{081E83EE-19C7-494D-9C69-4EE79E323A83}"/>
                  </a:ext>
                </a:extLst>
              </p:cNvPr>
              <p:cNvSpPr>
                <a:spLocks noChangeArrowheads="1"/>
              </p:cNvSpPr>
              <p:nvPr/>
            </p:nvSpPr>
            <p:spPr bwMode="auto">
              <a:xfrm>
                <a:off x="1000" y="3533"/>
                <a:ext cx="650"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35" name="Rectangle 135">
                <a:extLst>
                  <a:ext uri="{FF2B5EF4-FFF2-40B4-BE49-F238E27FC236}">
                    <a16:creationId xmlns:a16="http://schemas.microsoft.com/office/drawing/2014/main" id="{D83221DB-5144-4D87-A127-821DB09F1AA6}"/>
                  </a:ext>
                </a:extLst>
              </p:cNvPr>
              <p:cNvSpPr>
                <a:spLocks noChangeArrowheads="1"/>
              </p:cNvSpPr>
              <p:nvPr/>
            </p:nvSpPr>
            <p:spPr bwMode="auto">
              <a:xfrm>
                <a:off x="984" y="3509"/>
                <a:ext cx="666"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36" name="Rectangle 136">
                <a:extLst>
                  <a:ext uri="{FF2B5EF4-FFF2-40B4-BE49-F238E27FC236}">
                    <a16:creationId xmlns:a16="http://schemas.microsoft.com/office/drawing/2014/main" id="{F5155721-47F5-4742-8115-1B7E851EE81A}"/>
                  </a:ext>
                </a:extLst>
              </p:cNvPr>
              <p:cNvSpPr>
                <a:spLocks noChangeArrowheads="1"/>
              </p:cNvSpPr>
              <p:nvPr/>
            </p:nvSpPr>
            <p:spPr bwMode="auto">
              <a:xfrm>
                <a:off x="975" y="3484"/>
                <a:ext cx="67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37" name="Rectangle 137">
                <a:extLst>
                  <a:ext uri="{FF2B5EF4-FFF2-40B4-BE49-F238E27FC236}">
                    <a16:creationId xmlns:a16="http://schemas.microsoft.com/office/drawing/2014/main" id="{7EC2D3C4-E370-46D1-9140-31F2AB7F5967}"/>
                  </a:ext>
                </a:extLst>
              </p:cNvPr>
              <p:cNvSpPr>
                <a:spLocks noChangeArrowheads="1"/>
              </p:cNvSpPr>
              <p:nvPr/>
            </p:nvSpPr>
            <p:spPr bwMode="auto">
              <a:xfrm>
                <a:off x="958" y="3459"/>
                <a:ext cx="692"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38" name="Rectangle 138">
                <a:extLst>
                  <a:ext uri="{FF2B5EF4-FFF2-40B4-BE49-F238E27FC236}">
                    <a16:creationId xmlns:a16="http://schemas.microsoft.com/office/drawing/2014/main" id="{DD9B9ADD-0047-4C3F-B7F9-F4FD9C8AC5A5}"/>
                  </a:ext>
                </a:extLst>
              </p:cNvPr>
              <p:cNvSpPr>
                <a:spLocks noChangeArrowheads="1"/>
              </p:cNvSpPr>
              <p:nvPr/>
            </p:nvSpPr>
            <p:spPr bwMode="auto">
              <a:xfrm>
                <a:off x="940" y="3435"/>
                <a:ext cx="710"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39" name="Rectangle 139">
                <a:extLst>
                  <a:ext uri="{FF2B5EF4-FFF2-40B4-BE49-F238E27FC236}">
                    <a16:creationId xmlns:a16="http://schemas.microsoft.com/office/drawing/2014/main" id="{DEF46DFA-C782-4C62-9536-BC0AD2075F19}"/>
                  </a:ext>
                </a:extLst>
              </p:cNvPr>
              <p:cNvSpPr>
                <a:spLocks noChangeArrowheads="1"/>
              </p:cNvSpPr>
              <p:nvPr/>
            </p:nvSpPr>
            <p:spPr bwMode="auto">
              <a:xfrm>
                <a:off x="904" y="3410"/>
                <a:ext cx="746"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40" name="Rectangle 140">
                <a:extLst>
                  <a:ext uri="{FF2B5EF4-FFF2-40B4-BE49-F238E27FC236}">
                    <a16:creationId xmlns:a16="http://schemas.microsoft.com/office/drawing/2014/main" id="{912E79D2-0631-4FD6-A7D1-765AC4838A09}"/>
                  </a:ext>
                </a:extLst>
              </p:cNvPr>
              <p:cNvSpPr>
                <a:spLocks noChangeArrowheads="1"/>
              </p:cNvSpPr>
              <p:nvPr/>
            </p:nvSpPr>
            <p:spPr bwMode="auto">
              <a:xfrm>
                <a:off x="851" y="3385"/>
                <a:ext cx="799"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41" name="Rectangle 141">
                <a:extLst>
                  <a:ext uri="{FF2B5EF4-FFF2-40B4-BE49-F238E27FC236}">
                    <a16:creationId xmlns:a16="http://schemas.microsoft.com/office/drawing/2014/main" id="{38617BDD-6E61-4908-82D8-D35E7B40039D}"/>
                  </a:ext>
                </a:extLst>
              </p:cNvPr>
              <p:cNvSpPr>
                <a:spLocks noChangeArrowheads="1"/>
              </p:cNvSpPr>
              <p:nvPr/>
            </p:nvSpPr>
            <p:spPr bwMode="auto">
              <a:xfrm>
                <a:off x="828" y="3361"/>
                <a:ext cx="822"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42" name="Rectangle 142">
                <a:extLst>
                  <a:ext uri="{FF2B5EF4-FFF2-40B4-BE49-F238E27FC236}">
                    <a16:creationId xmlns:a16="http://schemas.microsoft.com/office/drawing/2014/main" id="{BDC37542-E1C4-4180-AD66-C855814A49B5}"/>
                  </a:ext>
                </a:extLst>
              </p:cNvPr>
              <p:cNvSpPr>
                <a:spLocks noChangeArrowheads="1"/>
              </p:cNvSpPr>
              <p:nvPr/>
            </p:nvSpPr>
            <p:spPr bwMode="auto">
              <a:xfrm>
                <a:off x="815" y="3336"/>
                <a:ext cx="83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43" name="Rectangle 143">
                <a:extLst>
                  <a:ext uri="{FF2B5EF4-FFF2-40B4-BE49-F238E27FC236}">
                    <a16:creationId xmlns:a16="http://schemas.microsoft.com/office/drawing/2014/main" id="{BBCE2FE3-3AEF-408A-AB21-65F5E5383154}"/>
                  </a:ext>
                </a:extLst>
              </p:cNvPr>
              <p:cNvSpPr>
                <a:spLocks noChangeArrowheads="1"/>
              </p:cNvSpPr>
              <p:nvPr/>
            </p:nvSpPr>
            <p:spPr bwMode="auto">
              <a:xfrm>
                <a:off x="846" y="3312"/>
                <a:ext cx="804"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44" name="Rectangle 144">
                <a:extLst>
                  <a:ext uri="{FF2B5EF4-FFF2-40B4-BE49-F238E27FC236}">
                    <a16:creationId xmlns:a16="http://schemas.microsoft.com/office/drawing/2014/main" id="{D7EF2DD3-E78D-4E32-8F16-08A7B206B9D3}"/>
                  </a:ext>
                </a:extLst>
              </p:cNvPr>
              <p:cNvSpPr>
                <a:spLocks noChangeArrowheads="1"/>
              </p:cNvSpPr>
              <p:nvPr/>
            </p:nvSpPr>
            <p:spPr bwMode="auto">
              <a:xfrm>
                <a:off x="886" y="3287"/>
                <a:ext cx="764"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45" name="Rectangle 145">
                <a:extLst>
                  <a:ext uri="{FF2B5EF4-FFF2-40B4-BE49-F238E27FC236}">
                    <a16:creationId xmlns:a16="http://schemas.microsoft.com/office/drawing/2014/main" id="{E96DE5F0-7F5E-47D1-992B-39D36906F764}"/>
                  </a:ext>
                </a:extLst>
              </p:cNvPr>
              <p:cNvSpPr>
                <a:spLocks noChangeArrowheads="1"/>
              </p:cNvSpPr>
              <p:nvPr/>
            </p:nvSpPr>
            <p:spPr bwMode="auto">
              <a:xfrm>
                <a:off x="876" y="3262"/>
                <a:ext cx="774"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46" name="Rectangle 146">
                <a:extLst>
                  <a:ext uri="{FF2B5EF4-FFF2-40B4-BE49-F238E27FC236}">
                    <a16:creationId xmlns:a16="http://schemas.microsoft.com/office/drawing/2014/main" id="{DFC3093C-9A72-49EF-B682-F1BD7DB1DFCA}"/>
                  </a:ext>
                </a:extLst>
              </p:cNvPr>
              <p:cNvSpPr>
                <a:spLocks noChangeArrowheads="1"/>
              </p:cNvSpPr>
              <p:nvPr/>
            </p:nvSpPr>
            <p:spPr bwMode="auto">
              <a:xfrm>
                <a:off x="885" y="3238"/>
                <a:ext cx="765"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47" name="Rectangle 147">
                <a:extLst>
                  <a:ext uri="{FF2B5EF4-FFF2-40B4-BE49-F238E27FC236}">
                    <a16:creationId xmlns:a16="http://schemas.microsoft.com/office/drawing/2014/main" id="{BC9424B2-2C54-4711-A800-16BD7B77423C}"/>
                  </a:ext>
                </a:extLst>
              </p:cNvPr>
              <p:cNvSpPr>
                <a:spLocks noChangeArrowheads="1"/>
              </p:cNvSpPr>
              <p:nvPr/>
            </p:nvSpPr>
            <p:spPr bwMode="auto">
              <a:xfrm>
                <a:off x="907" y="3213"/>
                <a:ext cx="743"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48" name="Rectangle 148">
                <a:extLst>
                  <a:ext uri="{FF2B5EF4-FFF2-40B4-BE49-F238E27FC236}">
                    <a16:creationId xmlns:a16="http://schemas.microsoft.com/office/drawing/2014/main" id="{984D2F3C-5287-41A3-BB1F-DA382533FA06}"/>
                  </a:ext>
                </a:extLst>
              </p:cNvPr>
              <p:cNvSpPr>
                <a:spLocks noChangeArrowheads="1"/>
              </p:cNvSpPr>
              <p:nvPr/>
            </p:nvSpPr>
            <p:spPr bwMode="auto">
              <a:xfrm>
                <a:off x="916" y="3188"/>
                <a:ext cx="734"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49" name="Rectangle 149">
                <a:extLst>
                  <a:ext uri="{FF2B5EF4-FFF2-40B4-BE49-F238E27FC236}">
                    <a16:creationId xmlns:a16="http://schemas.microsoft.com/office/drawing/2014/main" id="{4BE26944-57ED-4749-8261-B06A18D34E98}"/>
                  </a:ext>
                </a:extLst>
              </p:cNvPr>
              <p:cNvSpPr>
                <a:spLocks noChangeArrowheads="1"/>
              </p:cNvSpPr>
              <p:nvPr/>
            </p:nvSpPr>
            <p:spPr bwMode="auto">
              <a:xfrm>
                <a:off x="913" y="3163"/>
                <a:ext cx="737"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50" name="Rectangle 150">
                <a:extLst>
                  <a:ext uri="{FF2B5EF4-FFF2-40B4-BE49-F238E27FC236}">
                    <a16:creationId xmlns:a16="http://schemas.microsoft.com/office/drawing/2014/main" id="{2C883DB6-C5B1-4183-8A6D-6EF65368615D}"/>
                  </a:ext>
                </a:extLst>
              </p:cNvPr>
              <p:cNvSpPr>
                <a:spLocks noChangeArrowheads="1"/>
              </p:cNvSpPr>
              <p:nvPr/>
            </p:nvSpPr>
            <p:spPr bwMode="auto">
              <a:xfrm>
                <a:off x="938" y="3138"/>
                <a:ext cx="712"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51" name="Rectangle 151">
                <a:extLst>
                  <a:ext uri="{FF2B5EF4-FFF2-40B4-BE49-F238E27FC236}">
                    <a16:creationId xmlns:a16="http://schemas.microsoft.com/office/drawing/2014/main" id="{B4752348-6FF4-438C-9C52-22CEC90D1C36}"/>
                  </a:ext>
                </a:extLst>
              </p:cNvPr>
              <p:cNvSpPr>
                <a:spLocks noChangeArrowheads="1"/>
              </p:cNvSpPr>
              <p:nvPr/>
            </p:nvSpPr>
            <p:spPr bwMode="auto">
              <a:xfrm>
                <a:off x="959" y="3114"/>
                <a:ext cx="691"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52" name="Rectangle 152">
                <a:extLst>
                  <a:ext uri="{FF2B5EF4-FFF2-40B4-BE49-F238E27FC236}">
                    <a16:creationId xmlns:a16="http://schemas.microsoft.com/office/drawing/2014/main" id="{07B981AA-24B9-47E4-88F7-D30973652ED0}"/>
                  </a:ext>
                </a:extLst>
              </p:cNvPr>
              <p:cNvSpPr>
                <a:spLocks noChangeArrowheads="1"/>
              </p:cNvSpPr>
              <p:nvPr/>
            </p:nvSpPr>
            <p:spPr bwMode="auto">
              <a:xfrm>
                <a:off x="989" y="3089"/>
                <a:ext cx="66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53" name="Rectangle 153">
                <a:extLst>
                  <a:ext uri="{FF2B5EF4-FFF2-40B4-BE49-F238E27FC236}">
                    <a16:creationId xmlns:a16="http://schemas.microsoft.com/office/drawing/2014/main" id="{C6A50067-3AE0-4634-835D-C939C4FD4E8F}"/>
                  </a:ext>
                </a:extLst>
              </p:cNvPr>
              <p:cNvSpPr>
                <a:spLocks noChangeArrowheads="1"/>
              </p:cNvSpPr>
              <p:nvPr/>
            </p:nvSpPr>
            <p:spPr bwMode="auto">
              <a:xfrm>
                <a:off x="1007" y="3064"/>
                <a:ext cx="643"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54" name="Rectangle 154">
                <a:extLst>
                  <a:ext uri="{FF2B5EF4-FFF2-40B4-BE49-F238E27FC236}">
                    <a16:creationId xmlns:a16="http://schemas.microsoft.com/office/drawing/2014/main" id="{C379C70B-E3DB-48FD-B1CB-55B8AB8AF2FD}"/>
                  </a:ext>
                </a:extLst>
              </p:cNvPr>
              <p:cNvSpPr>
                <a:spLocks noChangeArrowheads="1"/>
              </p:cNvSpPr>
              <p:nvPr/>
            </p:nvSpPr>
            <p:spPr bwMode="auto">
              <a:xfrm>
                <a:off x="1036" y="3040"/>
                <a:ext cx="614"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55" name="Rectangle 155">
                <a:extLst>
                  <a:ext uri="{FF2B5EF4-FFF2-40B4-BE49-F238E27FC236}">
                    <a16:creationId xmlns:a16="http://schemas.microsoft.com/office/drawing/2014/main" id="{E16CA933-2CB3-4744-A9FF-4D4D85B0DCF0}"/>
                  </a:ext>
                </a:extLst>
              </p:cNvPr>
              <p:cNvSpPr>
                <a:spLocks noChangeArrowheads="1"/>
              </p:cNvSpPr>
              <p:nvPr/>
            </p:nvSpPr>
            <p:spPr bwMode="auto">
              <a:xfrm>
                <a:off x="1049" y="3015"/>
                <a:ext cx="60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56" name="Rectangle 156">
                <a:extLst>
                  <a:ext uri="{FF2B5EF4-FFF2-40B4-BE49-F238E27FC236}">
                    <a16:creationId xmlns:a16="http://schemas.microsoft.com/office/drawing/2014/main" id="{245839BA-4643-41A6-9576-FA41B7987636}"/>
                  </a:ext>
                </a:extLst>
              </p:cNvPr>
              <p:cNvSpPr>
                <a:spLocks noChangeArrowheads="1"/>
              </p:cNvSpPr>
              <p:nvPr/>
            </p:nvSpPr>
            <p:spPr bwMode="auto">
              <a:xfrm>
                <a:off x="1074" y="2991"/>
                <a:ext cx="576"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57" name="Rectangle 157">
                <a:extLst>
                  <a:ext uri="{FF2B5EF4-FFF2-40B4-BE49-F238E27FC236}">
                    <a16:creationId xmlns:a16="http://schemas.microsoft.com/office/drawing/2014/main" id="{B63C1FD2-68C8-4DE8-931C-41B54BCB0030}"/>
                  </a:ext>
                </a:extLst>
              </p:cNvPr>
              <p:cNvSpPr>
                <a:spLocks noChangeArrowheads="1"/>
              </p:cNvSpPr>
              <p:nvPr/>
            </p:nvSpPr>
            <p:spPr bwMode="auto">
              <a:xfrm>
                <a:off x="1080" y="2966"/>
                <a:ext cx="570"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58" name="Rectangle 158">
                <a:extLst>
                  <a:ext uri="{FF2B5EF4-FFF2-40B4-BE49-F238E27FC236}">
                    <a16:creationId xmlns:a16="http://schemas.microsoft.com/office/drawing/2014/main" id="{D34167B3-0E42-4091-96B4-53BBF8EF2915}"/>
                  </a:ext>
                </a:extLst>
              </p:cNvPr>
              <p:cNvSpPr>
                <a:spLocks noChangeArrowheads="1"/>
              </p:cNvSpPr>
              <p:nvPr/>
            </p:nvSpPr>
            <p:spPr bwMode="auto">
              <a:xfrm>
                <a:off x="1089" y="2941"/>
                <a:ext cx="56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59" name="Rectangle 159">
                <a:extLst>
                  <a:ext uri="{FF2B5EF4-FFF2-40B4-BE49-F238E27FC236}">
                    <a16:creationId xmlns:a16="http://schemas.microsoft.com/office/drawing/2014/main" id="{98AC6754-BC98-4545-9B68-15086B6A2142}"/>
                  </a:ext>
                </a:extLst>
              </p:cNvPr>
              <p:cNvSpPr>
                <a:spLocks noChangeArrowheads="1"/>
              </p:cNvSpPr>
              <p:nvPr/>
            </p:nvSpPr>
            <p:spPr bwMode="auto">
              <a:xfrm>
                <a:off x="1084" y="2917"/>
                <a:ext cx="566"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60" name="Rectangle 160">
                <a:extLst>
                  <a:ext uri="{FF2B5EF4-FFF2-40B4-BE49-F238E27FC236}">
                    <a16:creationId xmlns:a16="http://schemas.microsoft.com/office/drawing/2014/main" id="{E46A6A84-9D16-4033-ABDD-8E9821815409}"/>
                  </a:ext>
                </a:extLst>
              </p:cNvPr>
              <p:cNvSpPr>
                <a:spLocks noChangeArrowheads="1"/>
              </p:cNvSpPr>
              <p:nvPr/>
            </p:nvSpPr>
            <p:spPr bwMode="auto">
              <a:xfrm>
                <a:off x="1074" y="2892"/>
                <a:ext cx="576"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61" name="Rectangle 161">
                <a:extLst>
                  <a:ext uri="{FF2B5EF4-FFF2-40B4-BE49-F238E27FC236}">
                    <a16:creationId xmlns:a16="http://schemas.microsoft.com/office/drawing/2014/main" id="{7A91097C-6BE0-4433-8022-8F173CB6B393}"/>
                  </a:ext>
                </a:extLst>
              </p:cNvPr>
              <p:cNvSpPr>
                <a:spLocks noChangeArrowheads="1"/>
              </p:cNvSpPr>
              <p:nvPr/>
            </p:nvSpPr>
            <p:spPr bwMode="auto">
              <a:xfrm>
                <a:off x="1061" y="2868"/>
                <a:ext cx="589"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62" name="Rectangle 162">
                <a:extLst>
                  <a:ext uri="{FF2B5EF4-FFF2-40B4-BE49-F238E27FC236}">
                    <a16:creationId xmlns:a16="http://schemas.microsoft.com/office/drawing/2014/main" id="{6D41227C-07F6-4981-A15A-F2EF51BB4309}"/>
                  </a:ext>
                </a:extLst>
              </p:cNvPr>
              <p:cNvSpPr>
                <a:spLocks noChangeArrowheads="1"/>
              </p:cNvSpPr>
              <p:nvPr/>
            </p:nvSpPr>
            <p:spPr bwMode="auto">
              <a:xfrm>
                <a:off x="1048" y="2843"/>
                <a:ext cx="602"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63" name="Rectangle 163">
                <a:extLst>
                  <a:ext uri="{FF2B5EF4-FFF2-40B4-BE49-F238E27FC236}">
                    <a16:creationId xmlns:a16="http://schemas.microsoft.com/office/drawing/2014/main" id="{EC4A00F6-DEB2-4674-AC5C-F3F2E85D02FC}"/>
                  </a:ext>
                </a:extLst>
              </p:cNvPr>
              <p:cNvSpPr>
                <a:spLocks noChangeArrowheads="1"/>
              </p:cNvSpPr>
              <p:nvPr/>
            </p:nvSpPr>
            <p:spPr bwMode="auto">
              <a:xfrm>
                <a:off x="1041" y="2818"/>
                <a:ext cx="609"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64" name="Rectangle 164">
                <a:extLst>
                  <a:ext uri="{FF2B5EF4-FFF2-40B4-BE49-F238E27FC236}">
                    <a16:creationId xmlns:a16="http://schemas.microsoft.com/office/drawing/2014/main" id="{581779EE-9701-44FA-B7CF-A9A86C33F6F5}"/>
                  </a:ext>
                </a:extLst>
              </p:cNvPr>
              <p:cNvSpPr>
                <a:spLocks noChangeArrowheads="1"/>
              </p:cNvSpPr>
              <p:nvPr/>
            </p:nvSpPr>
            <p:spPr bwMode="auto">
              <a:xfrm>
                <a:off x="1020" y="2794"/>
                <a:ext cx="630"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65" name="Rectangle 165">
                <a:extLst>
                  <a:ext uri="{FF2B5EF4-FFF2-40B4-BE49-F238E27FC236}">
                    <a16:creationId xmlns:a16="http://schemas.microsoft.com/office/drawing/2014/main" id="{65CE8EF1-AF4C-4554-BFFB-C8A7CF3FED7F}"/>
                  </a:ext>
                </a:extLst>
              </p:cNvPr>
              <p:cNvSpPr>
                <a:spLocks noChangeArrowheads="1"/>
              </p:cNvSpPr>
              <p:nvPr/>
            </p:nvSpPr>
            <p:spPr bwMode="auto">
              <a:xfrm>
                <a:off x="984" y="2768"/>
                <a:ext cx="666" cy="26"/>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66" name="Rectangle 166">
                <a:extLst>
                  <a:ext uri="{FF2B5EF4-FFF2-40B4-BE49-F238E27FC236}">
                    <a16:creationId xmlns:a16="http://schemas.microsoft.com/office/drawing/2014/main" id="{080F8F37-5C30-4983-9AFF-2B6F9C980908}"/>
                  </a:ext>
                </a:extLst>
              </p:cNvPr>
              <p:cNvSpPr>
                <a:spLocks noChangeArrowheads="1"/>
              </p:cNvSpPr>
              <p:nvPr/>
            </p:nvSpPr>
            <p:spPr bwMode="auto">
              <a:xfrm>
                <a:off x="943" y="2743"/>
                <a:ext cx="707"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67" name="Rectangle 167">
                <a:extLst>
                  <a:ext uri="{FF2B5EF4-FFF2-40B4-BE49-F238E27FC236}">
                    <a16:creationId xmlns:a16="http://schemas.microsoft.com/office/drawing/2014/main" id="{2CA68DD4-4038-4BA8-8A3B-898D57D2BA01}"/>
                  </a:ext>
                </a:extLst>
              </p:cNvPr>
              <p:cNvSpPr>
                <a:spLocks noChangeArrowheads="1"/>
              </p:cNvSpPr>
              <p:nvPr/>
            </p:nvSpPr>
            <p:spPr bwMode="auto">
              <a:xfrm>
                <a:off x="915" y="2719"/>
                <a:ext cx="735"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68" name="Rectangle 168">
                <a:extLst>
                  <a:ext uri="{FF2B5EF4-FFF2-40B4-BE49-F238E27FC236}">
                    <a16:creationId xmlns:a16="http://schemas.microsoft.com/office/drawing/2014/main" id="{1D61BFB2-E205-41FD-B58B-148F08A35568}"/>
                  </a:ext>
                </a:extLst>
              </p:cNvPr>
              <p:cNvSpPr>
                <a:spLocks noChangeArrowheads="1"/>
              </p:cNvSpPr>
              <p:nvPr/>
            </p:nvSpPr>
            <p:spPr bwMode="auto">
              <a:xfrm>
                <a:off x="904" y="2694"/>
                <a:ext cx="746"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69" name="Rectangle 169">
                <a:extLst>
                  <a:ext uri="{FF2B5EF4-FFF2-40B4-BE49-F238E27FC236}">
                    <a16:creationId xmlns:a16="http://schemas.microsoft.com/office/drawing/2014/main" id="{A244DC91-1424-4EBD-B490-9319B8849C02}"/>
                  </a:ext>
                </a:extLst>
              </p:cNvPr>
              <p:cNvSpPr>
                <a:spLocks noChangeArrowheads="1"/>
              </p:cNvSpPr>
              <p:nvPr/>
            </p:nvSpPr>
            <p:spPr bwMode="auto">
              <a:xfrm>
                <a:off x="910" y="2670"/>
                <a:ext cx="740"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70" name="Rectangle 170">
                <a:extLst>
                  <a:ext uri="{FF2B5EF4-FFF2-40B4-BE49-F238E27FC236}">
                    <a16:creationId xmlns:a16="http://schemas.microsoft.com/office/drawing/2014/main" id="{4946445E-9690-4458-AE49-DFCDD5543B27}"/>
                  </a:ext>
                </a:extLst>
              </p:cNvPr>
              <p:cNvSpPr>
                <a:spLocks noChangeArrowheads="1"/>
              </p:cNvSpPr>
              <p:nvPr/>
            </p:nvSpPr>
            <p:spPr bwMode="auto">
              <a:xfrm>
                <a:off x="905" y="2645"/>
                <a:ext cx="74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71" name="Rectangle 171">
                <a:extLst>
                  <a:ext uri="{FF2B5EF4-FFF2-40B4-BE49-F238E27FC236}">
                    <a16:creationId xmlns:a16="http://schemas.microsoft.com/office/drawing/2014/main" id="{0F0A2186-1207-48F3-AE3B-FE32FE917660}"/>
                  </a:ext>
                </a:extLst>
              </p:cNvPr>
              <p:cNvSpPr>
                <a:spLocks noChangeArrowheads="1"/>
              </p:cNvSpPr>
              <p:nvPr/>
            </p:nvSpPr>
            <p:spPr bwMode="auto">
              <a:xfrm>
                <a:off x="937" y="2620"/>
                <a:ext cx="713"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72" name="Rectangle 172">
                <a:extLst>
                  <a:ext uri="{FF2B5EF4-FFF2-40B4-BE49-F238E27FC236}">
                    <a16:creationId xmlns:a16="http://schemas.microsoft.com/office/drawing/2014/main" id="{7634DF77-53C7-4FD3-BFA2-835E282BA267}"/>
                  </a:ext>
                </a:extLst>
              </p:cNvPr>
              <p:cNvSpPr>
                <a:spLocks noChangeArrowheads="1"/>
              </p:cNvSpPr>
              <p:nvPr/>
            </p:nvSpPr>
            <p:spPr bwMode="auto">
              <a:xfrm>
                <a:off x="944" y="2596"/>
                <a:ext cx="706"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73" name="Rectangle 173">
                <a:extLst>
                  <a:ext uri="{FF2B5EF4-FFF2-40B4-BE49-F238E27FC236}">
                    <a16:creationId xmlns:a16="http://schemas.microsoft.com/office/drawing/2014/main" id="{4BB01FFA-C9E5-4A2F-B909-376D7778AC91}"/>
                  </a:ext>
                </a:extLst>
              </p:cNvPr>
              <p:cNvSpPr>
                <a:spLocks noChangeArrowheads="1"/>
              </p:cNvSpPr>
              <p:nvPr/>
            </p:nvSpPr>
            <p:spPr bwMode="auto">
              <a:xfrm>
                <a:off x="955" y="2571"/>
                <a:ext cx="69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74" name="Rectangle 174">
                <a:extLst>
                  <a:ext uri="{FF2B5EF4-FFF2-40B4-BE49-F238E27FC236}">
                    <a16:creationId xmlns:a16="http://schemas.microsoft.com/office/drawing/2014/main" id="{60930EF3-E9D0-4F4D-9D1C-54E0D10AC9CE}"/>
                  </a:ext>
                </a:extLst>
              </p:cNvPr>
              <p:cNvSpPr>
                <a:spLocks noChangeArrowheads="1"/>
              </p:cNvSpPr>
              <p:nvPr/>
            </p:nvSpPr>
            <p:spPr bwMode="auto">
              <a:xfrm>
                <a:off x="973" y="2546"/>
                <a:ext cx="677"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75" name="Rectangle 175">
                <a:extLst>
                  <a:ext uri="{FF2B5EF4-FFF2-40B4-BE49-F238E27FC236}">
                    <a16:creationId xmlns:a16="http://schemas.microsoft.com/office/drawing/2014/main" id="{136702D6-A116-4A12-AF8A-F9A79AC14DAD}"/>
                  </a:ext>
                </a:extLst>
              </p:cNvPr>
              <p:cNvSpPr>
                <a:spLocks noChangeArrowheads="1"/>
              </p:cNvSpPr>
              <p:nvPr/>
            </p:nvSpPr>
            <p:spPr bwMode="auto">
              <a:xfrm>
                <a:off x="999" y="2522"/>
                <a:ext cx="651"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76" name="Rectangle 176">
                <a:extLst>
                  <a:ext uri="{FF2B5EF4-FFF2-40B4-BE49-F238E27FC236}">
                    <a16:creationId xmlns:a16="http://schemas.microsoft.com/office/drawing/2014/main" id="{AD5459C7-8300-48C8-AD1D-32CBC5BFD827}"/>
                  </a:ext>
                </a:extLst>
              </p:cNvPr>
              <p:cNvSpPr>
                <a:spLocks noChangeArrowheads="1"/>
              </p:cNvSpPr>
              <p:nvPr/>
            </p:nvSpPr>
            <p:spPr bwMode="auto">
              <a:xfrm>
                <a:off x="1036" y="2497"/>
                <a:ext cx="614"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77" name="Rectangle 177">
                <a:extLst>
                  <a:ext uri="{FF2B5EF4-FFF2-40B4-BE49-F238E27FC236}">
                    <a16:creationId xmlns:a16="http://schemas.microsoft.com/office/drawing/2014/main" id="{8DC50EFC-F3F1-4F86-9167-903BC78F7659}"/>
                  </a:ext>
                </a:extLst>
              </p:cNvPr>
              <p:cNvSpPr>
                <a:spLocks noChangeArrowheads="1"/>
              </p:cNvSpPr>
              <p:nvPr/>
            </p:nvSpPr>
            <p:spPr bwMode="auto">
              <a:xfrm>
                <a:off x="1055" y="2473"/>
                <a:ext cx="595"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78" name="Rectangle 178">
                <a:extLst>
                  <a:ext uri="{FF2B5EF4-FFF2-40B4-BE49-F238E27FC236}">
                    <a16:creationId xmlns:a16="http://schemas.microsoft.com/office/drawing/2014/main" id="{9638D704-98DF-4464-89C4-08D8A69EF425}"/>
                  </a:ext>
                </a:extLst>
              </p:cNvPr>
              <p:cNvSpPr>
                <a:spLocks noChangeArrowheads="1"/>
              </p:cNvSpPr>
              <p:nvPr/>
            </p:nvSpPr>
            <p:spPr bwMode="auto">
              <a:xfrm>
                <a:off x="1099" y="2448"/>
                <a:ext cx="55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79" name="Rectangle 179">
                <a:extLst>
                  <a:ext uri="{FF2B5EF4-FFF2-40B4-BE49-F238E27FC236}">
                    <a16:creationId xmlns:a16="http://schemas.microsoft.com/office/drawing/2014/main" id="{A5372277-E202-4033-833A-E975B89D595F}"/>
                  </a:ext>
                </a:extLst>
              </p:cNvPr>
              <p:cNvSpPr>
                <a:spLocks noChangeArrowheads="1"/>
              </p:cNvSpPr>
              <p:nvPr/>
            </p:nvSpPr>
            <p:spPr bwMode="auto">
              <a:xfrm>
                <a:off x="1155" y="2423"/>
                <a:ext cx="49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80" name="Rectangle 180">
                <a:extLst>
                  <a:ext uri="{FF2B5EF4-FFF2-40B4-BE49-F238E27FC236}">
                    <a16:creationId xmlns:a16="http://schemas.microsoft.com/office/drawing/2014/main" id="{BC8C2DFA-8EBA-4CC3-9A4B-28161DFBC347}"/>
                  </a:ext>
                </a:extLst>
              </p:cNvPr>
              <p:cNvSpPr>
                <a:spLocks noChangeArrowheads="1"/>
              </p:cNvSpPr>
              <p:nvPr/>
            </p:nvSpPr>
            <p:spPr bwMode="auto">
              <a:xfrm>
                <a:off x="1294" y="2399"/>
                <a:ext cx="356"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81" name="Rectangle 181">
                <a:extLst>
                  <a:ext uri="{FF2B5EF4-FFF2-40B4-BE49-F238E27FC236}">
                    <a16:creationId xmlns:a16="http://schemas.microsoft.com/office/drawing/2014/main" id="{3436326C-607A-4440-8D53-C3118DED3C7E}"/>
                  </a:ext>
                </a:extLst>
              </p:cNvPr>
              <p:cNvSpPr>
                <a:spLocks noChangeArrowheads="1"/>
              </p:cNvSpPr>
              <p:nvPr/>
            </p:nvSpPr>
            <p:spPr bwMode="auto">
              <a:xfrm>
                <a:off x="1306" y="2373"/>
                <a:ext cx="344" cy="26"/>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82" name="Rectangle 182">
                <a:extLst>
                  <a:ext uri="{FF2B5EF4-FFF2-40B4-BE49-F238E27FC236}">
                    <a16:creationId xmlns:a16="http://schemas.microsoft.com/office/drawing/2014/main" id="{D8462178-CBAA-4244-A1AF-65D7BEF7E35C}"/>
                  </a:ext>
                </a:extLst>
              </p:cNvPr>
              <p:cNvSpPr>
                <a:spLocks noChangeArrowheads="1"/>
              </p:cNvSpPr>
              <p:nvPr/>
            </p:nvSpPr>
            <p:spPr bwMode="auto">
              <a:xfrm>
                <a:off x="1318" y="2348"/>
                <a:ext cx="332"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83" name="Rectangle 183">
                <a:extLst>
                  <a:ext uri="{FF2B5EF4-FFF2-40B4-BE49-F238E27FC236}">
                    <a16:creationId xmlns:a16="http://schemas.microsoft.com/office/drawing/2014/main" id="{5F62738C-C537-4050-A52E-575C016D2455}"/>
                  </a:ext>
                </a:extLst>
              </p:cNvPr>
              <p:cNvSpPr>
                <a:spLocks noChangeArrowheads="1"/>
              </p:cNvSpPr>
              <p:nvPr/>
            </p:nvSpPr>
            <p:spPr bwMode="auto">
              <a:xfrm>
                <a:off x="1327" y="2324"/>
                <a:ext cx="323"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84" name="Rectangle 184">
                <a:extLst>
                  <a:ext uri="{FF2B5EF4-FFF2-40B4-BE49-F238E27FC236}">
                    <a16:creationId xmlns:a16="http://schemas.microsoft.com/office/drawing/2014/main" id="{629175B0-B1BF-4B2B-9C55-37CF92C70045}"/>
                  </a:ext>
                </a:extLst>
              </p:cNvPr>
              <p:cNvSpPr>
                <a:spLocks noChangeArrowheads="1"/>
              </p:cNvSpPr>
              <p:nvPr/>
            </p:nvSpPr>
            <p:spPr bwMode="auto">
              <a:xfrm>
                <a:off x="1309" y="2299"/>
                <a:ext cx="34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85" name="Rectangle 185">
                <a:extLst>
                  <a:ext uri="{FF2B5EF4-FFF2-40B4-BE49-F238E27FC236}">
                    <a16:creationId xmlns:a16="http://schemas.microsoft.com/office/drawing/2014/main" id="{FBD9A555-4D45-432C-8652-3E1B58B667E5}"/>
                  </a:ext>
                </a:extLst>
              </p:cNvPr>
              <p:cNvSpPr>
                <a:spLocks noChangeArrowheads="1"/>
              </p:cNvSpPr>
              <p:nvPr/>
            </p:nvSpPr>
            <p:spPr bwMode="auto">
              <a:xfrm>
                <a:off x="1299" y="2275"/>
                <a:ext cx="351"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86" name="Rectangle 186">
                <a:extLst>
                  <a:ext uri="{FF2B5EF4-FFF2-40B4-BE49-F238E27FC236}">
                    <a16:creationId xmlns:a16="http://schemas.microsoft.com/office/drawing/2014/main" id="{67200E5E-7498-495F-BEAE-5348EB20E729}"/>
                  </a:ext>
                </a:extLst>
              </p:cNvPr>
              <p:cNvSpPr>
                <a:spLocks noChangeArrowheads="1"/>
              </p:cNvSpPr>
              <p:nvPr/>
            </p:nvSpPr>
            <p:spPr bwMode="auto">
              <a:xfrm>
                <a:off x="1303" y="2250"/>
                <a:ext cx="347"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87" name="Rectangle 187">
                <a:extLst>
                  <a:ext uri="{FF2B5EF4-FFF2-40B4-BE49-F238E27FC236}">
                    <a16:creationId xmlns:a16="http://schemas.microsoft.com/office/drawing/2014/main" id="{4D3C8FD8-ECDD-4F0C-8D94-E9A99CC38F16}"/>
                  </a:ext>
                </a:extLst>
              </p:cNvPr>
              <p:cNvSpPr>
                <a:spLocks noChangeArrowheads="1"/>
              </p:cNvSpPr>
              <p:nvPr/>
            </p:nvSpPr>
            <p:spPr bwMode="auto">
              <a:xfrm>
                <a:off x="1311" y="2225"/>
                <a:ext cx="339"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88" name="Rectangle 188">
                <a:extLst>
                  <a:ext uri="{FF2B5EF4-FFF2-40B4-BE49-F238E27FC236}">
                    <a16:creationId xmlns:a16="http://schemas.microsoft.com/office/drawing/2014/main" id="{5B41C8DB-DB00-4026-B792-DE2A1A50E379}"/>
                  </a:ext>
                </a:extLst>
              </p:cNvPr>
              <p:cNvSpPr>
                <a:spLocks noChangeArrowheads="1"/>
              </p:cNvSpPr>
              <p:nvPr/>
            </p:nvSpPr>
            <p:spPr bwMode="auto">
              <a:xfrm>
                <a:off x="1312" y="2201"/>
                <a:ext cx="338"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89" name="Rectangle 189">
                <a:extLst>
                  <a:ext uri="{FF2B5EF4-FFF2-40B4-BE49-F238E27FC236}">
                    <a16:creationId xmlns:a16="http://schemas.microsoft.com/office/drawing/2014/main" id="{F505C7A1-737D-4DA4-8375-CE51F724E69D}"/>
                  </a:ext>
                </a:extLst>
              </p:cNvPr>
              <p:cNvSpPr>
                <a:spLocks noChangeArrowheads="1"/>
              </p:cNvSpPr>
              <p:nvPr/>
            </p:nvSpPr>
            <p:spPr bwMode="auto">
              <a:xfrm>
                <a:off x="1314" y="2176"/>
                <a:ext cx="336"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90" name="Rectangle 190">
                <a:extLst>
                  <a:ext uri="{FF2B5EF4-FFF2-40B4-BE49-F238E27FC236}">
                    <a16:creationId xmlns:a16="http://schemas.microsoft.com/office/drawing/2014/main" id="{86FCA571-E4F4-4213-B34A-0C8473074F3B}"/>
                  </a:ext>
                </a:extLst>
              </p:cNvPr>
              <p:cNvSpPr>
                <a:spLocks noChangeArrowheads="1"/>
              </p:cNvSpPr>
              <p:nvPr/>
            </p:nvSpPr>
            <p:spPr bwMode="auto">
              <a:xfrm>
                <a:off x="1325" y="2152"/>
                <a:ext cx="325"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91" name="Rectangle 191">
                <a:extLst>
                  <a:ext uri="{FF2B5EF4-FFF2-40B4-BE49-F238E27FC236}">
                    <a16:creationId xmlns:a16="http://schemas.microsoft.com/office/drawing/2014/main" id="{6CE6E730-98C5-48A9-9F0E-5064630AF343}"/>
                  </a:ext>
                </a:extLst>
              </p:cNvPr>
              <p:cNvSpPr>
                <a:spLocks noChangeArrowheads="1"/>
              </p:cNvSpPr>
              <p:nvPr/>
            </p:nvSpPr>
            <p:spPr bwMode="auto">
              <a:xfrm>
                <a:off x="1342" y="2127"/>
                <a:ext cx="308"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92" name="Rectangle 192">
                <a:extLst>
                  <a:ext uri="{FF2B5EF4-FFF2-40B4-BE49-F238E27FC236}">
                    <a16:creationId xmlns:a16="http://schemas.microsoft.com/office/drawing/2014/main" id="{D8ECF651-4FE1-487D-918E-D0800F7862BE}"/>
                  </a:ext>
                </a:extLst>
              </p:cNvPr>
              <p:cNvSpPr>
                <a:spLocks noChangeArrowheads="1"/>
              </p:cNvSpPr>
              <p:nvPr/>
            </p:nvSpPr>
            <p:spPr bwMode="auto">
              <a:xfrm>
                <a:off x="1355" y="2102"/>
                <a:ext cx="29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93" name="Rectangle 193">
                <a:extLst>
                  <a:ext uri="{FF2B5EF4-FFF2-40B4-BE49-F238E27FC236}">
                    <a16:creationId xmlns:a16="http://schemas.microsoft.com/office/drawing/2014/main" id="{E94B92F3-3C8E-4F1B-8D69-5214A1805BDA}"/>
                  </a:ext>
                </a:extLst>
              </p:cNvPr>
              <p:cNvSpPr>
                <a:spLocks noChangeArrowheads="1"/>
              </p:cNvSpPr>
              <p:nvPr/>
            </p:nvSpPr>
            <p:spPr bwMode="auto">
              <a:xfrm>
                <a:off x="1354" y="2078"/>
                <a:ext cx="296"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94" name="Rectangle 194">
                <a:extLst>
                  <a:ext uri="{FF2B5EF4-FFF2-40B4-BE49-F238E27FC236}">
                    <a16:creationId xmlns:a16="http://schemas.microsoft.com/office/drawing/2014/main" id="{FD88BEE2-22DF-44F8-ACD9-999386187467}"/>
                  </a:ext>
                </a:extLst>
              </p:cNvPr>
              <p:cNvSpPr>
                <a:spLocks noChangeArrowheads="1"/>
              </p:cNvSpPr>
              <p:nvPr/>
            </p:nvSpPr>
            <p:spPr bwMode="auto">
              <a:xfrm>
                <a:off x="1359" y="2053"/>
                <a:ext cx="29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95" name="Rectangle 195">
                <a:extLst>
                  <a:ext uri="{FF2B5EF4-FFF2-40B4-BE49-F238E27FC236}">
                    <a16:creationId xmlns:a16="http://schemas.microsoft.com/office/drawing/2014/main" id="{9715464A-0994-4C57-A146-A449F9504952}"/>
                  </a:ext>
                </a:extLst>
              </p:cNvPr>
              <p:cNvSpPr>
                <a:spLocks noChangeArrowheads="1"/>
              </p:cNvSpPr>
              <p:nvPr/>
            </p:nvSpPr>
            <p:spPr bwMode="auto">
              <a:xfrm>
                <a:off x="1367" y="2028"/>
                <a:ext cx="283"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96" name="Rectangle 196">
                <a:extLst>
                  <a:ext uri="{FF2B5EF4-FFF2-40B4-BE49-F238E27FC236}">
                    <a16:creationId xmlns:a16="http://schemas.microsoft.com/office/drawing/2014/main" id="{E507CA42-07F5-43E9-8123-622B58BF37B5}"/>
                  </a:ext>
                </a:extLst>
              </p:cNvPr>
              <p:cNvSpPr>
                <a:spLocks noChangeArrowheads="1"/>
              </p:cNvSpPr>
              <p:nvPr/>
            </p:nvSpPr>
            <p:spPr bwMode="auto">
              <a:xfrm>
                <a:off x="1398" y="2004"/>
                <a:ext cx="252"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97" name="Rectangle 197">
                <a:extLst>
                  <a:ext uri="{FF2B5EF4-FFF2-40B4-BE49-F238E27FC236}">
                    <a16:creationId xmlns:a16="http://schemas.microsoft.com/office/drawing/2014/main" id="{73715EED-E2E2-4011-948B-6B1F6B663F7B}"/>
                  </a:ext>
                </a:extLst>
              </p:cNvPr>
              <p:cNvSpPr>
                <a:spLocks noChangeArrowheads="1"/>
              </p:cNvSpPr>
              <p:nvPr/>
            </p:nvSpPr>
            <p:spPr bwMode="auto">
              <a:xfrm>
                <a:off x="1419" y="1979"/>
                <a:ext cx="23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98" name="Rectangle 198">
                <a:extLst>
                  <a:ext uri="{FF2B5EF4-FFF2-40B4-BE49-F238E27FC236}">
                    <a16:creationId xmlns:a16="http://schemas.microsoft.com/office/drawing/2014/main" id="{00E87FFF-35E0-4018-86A3-EAB052370E27}"/>
                  </a:ext>
                </a:extLst>
              </p:cNvPr>
              <p:cNvSpPr>
                <a:spLocks noChangeArrowheads="1"/>
              </p:cNvSpPr>
              <p:nvPr/>
            </p:nvSpPr>
            <p:spPr bwMode="auto">
              <a:xfrm>
                <a:off x="1451" y="1954"/>
                <a:ext cx="199"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999" name="Rectangle 199">
                <a:extLst>
                  <a:ext uri="{FF2B5EF4-FFF2-40B4-BE49-F238E27FC236}">
                    <a16:creationId xmlns:a16="http://schemas.microsoft.com/office/drawing/2014/main" id="{E2E05CAA-6768-49AC-842D-819738CBA859}"/>
                  </a:ext>
                </a:extLst>
              </p:cNvPr>
              <p:cNvSpPr>
                <a:spLocks noChangeArrowheads="1"/>
              </p:cNvSpPr>
              <p:nvPr/>
            </p:nvSpPr>
            <p:spPr bwMode="auto">
              <a:xfrm>
                <a:off x="1470" y="1929"/>
                <a:ext cx="180"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1000" name="Rectangle 200">
                <a:extLst>
                  <a:ext uri="{FF2B5EF4-FFF2-40B4-BE49-F238E27FC236}">
                    <a16:creationId xmlns:a16="http://schemas.microsoft.com/office/drawing/2014/main" id="{9A8882CE-07DA-4B4B-9D57-3362DF4B862C}"/>
                  </a:ext>
                </a:extLst>
              </p:cNvPr>
              <p:cNvSpPr>
                <a:spLocks noChangeArrowheads="1"/>
              </p:cNvSpPr>
              <p:nvPr/>
            </p:nvSpPr>
            <p:spPr bwMode="auto">
              <a:xfrm>
                <a:off x="1477" y="1904"/>
                <a:ext cx="173"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1001" name="Rectangle 201">
                <a:extLst>
                  <a:ext uri="{FF2B5EF4-FFF2-40B4-BE49-F238E27FC236}">
                    <a16:creationId xmlns:a16="http://schemas.microsoft.com/office/drawing/2014/main" id="{24E93988-1056-4243-96FE-98776CE4F161}"/>
                  </a:ext>
                </a:extLst>
              </p:cNvPr>
              <p:cNvSpPr>
                <a:spLocks noChangeArrowheads="1"/>
              </p:cNvSpPr>
              <p:nvPr/>
            </p:nvSpPr>
            <p:spPr bwMode="auto">
              <a:xfrm>
                <a:off x="1506" y="1880"/>
                <a:ext cx="144"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1002" name="Rectangle 202">
                <a:extLst>
                  <a:ext uri="{FF2B5EF4-FFF2-40B4-BE49-F238E27FC236}">
                    <a16:creationId xmlns:a16="http://schemas.microsoft.com/office/drawing/2014/main" id="{59EF1A0C-6BF7-4D5A-9AE8-F54FC13EBF66}"/>
                  </a:ext>
                </a:extLst>
              </p:cNvPr>
              <p:cNvSpPr>
                <a:spLocks noChangeArrowheads="1"/>
              </p:cNvSpPr>
              <p:nvPr/>
            </p:nvSpPr>
            <p:spPr bwMode="auto">
              <a:xfrm>
                <a:off x="1517" y="1855"/>
                <a:ext cx="133"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1003" name="Rectangle 203">
                <a:extLst>
                  <a:ext uri="{FF2B5EF4-FFF2-40B4-BE49-F238E27FC236}">
                    <a16:creationId xmlns:a16="http://schemas.microsoft.com/office/drawing/2014/main" id="{61E8EC49-B6CF-46D8-9472-F9B335A54974}"/>
                  </a:ext>
                </a:extLst>
              </p:cNvPr>
              <p:cNvSpPr>
                <a:spLocks noChangeArrowheads="1"/>
              </p:cNvSpPr>
              <p:nvPr/>
            </p:nvSpPr>
            <p:spPr bwMode="auto">
              <a:xfrm>
                <a:off x="1534" y="1831"/>
                <a:ext cx="116"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1004" name="Rectangle 204">
                <a:extLst>
                  <a:ext uri="{FF2B5EF4-FFF2-40B4-BE49-F238E27FC236}">
                    <a16:creationId xmlns:a16="http://schemas.microsoft.com/office/drawing/2014/main" id="{C59390DF-A489-41DB-B085-09D73E7B36CA}"/>
                  </a:ext>
                </a:extLst>
              </p:cNvPr>
              <p:cNvSpPr>
                <a:spLocks noChangeArrowheads="1"/>
              </p:cNvSpPr>
              <p:nvPr/>
            </p:nvSpPr>
            <p:spPr bwMode="auto">
              <a:xfrm>
                <a:off x="1558" y="1806"/>
                <a:ext cx="92"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1005" name="Rectangle 205">
                <a:extLst>
                  <a:ext uri="{FF2B5EF4-FFF2-40B4-BE49-F238E27FC236}">
                    <a16:creationId xmlns:a16="http://schemas.microsoft.com/office/drawing/2014/main" id="{1984CA1C-AABE-4DB0-8A92-813C5C61322C}"/>
                  </a:ext>
                </a:extLst>
              </p:cNvPr>
              <p:cNvSpPr>
                <a:spLocks noChangeArrowheads="1"/>
              </p:cNvSpPr>
              <p:nvPr/>
            </p:nvSpPr>
            <p:spPr bwMode="auto">
              <a:xfrm>
                <a:off x="1568" y="1781"/>
                <a:ext cx="82"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1006" name="Rectangle 206">
                <a:extLst>
                  <a:ext uri="{FF2B5EF4-FFF2-40B4-BE49-F238E27FC236}">
                    <a16:creationId xmlns:a16="http://schemas.microsoft.com/office/drawing/2014/main" id="{73446BD3-7A10-4284-BFFC-6F73A679CEE0}"/>
                  </a:ext>
                </a:extLst>
              </p:cNvPr>
              <p:cNvSpPr>
                <a:spLocks noChangeArrowheads="1"/>
              </p:cNvSpPr>
              <p:nvPr/>
            </p:nvSpPr>
            <p:spPr bwMode="auto">
              <a:xfrm>
                <a:off x="1588" y="1757"/>
                <a:ext cx="62"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1007" name="Rectangle 207">
                <a:extLst>
                  <a:ext uri="{FF2B5EF4-FFF2-40B4-BE49-F238E27FC236}">
                    <a16:creationId xmlns:a16="http://schemas.microsoft.com/office/drawing/2014/main" id="{1585880B-0298-4EC3-BA97-93357A82BD2F}"/>
                  </a:ext>
                </a:extLst>
              </p:cNvPr>
              <p:cNvSpPr>
                <a:spLocks noChangeArrowheads="1"/>
              </p:cNvSpPr>
              <p:nvPr/>
            </p:nvSpPr>
            <p:spPr bwMode="auto">
              <a:xfrm>
                <a:off x="1613" y="1732"/>
                <a:ext cx="37"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1008" name="Rectangle 208">
                <a:extLst>
                  <a:ext uri="{FF2B5EF4-FFF2-40B4-BE49-F238E27FC236}">
                    <a16:creationId xmlns:a16="http://schemas.microsoft.com/office/drawing/2014/main" id="{DDEAFAC1-E872-432B-92BA-74B315BAEF17}"/>
                  </a:ext>
                </a:extLst>
              </p:cNvPr>
              <p:cNvSpPr>
                <a:spLocks noChangeArrowheads="1"/>
              </p:cNvSpPr>
              <p:nvPr/>
            </p:nvSpPr>
            <p:spPr bwMode="auto">
              <a:xfrm>
                <a:off x="1616" y="1707"/>
                <a:ext cx="34"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1009" name="Rectangle 209">
                <a:extLst>
                  <a:ext uri="{FF2B5EF4-FFF2-40B4-BE49-F238E27FC236}">
                    <a16:creationId xmlns:a16="http://schemas.microsoft.com/office/drawing/2014/main" id="{EAE5473E-3A7F-4C05-B36C-4B2542C7714A}"/>
                  </a:ext>
                </a:extLst>
              </p:cNvPr>
              <p:cNvSpPr>
                <a:spLocks noChangeArrowheads="1"/>
              </p:cNvSpPr>
              <p:nvPr/>
            </p:nvSpPr>
            <p:spPr bwMode="auto">
              <a:xfrm>
                <a:off x="1620" y="1683"/>
                <a:ext cx="30"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grpSp>
        <p:sp>
          <p:nvSpPr>
            <p:cNvPr id="510" name="Rectangle 211">
              <a:extLst>
                <a:ext uri="{FF2B5EF4-FFF2-40B4-BE49-F238E27FC236}">
                  <a16:creationId xmlns:a16="http://schemas.microsoft.com/office/drawing/2014/main" id="{06FBFCA7-1146-4713-A663-1D0A4FAE2C6E}"/>
                </a:ext>
              </a:extLst>
            </p:cNvPr>
            <p:cNvSpPr>
              <a:spLocks noChangeArrowheads="1"/>
            </p:cNvSpPr>
            <p:nvPr/>
          </p:nvSpPr>
          <p:spPr bwMode="auto">
            <a:xfrm>
              <a:off x="4102101" y="2632075"/>
              <a:ext cx="41275" cy="39688"/>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11" name="Rectangle 212">
              <a:extLst>
                <a:ext uri="{FF2B5EF4-FFF2-40B4-BE49-F238E27FC236}">
                  <a16:creationId xmlns:a16="http://schemas.microsoft.com/office/drawing/2014/main" id="{F938D3CF-CE8F-4F3F-B57A-4C5C0990506B}"/>
                </a:ext>
              </a:extLst>
            </p:cNvPr>
            <p:cNvSpPr>
              <a:spLocks noChangeArrowheads="1"/>
            </p:cNvSpPr>
            <p:nvPr/>
          </p:nvSpPr>
          <p:spPr bwMode="auto">
            <a:xfrm>
              <a:off x="4100513" y="2593975"/>
              <a:ext cx="42862" cy="38100"/>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12" name="Rectangle 213">
              <a:extLst>
                <a:ext uri="{FF2B5EF4-FFF2-40B4-BE49-F238E27FC236}">
                  <a16:creationId xmlns:a16="http://schemas.microsoft.com/office/drawing/2014/main" id="{48AD5D3B-6E99-4427-9F17-3AE334A4F5AC}"/>
                </a:ext>
              </a:extLst>
            </p:cNvPr>
            <p:cNvSpPr>
              <a:spLocks noChangeArrowheads="1"/>
            </p:cNvSpPr>
            <p:nvPr/>
          </p:nvSpPr>
          <p:spPr bwMode="auto">
            <a:xfrm>
              <a:off x="4108451" y="2554289"/>
              <a:ext cx="34925" cy="39687"/>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13" name="Rectangle 214">
              <a:extLst>
                <a:ext uri="{FF2B5EF4-FFF2-40B4-BE49-F238E27FC236}">
                  <a16:creationId xmlns:a16="http://schemas.microsoft.com/office/drawing/2014/main" id="{2BC7F5A3-8BB5-47AF-876E-AC495313CA21}"/>
                </a:ext>
              </a:extLst>
            </p:cNvPr>
            <p:cNvSpPr>
              <a:spLocks noChangeArrowheads="1"/>
            </p:cNvSpPr>
            <p:nvPr/>
          </p:nvSpPr>
          <p:spPr bwMode="auto">
            <a:xfrm>
              <a:off x="4114801" y="2514600"/>
              <a:ext cx="28575" cy="39688"/>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14" name="Rectangle 215">
              <a:extLst>
                <a:ext uri="{FF2B5EF4-FFF2-40B4-BE49-F238E27FC236}">
                  <a16:creationId xmlns:a16="http://schemas.microsoft.com/office/drawing/2014/main" id="{F861E7BF-D663-44BE-881F-C83034046C3D}"/>
                </a:ext>
              </a:extLst>
            </p:cNvPr>
            <p:cNvSpPr>
              <a:spLocks noChangeArrowheads="1"/>
            </p:cNvSpPr>
            <p:nvPr/>
          </p:nvSpPr>
          <p:spPr bwMode="auto">
            <a:xfrm>
              <a:off x="4124325" y="2476500"/>
              <a:ext cx="19050" cy="38100"/>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15" name="Rectangle 216">
              <a:extLst>
                <a:ext uri="{FF2B5EF4-FFF2-40B4-BE49-F238E27FC236}">
                  <a16:creationId xmlns:a16="http://schemas.microsoft.com/office/drawing/2014/main" id="{0D1096EE-8CD7-4E53-9B68-3A5AAE3938A9}"/>
                </a:ext>
              </a:extLst>
            </p:cNvPr>
            <p:cNvSpPr>
              <a:spLocks noChangeArrowheads="1"/>
            </p:cNvSpPr>
            <p:nvPr/>
          </p:nvSpPr>
          <p:spPr bwMode="auto">
            <a:xfrm>
              <a:off x="4127501" y="2435226"/>
              <a:ext cx="15875" cy="4127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16" name="Rectangle 217">
              <a:extLst>
                <a:ext uri="{FF2B5EF4-FFF2-40B4-BE49-F238E27FC236}">
                  <a16:creationId xmlns:a16="http://schemas.microsoft.com/office/drawing/2014/main" id="{005ED723-E04D-48D0-BB6F-DC28B29104F8}"/>
                </a:ext>
              </a:extLst>
            </p:cNvPr>
            <p:cNvSpPr>
              <a:spLocks noChangeArrowheads="1"/>
            </p:cNvSpPr>
            <p:nvPr/>
          </p:nvSpPr>
          <p:spPr bwMode="auto">
            <a:xfrm>
              <a:off x="4132263" y="2395539"/>
              <a:ext cx="11112" cy="39687"/>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17" name="Rectangle 218">
              <a:extLst>
                <a:ext uri="{FF2B5EF4-FFF2-40B4-BE49-F238E27FC236}">
                  <a16:creationId xmlns:a16="http://schemas.microsoft.com/office/drawing/2014/main" id="{3F1C056C-4457-4855-AE40-3DF4AE1716E1}"/>
                </a:ext>
              </a:extLst>
            </p:cNvPr>
            <p:cNvSpPr>
              <a:spLocks noChangeArrowheads="1"/>
            </p:cNvSpPr>
            <p:nvPr/>
          </p:nvSpPr>
          <p:spPr bwMode="auto">
            <a:xfrm>
              <a:off x="4135439" y="2357438"/>
              <a:ext cx="7937" cy="38100"/>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18" name="Rectangle 219">
              <a:extLst>
                <a:ext uri="{FF2B5EF4-FFF2-40B4-BE49-F238E27FC236}">
                  <a16:creationId xmlns:a16="http://schemas.microsoft.com/office/drawing/2014/main" id="{947F09B0-032E-409B-A670-77C158849112}"/>
                </a:ext>
              </a:extLst>
            </p:cNvPr>
            <p:cNvSpPr>
              <a:spLocks noChangeArrowheads="1"/>
            </p:cNvSpPr>
            <p:nvPr/>
          </p:nvSpPr>
          <p:spPr bwMode="auto">
            <a:xfrm>
              <a:off x="4138613" y="2317750"/>
              <a:ext cx="4762" cy="39688"/>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19" name="Rectangle 220">
              <a:extLst>
                <a:ext uri="{FF2B5EF4-FFF2-40B4-BE49-F238E27FC236}">
                  <a16:creationId xmlns:a16="http://schemas.microsoft.com/office/drawing/2014/main" id="{995B9736-7E86-48E0-92D7-22CABD6DD651}"/>
                </a:ext>
              </a:extLst>
            </p:cNvPr>
            <p:cNvSpPr>
              <a:spLocks noChangeArrowheads="1"/>
            </p:cNvSpPr>
            <p:nvPr/>
          </p:nvSpPr>
          <p:spPr bwMode="auto">
            <a:xfrm>
              <a:off x="4140201" y="2279650"/>
              <a:ext cx="3175" cy="38100"/>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20" name="Rectangle 221">
              <a:extLst>
                <a:ext uri="{FF2B5EF4-FFF2-40B4-BE49-F238E27FC236}">
                  <a16:creationId xmlns:a16="http://schemas.microsoft.com/office/drawing/2014/main" id="{95AD23C3-FDCF-4941-826E-FF0FEF541F99}"/>
                </a:ext>
              </a:extLst>
            </p:cNvPr>
            <p:cNvSpPr>
              <a:spLocks noChangeArrowheads="1"/>
            </p:cNvSpPr>
            <p:nvPr/>
          </p:nvSpPr>
          <p:spPr bwMode="auto">
            <a:xfrm>
              <a:off x="4141789" y="2239964"/>
              <a:ext cx="1587" cy="39687"/>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21" name="Rectangle 222">
              <a:extLst>
                <a:ext uri="{FF2B5EF4-FFF2-40B4-BE49-F238E27FC236}">
                  <a16:creationId xmlns:a16="http://schemas.microsoft.com/office/drawing/2014/main" id="{922991AF-5604-4543-B3AB-FC7330C0C2AF}"/>
                </a:ext>
              </a:extLst>
            </p:cNvPr>
            <p:cNvSpPr>
              <a:spLocks noChangeArrowheads="1"/>
            </p:cNvSpPr>
            <p:nvPr/>
          </p:nvSpPr>
          <p:spPr bwMode="auto">
            <a:xfrm>
              <a:off x="4141789" y="2200275"/>
              <a:ext cx="1587" cy="39688"/>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22" name="Rectangle 223">
              <a:extLst>
                <a:ext uri="{FF2B5EF4-FFF2-40B4-BE49-F238E27FC236}">
                  <a16:creationId xmlns:a16="http://schemas.microsoft.com/office/drawing/2014/main" id="{5DD9E195-13BB-4B43-8CFF-D3B291696279}"/>
                </a:ext>
              </a:extLst>
            </p:cNvPr>
            <p:cNvSpPr>
              <a:spLocks noChangeArrowheads="1"/>
            </p:cNvSpPr>
            <p:nvPr/>
          </p:nvSpPr>
          <p:spPr bwMode="auto">
            <a:xfrm>
              <a:off x="4141789" y="2162175"/>
              <a:ext cx="1587" cy="38100"/>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23" name="Rectangle 224">
              <a:extLst>
                <a:ext uri="{FF2B5EF4-FFF2-40B4-BE49-F238E27FC236}">
                  <a16:creationId xmlns:a16="http://schemas.microsoft.com/office/drawing/2014/main" id="{84A01451-D112-4515-9938-67E9EDFEEEB9}"/>
                </a:ext>
              </a:extLst>
            </p:cNvPr>
            <p:cNvSpPr>
              <a:spLocks noChangeArrowheads="1"/>
            </p:cNvSpPr>
            <p:nvPr/>
          </p:nvSpPr>
          <p:spPr bwMode="auto">
            <a:xfrm>
              <a:off x="4141789" y="2122489"/>
              <a:ext cx="1587" cy="39687"/>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24" name="Line 225">
              <a:extLst>
                <a:ext uri="{FF2B5EF4-FFF2-40B4-BE49-F238E27FC236}">
                  <a16:creationId xmlns:a16="http://schemas.microsoft.com/office/drawing/2014/main" id="{C1D584A1-1E24-443E-89BD-B24A4B6BD075}"/>
                </a:ext>
              </a:extLst>
            </p:cNvPr>
            <p:cNvSpPr>
              <a:spLocks noChangeShapeType="1"/>
            </p:cNvSpPr>
            <p:nvPr/>
          </p:nvSpPr>
          <p:spPr bwMode="auto">
            <a:xfrm>
              <a:off x="2638425" y="6080125"/>
              <a:ext cx="30114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5" name="Line 226">
              <a:extLst>
                <a:ext uri="{FF2B5EF4-FFF2-40B4-BE49-F238E27FC236}">
                  <a16:creationId xmlns:a16="http://schemas.microsoft.com/office/drawing/2014/main" id="{469A2ABA-912B-4D6B-80CC-C22D9E3B20DA}"/>
                </a:ext>
              </a:extLst>
            </p:cNvPr>
            <p:cNvSpPr>
              <a:spLocks noChangeShapeType="1"/>
            </p:cNvSpPr>
            <p:nvPr/>
          </p:nvSpPr>
          <p:spPr bwMode="auto">
            <a:xfrm flipV="1">
              <a:off x="2638425"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6" name="Line 227">
              <a:extLst>
                <a:ext uri="{FF2B5EF4-FFF2-40B4-BE49-F238E27FC236}">
                  <a16:creationId xmlns:a16="http://schemas.microsoft.com/office/drawing/2014/main" id="{427F03E0-1C51-491E-8A3B-AC6740F2E6E8}"/>
                </a:ext>
              </a:extLst>
            </p:cNvPr>
            <p:cNvSpPr>
              <a:spLocks noChangeShapeType="1"/>
            </p:cNvSpPr>
            <p:nvPr/>
          </p:nvSpPr>
          <p:spPr bwMode="auto">
            <a:xfrm flipV="1">
              <a:off x="3016250"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7" name="Line 228">
              <a:extLst>
                <a:ext uri="{FF2B5EF4-FFF2-40B4-BE49-F238E27FC236}">
                  <a16:creationId xmlns:a16="http://schemas.microsoft.com/office/drawing/2014/main" id="{E906FF96-F566-4FB2-A701-69357EA9BF7B}"/>
                </a:ext>
              </a:extLst>
            </p:cNvPr>
            <p:cNvSpPr>
              <a:spLocks noChangeShapeType="1"/>
            </p:cNvSpPr>
            <p:nvPr/>
          </p:nvSpPr>
          <p:spPr bwMode="auto">
            <a:xfrm flipV="1">
              <a:off x="3390900"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8" name="Line 229">
              <a:extLst>
                <a:ext uri="{FF2B5EF4-FFF2-40B4-BE49-F238E27FC236}">
                  <a16:creationId xmlns:a16="http://schemas.microsoft.com/office/drawing/2014/main" id="{9C8CD2C3-B6E0-4439-AD6F-A70E9AD144BF}"/>
                </a:ext>
              </a:extLst>
            </p:cNvPr>
            <p:cNvSpPr>
              <a:spLocks noChangeShapeType="1"/>
            </p:cNvSpPr>
            <p:nvPr/>
          </p:nvSpPr>
          <p:spPr bwMode="auto">
            <a:xfrm flipV="1">
              <a:off x="3768725"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9" name="Line 230">
              <a:extLst>
                <a:ext uri="{FF2B5EF4-FFF2-40B4-BE49-F238E27FC236}">
                  <a16:creationId xmlns:a16="http://schemas.microsoft.com/office/drawing/2014/main" id="{663EE351-C97E-4BA1-B3F6-BEB21743DC56}"/>
                </a:ext>
              </a:extLst>
            </p:cNvPr>
            <p:cNvSpPr>
              <a:spLocks noChangeShapeType="1"/>
            </p:cNvSpPr>
            <p:nvPr/>
          </p:nvSpPr>
          <p:spPr bwMode="auto">
            <a:xfrm flipV="1">
              <a:off x="4143375"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0" name="Line 231">
              <a:extLst>
                <a:ext uri="{FF2B5EF4-FFF2-40B4-BE49-F238E27FC236}">
                  <a16:creationId xmlns:a16="http://schemas.microsoft.com/office/drawing/2014/main" id="{DC73F00E-32E2-460E-926F-274EBF0B01E5}"/>
                </a:ext>
              </a:extLst>
            </p:cNvPr>
            <p:cNvSpPr>
              <a:spLocks noChangeShapeType="1"/>
            </p:cNvSpPr>
            <p:nvPr/>
          </p:nvSpPr>
          <p:spPr bwMode="auto">
            <a:xfrm flipV="1">
              <a:off x="4521200"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1" name="Line 232">
              <a:extLst>
                <a:ext uri="{FF2B5EF4-FFF2-40B4-BE49-F238E27FC236}">
                  <a16:creationId xmlns:a16="http://schemas.microsoft.com/office/drawing/2014/main" id="{5496723C-BC5C-4A39-BF32-1569C7991249}"/>
                </a:ext>
              </a:extLst>
            </p:cNvPr>
            <p:cNvSpPr>
              <a:spLocks noChangeShapeType="1"/>
            </p:cNvSpPr>
            <p:nvPr/>
          </p:nvSpPr>
          <p:spPr bwMode="auto">
            <a:xfrm flipV="1">
              <a:off x="4897439" y="6080126"/>
              <a:ext cx="1587"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 name="Line 233">
              <a:extLst>
                <a:ext uri="{FF2B5EF4-FFF2-40B4-BE49-F238E27FC236}">
                  <a16:creationId xmlns:a16="http://schemas.microsoft.com/office/drawing/2014/main" id="{A778763E-ACA2-42C1-953F-E7EEF98804FC}"/>
                </a:ext>
              </a:extLst>
            </p:cNvPr>
            <p:cNvSpPr>
              <a:spLocks noChangeShapeType="1"/>
            </p:cNvSpPr>
            <p:nvPr/>
          </p:nvSpPr>
          <p:spPr bwMode="auto">
            <a:xfrm flipV="1">
              <a:off x="5273675"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 name="Line 234">
              <a:extLst>
                <a:ext uri="{FF2B5EF4-FFF2-40B4-BE49-F238E27FC236}">
                  <a16:creationId xmlns:a16="http://schemas.microsoft.com/office/drawing/2014/main" id="{29E93561-6D4F-48E6-B1EA-17EEE3BEE142}"/>
                </a:ext>
              </a:extLst>
            </p:cNvPr>
            <p:cNvSpPr>
              <a:spLocks noChangeShapeType="1"/>
            </p:cNvSpPr>
            <p:nvPr/>
          </p:nvSpPr>
          <p:spPr bwMode="auto">
            <a:xfrm flipV="1">
              <a:off x="5649914" y="6080126"/>
              <a:ext cx="1587"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4" name="Line 235">
              <a:extLst>
                <a:ext uri="{FF2B5EF4-FFF2-40B4-BE49-F238E27FC236}">
                  <a16:creationId xmlns:a16="http://schemas.microsoft.com/office/drawing/2014/main" id="{6EFE7449-AADD-406A-A8EE-E37192CA36C6}"/>
                </a:ext>
              </a:extLst>
            </p:cNvPr>
            <p:cNvSpPr>
              <a:spLocks noChangeShapeType="1"/>
            </p:cNvSpPr>
            <p:nvPr/>
          </p:nvSpPr>
          <p:spPr bwMode="auto">
            <a:xfrm>
              <a:off x="4143375" y="2122489"/>
              <a:ext cx="1588" cy="395763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5" name="Rectangle 236">
              <a:extLst>
                <a:ext uri="{FF2B5EF4-FFF2-40B4-BE49-F238E27FC236}">
                  <a16:creationId xmlns:a16="http://schemas.microsoft.com/office/drawing/2014/main" id="{D22B5549-2EE5-44E0-B292-40D4E6A8D6E4}"/>
                </a:ext>
              </a:extLst>
            </p:cNvPr>
            <p:cNvSpPr>
              <a:spLocks noChangeArrowheads="1"/>
            </p:cNvSpPr>
            <p:nvPr/>
          </p:nvSpPr>
          <p:spPr bwMode="auto">
            <a:xfrm>
              <a:off x="2557463"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dirty="0">
                  <a:solidFill>
                    <a:srgbClr val="FF0000"/>
                  </a:solidFill>
                </a:rPr>
                <a:t>400</a:t>
              </a:r>
              <a:endParaRPr lang="en-US" altLang="pl-PL" sz="2400" dirty="0"/>
            </a:p>
          </p:txBody>
        </p:sp>
        <p:sp>
          <p:nvSpPr>
            <p:cNvPr id="536" name="Rectangle 237">
              <a:extLst>
                <a:ext uri="{FF2B5EF4-FFF2-40B4-BE49-F238E27FC236}">
                  <a16:creationId xmlns:a16="http://schemas.microsoft.com/office/drawing/2014/main" id="{3D4EA53C-1E3E-4B09-B724-A6DDD30686C9}"/>
                </a:ext>
              </a:extLst>
            </p:cNvPr>
            <p:cNvSpPr>
              <a:spLocks noChangeArrowheads="1"/>
            </p:cNvSpPr>
            <p:nvPr/>
          </p:nvSpPr>
          <p:spPr bwMode="auto">
            <a:xfrm>
              <a:off x="2933700"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dirty="0">
                  <a:solidFill>
                    <a:srgbClr val="FF0000"/>
                  </a:solidFill>
                </a:rPr>
                <a:t>300</a:t>
              </a:r>
              <a:endParaRPr lang="en-US" altLang="pl-PL" sz="2400" dirty="0"/>
            </a:p>
          </p:txBody>
        </p:sp>
        <p:sp>
          <p:nvSpPr>
            <p:cNvPr id="537" name="Rectangle 238">
              <a:extLst>
                <a:ext uri="{FF2B5EF4-FFF2-40B4-BE49-F238E27FC236}">
                  <a16:creationId xmlns:a16="http://schemas.microsoft.com/office/drawing/2014/main" id="{1E892FF7-BE5A-48F8-97CD-3E52BCF72D49}"/>
                </a:ext>
              </a:extLst>
            </p:cNvPr>
            <p:cNvSpPr>
              <a:spLocks noChangeArrowheads="1"/>
            </p:cNvSpPr>
            <p:nvPr/>
          </p:nvSpPr>
          <p:spPr bwMode="auto">
            <a:xfrm>
              <a:off x="3309938"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dirty="0">
                  <a:solidFill>
                    <a:srgbClr val="FF0000"/>
                  </a:solidFill>
                </a:rPr>
                <a:t>200</a:t>
              </a:r>
              <a:endParaRPr lang="en-US" altLang="pl-PL" sz="2400" dirty="0"/>
            </a:p>
          </p:txBody>
        </p:sp>
        <p:sp>
          <p:nvSpPr>
            <p:cNvPr id="538" name="Rectangle 239">
              <a:extLst>
                <a:ext uri="{FF2B5EF4-FFF2-40B4-BE49-F238E27FC236}">
                  <a16:creationId xmlns:a16="http://schemas.microsoft.com/office/drawing/2014/main" id="{04EF5DC7-3FFB-48A0-9FA7-25817A7C13F5}"/>
                </a:ext>
              </a:extLst>
            </p:cNvPr>
            <p:cNvSpPr>
              <a:spLocks noChangeArrowheads="1"/>
            </p:cNvSpPr>
            <p:nvPr/>
          </p:nvSpPr>
          <p:spPr bwMode="auto">
            <a:xfrm>
              <a:off x="3686175"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dirty="0">
                  <a:solidFill>
                    <a:srgbClr val="FF0000"/>
                  </a:solidFill>
                </a:rPr>
                <a:t>100</a:t>
              </a:r>
              <a:endParaRPr lang="en-US" altLang="pl-PL" sz="2400" dirty="0"/>
            </a:p>
          </p:txBody>
        </p:sp>
        <p:sp>
          <p:nvSpPr>
            <p:cNvPr id="539" name="Rectangle 240">
              <a:extLst>
                <a:ext uri="{FF2B5EF4-FFF2-40B4-BE49-F238E27FC236}">
                  <a16:creationId xmlns:a16="http://schemas.microsoft.com/office/drawing/2014/main" id="{F4911640-25C1-4A15-BB43-0131FDC27B84}"/>
                </a:ext>
              </a:extLst>
            </p:cNvPr>
            <p:cNvSpPr>
              <a:spLocks noChangeArrowheads="1"/>
            </p:cNvSpPr>
            <p:nvPr/>
          </p:nvSpPr>
          <p:spPr bwMode="auto">
            <a:xfrm>
              <a:off x="4116388" y="6167439"/>
              <a:ext cx="5129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0</a:t>
              </a:r>
              <a:endParaRPr lang="en-US" altLang="pl-PL" sz="2400"/>
            </a:p>
          </p:txBody>
        </p:sp>
        <p:sp>
          <p:nvSpPr>
            <p:cNvPr id="540" name="Rectangle 241">
              <a:extLst>
                <a:ext uri="{FF2B5EF4-FFF2-40B4-BE49-F238E27FC236}">
                  <a16:creationId xmlns:a16="http://schemas.microsoft.com/office/drawing/2014/main" id="{FD32F461-F93F-4F29-A917-1CB817546CB2}"/>
                </a:ext>
              </a:extLst>
            </p:cNvPr>
            <p:cNvSpPr>
              <a:spLocks noChangeArrowheads="1"/>
            </p:cNvSpPr>
            <p:nvPr/>
          </p:nvSpPr>
          <p:spPr bwMode="auto">
            <a:xfrm>
              <a:off x="4440238"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100</a:t>
              </a:r>
              <a:endParaRPr lang="en-US" altLang="pl-PL" sz="2400"/>
            </a:p>
          </p:txBody>
        </p:sp>
        <p:sp>
          <p:nvSpPr>
            <p:cNvPr id="541" name="Rectangle 242">
              <a:extLst>
                <a:ext uri="{FF2B5EF4-FFF2-40B4-BE49-F238E27FC236}">
                  <a16:creationId xmlns:a16="http://schemas.microsoft.com/office/drawing/2014/main" id="{C19A2042-A8DE-4A57-A3C5-F3B837461E48}"/>
                </a:ext>
              </a:extLst>
            </p:cNvPr>
            <p:cNvSpPr>
              <a:spLocks noChangeArrowheads="1"/>
            </p:cNvSpPr>
            <p:nvPr/>
          </p:nvSpPr>
          <p:spPr bwMode="auto">
            <a:xfrm>
              <a:off x="4814888"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200</a:t>
              </a:r>
              <a:endParaRPr lang="en-US" altLang="pl-PL" sz="2400"/>
            </a:p>
          </p:txBody>
        </p:sp>
        <p:sp>
          <p:nvSpPr>
            <p:cNvPr id="542" name="Rectangle 243">
              <a:extLst>
                <a:ext uri="{FF2B5EF4-FFF2-40B4-BE49-F238E27FC236}">
                  <a16:creationId xmlns:a16="http://schemas.microsoft.com/office/drawing/2014/main" id="{5BEC445D-3D65-4EF7-8492-79F7EF35C8B9}"/>
                </a:ext>
              </a:extLst>
            </p:cNvPr>
            <p:cNvSpPr>
              <a:spLocks noChangeArrowheads="1"/>
            </p:cNvSpPr>
            <p:nvPr/>
          </p:nvSpPr>
          <p:spPr bwMode="auto">
            <a:xfrm>
              <a:off x="5192713"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300</a:t>
              </a:r>
              <a:endParaRPr lang="en-US" altLang="pl-PL" sz="2400"/>
            </a:p>
          </p:txBody>
        </p:sp>
        <p:sp>
          <p:nvSpPr>
            <p:cNvPr id="543" name="Rectangle 244">
              <a:extLst>
                <a:ext uri="{FF2B5EF4-FFF2-40B4-BE49-F238E27FC236}">
                  <a16:creationId xmlns:a16="http://schemas.microsoft.com/office/drawing/2014/main" id="{61E4A458-73DD-4D20-B33E-E261DC149319}"/>
                </a:ext>
              </a:extLst>
            </p:cNvPr>
            <p:cNvSpPr>
              <a:spLocks noChangeArrowheads="1"/>
            </p:cNvSpPr>
            <p:nvPr/>
          </p:nvSpPr>
          <p:spPr bwMode="auto">
            <a:xfrm>
              <a:off x="5567363"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400</a:t>
              </a:r>
              <a:endParaRPr lang="en-US" altLang="pl-PL" sz="2400"/>
            </a:p>
          </p:txBody>
        </p:sp>
        <p:sp>
          <p:nvSpPr>
            <p:cNvPr id="544" name="Rectangle 245">
              <a:extLst>
                <a:ext uri="{FF2B5EF4-FFF2-40B4-BE49-F238E27FC236}">
                  <a16:creationId xmlns:a16="http://schemas.microsoft.com/office/drawing/2014/main" id="{ED437D4B-6C2D-4026-B45B-B447E8499033}"/>
                </a:ext>
              </a:extLst>
            </p:cNvPr>
            <p:cNvSpPr>
              <a:spLocks noChangeArrowheads="1"/>
            </p:cNvSpPr>
            <p:nvPr/>
          </p:nvSpPr>
          <p:spPr bwMode="auto">
            <a:xfrm>
              <a:off x="4044950" y="6000751"/>
              <a:ext cx="5129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0</a:t>
              </a:r>
              <a:endParaRPr lang="en-US" altLang="pl-PL" sz="2400"/>
            </a:p>
          </p:txBody>
        </p:sp>
        <p:sp>
          <p:nvSpPr>
            <p:cNvPr id="545" name="Rectangle 246">
              <a:extLst>
                <a:ext uri="{FF2B5EF4-FFF2-40B4-BE49-F238E27FC236}">
                  <a16:creationId xmlns:a16="http://schemas.microsoft.com/office/drawing/2014/main" id="{0BC7585A-F7AA-42E3-B384-50CEFB60F59D}"/>
                </a:ext>
              </a:extLst>
            </p:cNvPr>
            <p:cNvSpPr>
              <a:spLocks noChangeArrowheads="1"/>
            </p:cNvSpPr>
            <p:nvPr/>
          </p:nvSpPr>
          <p:spPr bwMode="auto">
            <a:xfrm>
              <a:off x="3990975" y="5610226"/>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10</a:t>
              </a:r>
              <a:endParaRPr lang="en-US" altLang="pl-PL" sz="2400"/>
            </a:p>
          </p:txBody>
        </p:sp>
        <p:sp>
          <p:nvSpPr>
            <p:cNvPr id="546" name="Rectangle 247">
              <a:extLst>
                <a:ext uri="{FF2B5EF4-FFF2-40B4-BE49-F238E27FC236}">
                  <a16:creationId xmlns:a16="http://schemas.microsoft.com/office/drawing/2014/main" id="{76C14477-D0AC-40C1-8DDB-E6F75588D90F}"/>
                </a:ext>
              </a:extLst>
            </p:cNvPr>
            <p:cNvSpPr>
              <a:spLocks noChangeArrowheads="1"/>
            </p:cNvSpPr>
            <p:nvPr/>
          </p:nvSpPr>
          <p:spPr bwMode="auto">
            <a:xfrm>
              <a:off x="3990975" y="5218114"/>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20</a:t>
              </a:r>
              <a:endParaRPr lang="en-US" altLang="pl-PL" sz="2400"/>
            </a:p>
          </p:txBody>
        </p:sp>
        <p:sp>
          <p:nvSpPr>
            <p:cNvPr id="547" name="Rectangle 248">
              <a:extLst>
                <a:ext uri="{FF2B5EF4-FFF2-40B4-BE49-F238E27FC236}">
                  <a16:creationId xmlns:a16="http://schemas.microsoft.com/office/drawing/2014/main" id="{F9E84630-D144-4918-BD4F-D4DF989E24C5}"/>
                </a:ext>
              </a:extLst>
            </p:cNvPr>
            <p:cNvSpPr>
              <a:spLocks noChangeArrowheads="1"/>
            </p:cNvSpPr>
            <p:nvPr/>
          </p:nvSpPr>
          <p:spPr bwMode="auto">
            <a:xfrm>
              <a:off x="3990975" y="4827589"/>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30</a:t>
              </a:r>
              <a:endParaRPr lang="en-US" altLang="pl-PL" sz="2400"/>
            </a:p>
          </p:txBody>
        </p:sp>
        <p:sp>
          <p:nvSpPr>
            <p:cNvPr id="548" name="Rectangle 249">
              <a:extLst>
                <a:ext uri="{FF2B5EF4-FFF2-40B4-BE49-F238E27FC236}">
                  <a16:creationId xmlns:a16="http://schemas.microsoft.com/office/drawing/2014/main" id="{04B3E2E7-3D0C-4BC6-9516-52F736061843}"/>
                </a:ext>
              </a:extLst>
            </p:cNvPr>
            <p:cNvSpPr>
              <a:spLocks noChangeArrowheads="1"/>
            </p:cNvSpPr>
            <p:nvPr/>
          </p:nvSpPr>
          <p:spPr bwMode="auto">
            <a:xfrm>
              <a:off x="3990975" y="4435476"/>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40</a:t>
              </a:r>
              <a:endParaRPr lang="en-US" altLang="pl-PL" sz="2400"/>
            </a:p>
          </p:txBody>
        </p:sp>
        <p:sp>
          <p:nvSpPr>
            <p:cNvPr id="549" name="Rectangle 250">
              <a:extLst>
                <a:ext uri="{FF2B5EF4-FFF2-40B4-BE49-F238E27FC236}">
                  <a16:creationId xmlns:a16="http://schemas.microsoft.com/office/drawing/2014/main" id="{CBC3E8E1-E0C0-4878-B40D-917151BCEE0B}"/>
                </a:ext>
              </a:extLst>
            </p:cNvPr>
            <p:cNvSpPr>
              <a:spLocks noChangeArrowheads="1"/>
            </p:cNvSpPr>
            <p:nvPr/>
          </p:nvSpPr>
          <p:spPr bwMode="auto">
            <a:xfrm>
              <a:off x="3990975" y="4041776"/>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50</a:t>
              </a:r>
              <a:endParaRPr lang="en-US" altLang="pl-PL" sz="2400"/>
            </a:p>
          </p:txBody>
        </p:sp>
        <p:sp>
          <p:nvSpPr>
            <p:cNvPr id="550" name="Rectangle 251">
              <a:extLst>
                <a:ext uri="{FF2B5EF4-FFF2-40B4-BE49-F238E27FC236}">
                  <a16:creationId xmlns:a16="http://schemas.microsoft.com/office/drawing/2014/main" id="{E811BDC2-8B5E-4C73-A252-22B8ACD9DDF7}"/>
                </a:ext>
              </a:extLst>
            </p:cNvPr>
            <p:cNvSpPr>
              <a:spLocks noChangeArrowheads="1"/>
            </p:cNvSpPr>
            <p:nvPr/>
          </p:nvSpPr>
          <p:spPr bwMode="auto">
            <a:xfrm>
              <a:off x="3990975" y="3651251"/>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60</a:t>
              </a:r>
              <a:endParaRPr lang="en-US" altLang="pl-PL" sz="2400"/>
            </a:p>
          </p:txBody>
        </p:sp>
        <p:sp>
          <p:nvSpPr>
            <p:cNvPr id="551" name="Rectangle 252">
              <a:extLst>
                <a:ext uri="{FF2B5EF4-FFF2-40B4-BE49-F238E27FC236}">
                  <a16:creationId xmlns:a16="http://schemas.microsoft.com/office/drawing/2014/main" id="{ABD0544A-DE4A-4D6A-8422-82F2851A5C87}"/>
                </a:ext>
              </a:extLst>
            </p:cNvPr>
            <p:cNvSpPr>
              <a:spLocks noChangeArrowheads="1"/>
            </p:cNvSpPr>
            <p:nvPr/>
          </p:nvSpPr>
          <p:spPr bwMode="auto">
            <a:xfrm>
              <a:off x="3990975" y="3259139"/>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70</a:t>
              </a:r>
              <a:endParaRPr lang="en-US" altLang="pl-PL" sz="2400"/>
            </a:p>
          </p:txBody>
        </p:sp>
        <p:sp>
          <p:nvSpPr>
            <p:cNvPr id="552" name="Rectangle 253">
              <a:extLst>
                <a:ext uri="{FF2B5EF4-FFF2-40B4-BE49-F238E27FC236}">
                  <a16:creationId xmlns:a16="http://schemas.microsoft.com/office/drawing/2014/main" id="{B86BDAC4-3B9A-4BD9-9C0A-0CE814DB72A3}"/>
                </a:ext>
              </a:extLst>
            </p:cNvPr>
            <p:cNvSpPr>
              <a:spLocks noChangeArrowheads="1"/>
            </p:cNvSpPr>
            <p:nvPr/>
          </p:nvSpPr>
          <p:spPr bwMode="auto">
            <a:xfrm>
              <a:off x="3990975" y="2868614"/>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80</a:t>
              </a:r>
              <a:endParaRPr lang="en-US" altLang="pl-PL" sz="2400"/>
            </a:p>
          </p:txBody>
        </p:sp>
        <p:sp>
          <p:nvSpPr>
            <p:cNvPr id="553" name="Rectangle 254">
              <a:extLst>
                <a:ext uri="{FF2B5EF4-FFF2-40B4-BE49-F238E27FC236}">
                  <a16:creationId xmlns:a16="http://schemas.microsoft.com/office/drawing/2014/main" id="{1FCBF151-8EC2-4057-BD74-9D42AF0D768E}"/>
                </a:ext>
              </a:extLst>
            </p:cNvPr>
            <p:cNvSpPr>
              <a:spLocks noChangeArrowheads="1"/>
            </p:cNvSpPr>
            <p:nvPr/>
          </p:nvSpPr>
          <p:spPr bwMode="auto">
            <a:xfrm>
              <a:off x="3990975" y="2476501"/>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90</a:t>
              </a:r>
              <a:endParaRPr lang="en-US" altLang="pl-PL" sz="2400"/>
            </a:p>
          </p:txBody>
        </p:sp>
        <p:sp>
          <p:nvSpPr>
            <p:cNvPr id="554" name="Rectangle 255">
              <a:extLst>
                <a:ext uri="{FF2B5EF4-FFF2-40B4-BE49-F238E27FC236}">
                  <a16:creationId xmlns:a16="http://schemas.microsoft.com/office/drawing/2014/main" id="{CFEB76C6-1274-4E96-A280-B197C2841BD8}"/>
                </a:ext>
              </a:extLst>
            </p:cNvPr>
            <p:cNvSpPr>
              <a:spLocks noChangeArrowheads="1"/>
            </p:cNvSpPr>
            <p:nvPr/>
          </p:nvSpPr>
          <p:spPr bwMode="auto">
            <a:xfrm>
              <a:off x="3878263" y="2085976"/>
              <a:ext cx="20518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100+</a:t>
              </a:r>
              <a:endParaRPr lang="en-US" altLang="pl-PL" sz="2400"/>
            </a:p>
          </p:txBody>
        </p:sp>
        <p:sp>
          <p:nvSpPr>
            <p:cNvPr id="555" name="Rectangle 256">
              <a:extLst>
                <a:ext uri="{FF2B5EF4-FFF2-40B4-BE49-F238E27FC236}">
                  <a16:creationId xmlns:a16="http://schemas.microsoft.com/office/drawing/2014/main" id="{2A28BC02-FB14-4469-A029-F004CA96F81D}"/>
                </a:ext>
              </a:extLst>
            </p:cNvPr>
            <p:cNvSpPr>
              <a:spLocks noChangeArrowheads="1"/>
            </p:cNvSpPr>
            <p:nvPr/>
          </p:nvSpPr>
          <p:spPr bwMode="auto">
            <a:xfrm>
              <a:off x="5280025" y="6308725"/>
              <a:ext cx="1524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pl-PL" altLang="pl-PL" sz="800" b="1">
                  <a:solidFill>
                    <a:srgbClr val="000000"/>
                  </a:solidFill>
                  <a:latin typeface="Arial" panose="020B0604020202020204" pitchFamily="34" charset="0"/>
                </a:rPr>
                <a:t>ths</a:t>
              </a:r>
              <a:endParaRPr lang="en-US" altLang="pl-PL" sz="2400"/>
            </a:p>
          </p:txBody>
        </p:sp>
        <p:sp>
          <p:nvSpPr>
            <p:cNvPr id="556" name="Rectangle 257">
              <a:extLst>
                <a:ext uri="{FF2B5EF4-FFF2-40B4-BE49-F238E27FC236}">
                  <a16:creationId xmlns:a16="http://schemas.microsoft.com/office/drawing/2014/main" id="{A059BDF4-6A68-49BB-8D59-CBE0119C54D7}"/>
                </a:ext>
              </a:extLst>
            </p:cNvPr>
            <p:cNvSpPr>
              <a:spLocks noChangeArrowheads="1"/>
            </p:cNvSpPr>
            <p:nvPr/>
          </p:nvSpPr>
          <p:spPr bwMode="auto">
            <a:xfrm>
              <a:off x="2871788" y="2735263"/>
              <a:ext cx="531812" cy="1508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57" name="Rectangle 258">
              <a:extLst>
                <a:ext uri="{FF2B5EF4-FFF2-40B4-BE49-F238E27FC236}">
                  <a16:creationId xmlns:a16="http://schemas.microsoft.com/office/drawing/2014/main" id="{4192D319-6EE5-4918-B672-A972191D8C68}"/>
                </a:ext>
              </a:extLst>
            </p:cNvPr>
            <p:cNvSpPr>
              <a:spLocks noChangeArrowheads="1"/>
            </p:cNvSpPr>
            <p:nvPr/>
          </p:nvSpPr>
          <p:spPr bwMode="auto">
            <a:xfrm>
              <a:off x="2894014" y="2746376"/>
              <a:ext cx="432811"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Mężczyźni</a:t>
              </a:r>
              <a:endParaRPr lang="en-US" altLang="pl-PL" sz="2400"/>
            </a:p>
          </p:txBody>
        </p:sp>
        <p:sp>
          <p:nvSpPr>
            <p:cNvPr id="558" name="Rectangle 259">
              <a:extLst>
                <a:ext uri="{FF2B5EF4-FFF2-40B4-BE49-F238E27FC236}">
                  <a16:creationId xmlns:a16="http://schemas.microsoft.com/office/drawing/2014/main" id="{73699F0D-AC41-4F3E-8ADE-D0A73264D309}"/>
                </a:ext>
              </a:extLst>
            </p:cNvPr>
            <p:cNvSpPr>
              <a:spLocks noChangeArrowheads="1"/>
            </p:cNvSpPr>
            <p:nvPr/>
          </p:nvSpPr>
          <p:spPr bwMode="auto">
            <a:xfrm>
              <a:off x="4930776" y="2735263"/>
              <a:ext cx="409575" cy="1508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grpSp>
          <p:nvGrpSpPr>
            <p:cNvPr id="559" name="Group 460">
              <a:extLst>
                <a:ext uri="{FF2B5EF4-FFF2-40B4-BE49-F238E27FC236}">
                  <a16:creationId xmlns:a16="http://schemas.microsoft.com/office/drawing/2014/main" id="{2F948D70-1F44-4D67-A7E4-2A6C78F910B1}"/>
                </a:ext>
              </a:extLst>
            </p:cNvPr>
            <p:cNvGrpSpPr>
              <a:grpSpLocks/>
            </p:cNvGrpSpPr>
            <p:nvPr/>
          </p:nvGrpSpPr>
          <p:grpSpPr bwMode="auto">
            <a:xfrm>
              <a:off x="4953001" y="2122489"/>
              <a:ext cx="4200525" cy="3957637"/>
              <a:chOff x="2160" y="1337"/>
              <a:chExt cx="2646" cy="2493"/>
            </a:xfrm>
          </p:grpSpPr>
          <p:sp>
            <p:nvSpPr>
              <p:cNvPr id="610" name="Rectangle 260">
                <a:extLst>
                  <a:ext uri="{FF2B5EF4-FFF2-40B4-BE49-F238E27FC236}">
                    <a16:creationId xmlns:a16="http://schemas.microsoft.com/office/drawing/2014/main" id="{A516FEC3-9E28-4419-B516-D4662D0899E1}"/>
                  </a:ext>
                </a:extLst>
              </p:cNvPr>
              <p:cNvSpPr>
                <a:spLocks noChangeArrowheads="1"/>
              </p:cNvSpPr>
              <p:nvPr/>
            </p:nvSpPr>
            <p:spPr bwMode="auto">
              <a:xfrm>
                <a:off x="2160" y="1730"/>
                <a:ext cx="20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Kobiety</a:t>
                </a:r>
                <a:endParaRPr lang="en-US" altLang="pl-PL" sz="2400"/>
              </a:p>
            </p:txBody>
          </p:sp>
          <p:sp>
            <p:nvSpPr>
              <p:cNvPr id="611" name="Rectangle 261">
                <a:extLst>
                  <a:ext uri="{FF2B5EF4-FFF2-40B4-BE49-F238E27FC236}">
                    <a16:creationId xmlns:a16="http://schemas.microsoft.com/office/drawing/2014/main" id="{90093DE9-4A17-4486-9E0C-ABE097BE863F}"/>
                  </a:ext>
                </a:extLst>
              </p:cNvPr>
              <p:cNvSpPr>
                <a:spLocks noChangeArrowheads="1"/>
              </p:cNvSpPr>
              <p:nvPr/>
            </p:nvSpPr>
            <p:spPr bwMode="auto">
              <a:xfrm>
                <a:off x="2908" y="1337"/>
                <a:ext cx="1897" cy="2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12" name="Line 262">
                <a:extLst>
                  <a:ext uri="{FF2B5EF4-FFF2-40B4-BE49-F238E27FC236}">
                    <a16:creationId xmlns:a16="http://schemas.microsoft.com/office/drawing/2014/main" id="{963B2FA5-C0A6-441F-8309-9B423E7AEC36}"/>
                  </a:ext>
                </a:extLst>
              </p:cNvPr>
              <p:cNvSpPr>
                <a:spLocks noChangeShapeType="1"/>
              </p:cNvSpPr>
              <p:nvPr/>
            </p:nvSpPr>
            <p:spPr bwMode="auto">
              <a:xfrm>
                <a:off x="2908"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3" name="Line 263">
                <a:extLst>
                  <a:ext uri="{FF2B5EF4-FFF2-40B4-BE49-F238E27FC236}">
                    <a16:creationId xmlns:a16="http://schemas.microsoft.com/office/drawing/2014/main" id="{8865F6E2-BBE1-461A-80A2-20DC0157A7B5}"/>
                  </a:ext>
                </a:extLst>
              </p:cNvPr>
              <p:cNvSpPr>
                <a:spLocks noChangeShapeType="1"/>
              </p:cNvSpPr>
              <p:nvPr/>
            </p:nvSpPr>
            <p:spPr bwMode="auto">
              <a:xfrm>
                <a:off x="3146"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 name="Line 264">
                <a:extLst>
                  <a:ext uri="{FF2B5EF4-FFF2-40B4-BE49-F238E27FC236}">
                    <a16:creationId xmlns:a16="http://schemas.microsoft.com/office/drawing/2014/main" id="{42691648-E202-43D3-A960-545174276865}"/>
                  </a:ext>
                </a:extLst>
              </p:cNvPr>
              <p:cNvSpPr>
                <a:spLocks noChangeShapeType="1"/>
              </p:cNvSpPr>
              <p:nvPr/>
            </p:nvSpPr>
            <p:spPr bwMode="auto">
              <a:xfrm>
                <a:off x="3382"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 name="Line 265">
                <a:extLst>
                  <a:ext uri="{FF2B5EF4-FFF2-40B4-BE49-F238E27FC236}">
                    <a16:creationId xmlns:a16="http://schemas.microsoft.com/office/drawing/2014/main" id="{C10F92FC-C3DA-4F51-94ED-4845EB7BDC26}"/>
                  </a:ext>
                </a:extLst>
              </p:cNvPr>
              <p:cNvSpPr>
                <a:spLocks noChangeShapeType="1"/>
              </p:cNvSpPr>
              <p:nvPr/>
            </p:nvSpPr>
            <p:spPr bwMode="auto">
              <a:xfrm>
                <a:off x="3620"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 name="Line 266">
                <a:extLst>
                  <a:ext uri="{FF2B5EF4-FFF2-40B4-BE49-F238E27FC236}">
                    <a16:creationId xmlns:a16="http://schemas.microsoft.com/office/drawing/2014/main" id="{5EF61446-4FB6-47AE-A416-5A0084C96D5C}"/>
                  </a:ext>
                </a:extLst>
              </p:cNvPr>
              <p:cNvSpPr>
                <a:spLocks noChangeShapeType="1"/>
              </p:cNvSpPr>
              <p:nvPr/>
            </p:nvSpPr>
            <p:spPr bwMode="auto">
              <a:xfrm>
                <a:off x="4094"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 name="Line 267">
                <a:extLst>
                  <a:ext uri="{FF2B5EF4-FFF2-40B4-BE49-F238E27FC236}">
                    <a16:creationId xmlns:a16="http://schemas.microsoft.com/office/drawing/2014/main" id="{B00AB3E5-D347-4FA5-8459-45CDCDD970A2}"/>
                  </a:ext>
                </a:extLst>
              </p:cNvPr>
              <p:cNvSpPr>
                <a:spLocks noChangeShapeType="1"/>
              </p:cNvSpPr>
              <p:nvPr/>
            </p:nvSpPr>
            <p:spPr bwMode="auto">
              <a:xfrm>
                <a:off x="4330"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8" name="Line 268">
                <a:extLst>
                  <a:ext uri="{FF2B5EF4-FFF2-40B4-BE49-F238E27FC236}">
                    <a16:creationId xmlns:a16="http://schemas.microsoft.com/office/drawing/2014/main" id="{69C68DD6-4D6F-4FFF-9437-D494F64A4B68}"/>
                  </a:ext>
                </a:extLst>
              </p:cNvPr>
              <p:cNvSpPr>
                <a:spLocks noChangeShapeType="1"/>
              </p:cNvSpPr>
              <p:nvPr/>
            </p:nvSpPr>
            <p:spPr bwMode="auto">
              <a:xfrm>
                <a:off x="4568"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9" name="Line 269">
                <a:extLst>
                  <a:ext uri="{FF2B5EF4-FFF2-40B4-BE49-F238E27FC236}">
                    <a16:creationId xmlns:a16="http://schemas.microsoft.com/office/drawing/2014/main" id="{A62690A2-5569-4EBF-B5F6-5ED52C166DDD}"/>
                  </a:ext>
                </a:extLst>
              </p:cNvPr>
              <p:cNvSpPr>
                <a:spLocks noChangeShapeType="1"/>
              </p:cNvSpPr>
              <p:nvPr/>
            </p:nvSpPr>
            <p:spPr bwMode="auto">
              <a:xfrm>
                <a:off x="4805" y="1337"/>
                <a:ext cx="1" cy="249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0" name="Rectangle 270">
                <a:extLst>
                  <a:ext uri="{FF2B5EF4-FFF2-40B4-BE49-F238E27FC236}">
                    <a16:creationId xmlns:a16="http://schemas.microsoft.com/office/drawing/2014/main" id="{44701B33-22B3-4C07-958B-0C185616A35B}"/>
                  </a:ext>
                </a:extLst>
              </p:cNvPr>
              <p:cNvSpPr>
                <a:spLocks noChangeArrowheads="1"/>
              </p:cNvSpPr>
              <p:nvPr/>
            </p:nvSpPr>
            <p:spPr bwMode="auto">
              <a:xfrm>
                <a:off x="2908" y="1337"/>
                <a:ext cx="1897" cy="2493"/>
              </a:xfrm>
              <a:prstGeom prst="rect">
                <a:avLst/>
              </a:prstGeom>
              <a:noFill/>
              <a:ln w="6350">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21" name="Rectangle 271">
                <a:extLst>
                  <a:ext uri="{FF2B5EF4-FFF2-40B4-BE49-F238E27FC236}">
                    <a16:creationId xmlns:a16="http://schemas.microsoft.com/office/drawing/2014/main" id="{22B5C496-80CC-4FBD-AB07-DEBDB2473ED0}"/>
                  </a:ext>
                </a:extLst>
              </p:cNvPr>
              <p:cNvSpPr>
                <a:spLocks noChangeArrowheads="1"/>
              </p:cNvSpPr>
              <p:nvPr/>
            </p:nvSpPr>
            <p:spPr bwMode="auto">
              <a:xfrm>
                <a:off x="3856" y="3805"/>
                <a:ext cx="268"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22" name="Rectangle 272">
                <a:extLst>
                  <a:ext uri="{FF2B5EF4-FFF2-40B4-BE49-F238E27FC236}">
                    <a16:creationId xmlns:a16="http://schemas.microsoft.com/office/drawing/2014/main" id="{5BEDC4DA-67F9-41BB-A211-68D75EDA122F}"/>
                  </a:ext>
                </a:extLst>
              </p:cNvPr>
              <p:cNvSpPr>
                <a:spLocks noChangeArrowheads="1"/>
              </p:cNvSpPr>
              <p:nvPr/>
            </p:nvSpPr>
            <p:spPr bwMode="auto">
              <a:xfrm>
                <a:off x="3856" y="3780"/>
                <a:ext cx="275"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23" name="Rectangle 273">
                <a:extLst>
                  <a:ext uri="{FF2B5EF4-FFF2-40B4-BE49-F238E27FC236}">
                    <a16:creationId xmlns:a16="http://schemas.microsoft.com/office/drawing/2014/main" id="{1614FB90-5E8C-4313-9D66-1B1BB6C41346}"/>
                  </a:ext>
                </a:extLst>
              </p:cNvPr>
              <p:cNvSpPr>
                <a:spLocks noChangeArrowheads="1"/>
              </p:cNvSpPr>
              <p:nvPr/>
            </p:nvSpPr>
            <p:spPr bwMode="auto">
              <a:xfrm>
                <a:off x="3856" y="3756"/>
                <a:ext cx="283"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24" name="Rectangle 274">
                <a:extLst>
                  <a:ext uri="{FF2B5EF4-FFF2-40B4-BE49-F238E27FC236}">
                    <a16:creationId xmlns:a16="http://schemas.microsoft.com/office/drawing/2014/main" id="{219E9EDC-51FF-4619-8DC4-6618DB7E9EDA}"/>
                  </a:ext>
                </a:extLst>
              </p:cNvPr>
              <p:cNvSpPr>
                <a:spLocks noChangeArrowheads="1"/>
              </p:cNvSpPr>
              <p:nvPr/>
            </p:nvSpPr>
            <p:spPr bwMode="auto">
              <a:xfrm>
                <a:off x="3856" y="3731"/>
                <a:ext cx="291"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25" name="Rectangle 275">
                <a:extLst>
                  <a:ext uri="{FF2B5EF4-FFF2-40B4-BE49-F238E27FC236}">
                    <a16:creationId xmlns:a16="http://schemas.microsoft.com/office/drawing/2014/main" id="{519C437C-5D3B-4075-A182-B48B0DA0280A}"/>
                  </a:ext>
                </a:extLst>
              </p:cNvPr>
              <p:cNvSpPr>
                <a:spLocks noChangeArrowheads="1"/>
              </p:cNvSpPr>
              <p:nvPr/>
            </p:nvSpPr>
            <p:spPr bwMode="auto">
              <a:xfrm>
                <a:off x="3856" y="3707"/>
                <a:ext cx="301"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26" name="Rectangle 276">
                <a:extLst>
                  <a:ext uri="{FF2B5EF4-FFF2-40B4-BE49-F238E27FC236}">
                    <a16:creationId xmlns:a16="http://schemas.microsoft.com/office/drawing/2014/main" id="{EF5A103D-D04F-4794-B142-4B82C0ACC813}"/>
                  </a:ext>
                </a:extLst>
              </p:cNvPr>
              <p:cNvSpPr>
                <a:spLocks noChangeArrowheads="1"/>
              </p:cNvSpPr>
              <p:nvPr/>
            </p:nvSpPr>
            <p:spPr bwMode="auto">
              <a:xfrm>
                <a:off x="3856" y="3682"/>
                <a:ext cx="311"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27" name="Rectangle 277">
                <a:extLst>
                  <a:ext uri="{FF2B5EF4-FFF2-40B4-BE49-F238E27FC236}">
                    <a16:creationId xmlns:a16="http://schemas.microsoft.com/office/drawing/2014/main" id="{A01927BC-38FD-40A7-B425-0C336CB7BB7E}"/>
                  </a:ext>
                </a:extLst>
              </p:cNvPr>
              <p:cNvSpPr>
                <a:spLocks noChangeArrowheads="1"/>
              </p:cNvSpPr>
              <p:nvPr/>
            </p:nvSpPr>
            <p:spPr bwMode="auto">
              <a:xfrm>
                <a:off x="3856" y="3657"/>
                <a:ext cx="320"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28" name="Rectangle 278">
                <a:extLst>
                  <a:ext uri="{FF2B5EF4-FFF2-40B4-BE49-F238E27FC236}">
                    <a16:creationId xmlns:a16="http://schemas.microsoft.com/office/drawing/2014/main" id="{17B70FB5-E8C7-41E7-8F91-D044E17A9C78}"/>
                  </a:ext>
                </a:extLst>
              </p:cNvPr>
              <p:cNvSpPr>
                <a:spLocks noChangeArrowheads="1"/>
              </p:cNvSpPr>
              <p:nvPr/>
            </p:nvSpPr>
            <p:spPr bwMode="auto">
              <a:xfrm>
                <a:off x="3856" y="3633"/>
                <a:ext cx="331"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29" name="Rectangle 279">
                <a:extLst>
                  <a:ext uri="{FF2B5EF4-FFF2-40B4-BE49-F238E27FC236}">
                    <a16:creationId xmlns:a16="http://schemas.microsoft.com/office/drawing/2014/main" id="{EADFA50C-3147-4DFB-8236-53A990B98735}"/>
                  </a:ext>
                </a:extLst>
              </p:cNvPr>
              <p:cNvSpPr>
                <a:spLocks noChangeArrowheads="1"/>
              </p:cNvSpPr>
              <p:nvPr/>
            </p:nvSpPr>
            <p:spPr bwMode="auto">
              <a:xfrm>
                <a:off x="3856" y="3607"/>
                <a:ext cx="342" cy="26"/>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30" name="Rectangle 280">
                <a:extLst>
                  <a:ext uri="{FF2B5EF4-FFF2-40B4-BE49-F238E27FC236}">
                    <a16:creationId xmlns:a16="http://schemas.microsoft.com/office/drawing/2014/main" id="{8CED409E-ACAD-4CF0-9FF4-E67A51FEB5B9}"/>
                  </a:ext>
                </a:extLst>
              </p:cNvPr>
              <p:cNvSpPr>
                <a:spLocks noChangeArrowheads="1"/>
              </p:cNvSpPr>
              <p:nvPr/>
            </p:nvSpPr>
            <p:spPr bwMode="auto">
              <a:xfrm>
                <a:off x="3856" y="3582"/>
                <a:ext cx="35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31" name="Rectangle 281">
                <a:extLst>
                  <a:ext uri="{FF2B5EF4-FFF2-40B4-BE49-F238E27FC236}">
                    <a16:creationId xmlns:a16="http://schemas.microsoft.com/office/drawing/2014/main" id="{BEDD405D-CBEC-4898-899F-5D80ECAC24BB}"/>
                  </a:ext>
                </a:extLst>
              </p:cNvPr>
              <p:cNvSpPr>
                <a:spLocks noChangeArrowheads="1"/>
              </p:cNvSpPr>
              <p:nvPr/>
            </p:nvSpPr>
            <p:spPr bwMode="auto">
              <a:xfrm>
                <a:off x="3856" y="3558"/>
                <a:ext cx="362"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32" name="Rectangle 282">
                <a:extLst>
                  <a:ext uri="{FF2B5EF4-FFF2-40B4-BE49-F238E27FC236}">
                    <a16:creationId xmlns:a16="http://schemas.microsoft.com/office/drawing/2014/main" id="{613C81AD-9B2C-4A33-9D1C-6B2F795AF407}"/>
                  </a:ext>
                </a:extLst>
              </p:cNvPr>
              <p:cNvSpPr>
                <a:spLocks noChangeArrowheads="1"/>
              </p:cNvSpPr>
              <p:nvPr/>
            </p:nvSpPr>
            <p:spPr bwMode="auto">
              <a:xfrm>
                <a:off x="3856" y="3533"/>
                <a:ext cx="370"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33" name="Rectangle 283">
                <a:extLst>
                  <a:ext uri="{FF2B5EF4-FFF2-40B4-BE49-F238E27FC236}">
                    <a16:creationId xmlns:a16="http://schemas.microsoft.com/office/drawing/2014/main" id="{BC590E97-5BF0-4201-9673-BE918C10ADE3}"/>
                  </a:ext>
                </a:extLst>
              </p:cNvPr>
              <p:cNvSpPr>
                <a:spLocks noChangeArrowheads="1"/>
              </p:cNvSpPr>
              <p:nvPr/>
            </p:nvSpPr>
            <p:spPr bwMode="auto">
              <a:xfrm>
                <a:off x="3856" y="3509"/>
                <a:ext cx="377"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34" name="Rectangle 284">
                <a:extLst>
                  <a:ext uri="{FF2B5EF4-FFF2-40B4-BE49-F238E27FC236}">
                    <a16:creationId xmlns:a16="http://schemas.microsoft.com/office/drawing/2014/main" id="{8EF87D9A-CC12-48C0-84AD-8EE720917B50}"/>
                  </a:ext>
                </a:extLst>
              </p:cNvPr>
              <p:cNvSpPr>
                <a:spLocks noChangeArrowheads="1"/>
              </p:cNvSpPr>
              <p:nvPr/>
            </p:nvSpPr>
            <p:spPr bwMode="auto">
              <a:xfrm>
                <a:off x="3856" y="3484"/>
                <a:ext cx="383"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35" name="Rectangle 285">
                <a:extLst>
                  <a:ext uri="{FF2B5EF4-FFF2-40B4-BE49-F238E27FC236}">
                    <a16:creationId xmlns:a16="http://schemas.microsoft.com/office/drawing/2014/main" id="{38EA3519-BE8C-4C9A-A1D5-AAB239AC5C15}"/>
                  </a:ext>
                </a:extLst>
              </p:cNvPr>
              <p:cNvSpPr>
                <a:spLocks noChangeArrowheads="1"/>
              </p:cNvSpPr>
              <p:nvPr/>
            </p:nvSpPr>
            <p:spPr bwMode="auto">
              <a:xfrm>
                <a:off x="3856" y="3459"/>
                <a:ext cx="389"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36" name="Rectangle 286">
                <a:extLst>
                  <a:ext uri="{FF2B5EF4-FFF2-40B4-BE49-F238E27FC236}">
                    <a16:creationId xmlns:a16="http://schemas.microsoft.com/office/drawing/2014/main" id="{54741BE5-9B23-483F-88C2-FBD4A4BA5CCE}"/>
                  </a:ext>
                </a:extLst>
              </p:cNvPr>
              <p:cNvSpPr>
                <a:spLocks noChangeArrowheads="1"/>
              </p:cNvSpPr>
              <p:nvPr/>
            </p:nvSpPr>
            <p:spPr bwMode="auto">
              <a:xfrm>
                <a:off x="3856" y="3435"/>
                <a:ext cx="392"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37" name="Rectangle 287">
                <a:extLst>
                  <a:ext uri="{FF2B5EF4-FFF2-40B4-BE49-F238E27FC236}">
                    <a16:creationId xmlns:a16="http://schemas.microsoft.com/office/drawing/2014/main" id="{7C83103F-AE8D-423B-9328-078DA97A323F}"/>
                  </a:ext>
                </a:extLst>
              </p:cNvPr>
              <p:cNvSpPr>
                <a:spLocks noChangeArrowheads="1"/>
              </p:cNvSpPr>
              <p:nvPr/>
            </p:nvSpPr>
            <p:spPr bwMode="auto">
              <a:xfrm>
                <a:off x="3856" y="3410"/>
                <a:ext cx="393"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38" name="Rectangle 288">
                <a:extLst>
                  <a:ext uri="{FF2B5EF4-FFF2-40B4-BE49-F238E27FC236}">
                    <a16:creationId xmlns:a16="http://schemas.microsoft.com/office/drawing/2014/main" id="{7078C90E-D36D-4910-ACA9-C5001CD380B4}"/>
                  </a:ext>
                </a:extLst>
              </p:cNvPr>
              <p:cNvSpPr>
                <a:spLocks noChangeArrowheads="1"/>
              </p:cNvSpPr>
              <p:nvPr/>
            </p:nvSpPr>
            <p:spPr bwMode="auto">
              <a:xfrm>
                <a:off x="3856" y="3385"/>
                <a:ext cx="39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39" name="Rectangle 289">
                <a:extLst>
                  <a:ext uri="{FF2B5EF4-FFF2-40B4-BE49-F238E27FC236}">
                    <a16:creationId xmlns:a16="http://schemas.microsoft.com/office/drawing/2014/main" id="{27ADBE33-6F3D-4E04-8B99-5D6498E578B4}"/>
                  </a:ext>
                </a:extLst>
              </p:cNvPr>
              <p:cNvSpPr>
                <a:spLocks noChangeArrowheads="1"/>
              </p:cNvSpPr>
              <p:nvPr/>
            </p:nvSpPr>
            <p:spPr bwMode="auto">
              <a:xfrm>
                <a:off x="3856" y="3361"/>
                <a:ext cx="391"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40" name="Rectangle 290">
                <a:extLst>
                  <a:ext uri="{FF2B5EF4-FFF2-40B4-BE49-F238E27FC236}">
                    <a16:creationId xmlns:a16="http://schemas.microsoft.com/office/drawing/2014/main" id="{E94EDA5E-7337-4744-933A-3C94BCD2A6BC}"/>
                  </a:ext>
                </a:extLst>
              </p:cNvPr>
              <p:cNvSpPr>
                <a:spLocks noChangeArrowheads="1"/>
              </p:cNvSpPr>
              <p:nvPr/>
            </p:nvSpPr>
            <p:spPr bwMode="auto">
              <a:xfrm>
                <a:off x="3856" y="3336"/>
                <a:ext cx="388"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41" name="Rectangle 291">
                <a:extLst>
                  <a:ext uri="{FF2B5EF4-FFF2-40B4-BE49-F238E27FC236}">
                    <a16:creationId xmlns:a16="http://schemas.microsoft.com/office/drawing/2014/main" id="{BCC67F14-7612-495B-80A0-E60831C9BEC5}"/>
                  </a:ext>
                </a:extLst>
              </p:cNvPr>
              <p:cNvSpPr>
                <a:spLocks noChangeArrowheads="1"/>
              </p:cNvSpPr>
              <p:nvPr/>
            </p:nvSpPr>
            <p:spPr bwMode="auto">
              <a:xfrm>
                <a:off x="3856" y="3312"/>
                <a:ext cx="383"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42" name="Rectangle 292">
                <a:extLst>
                  <a:ext uri="{FF2B5EF4-FFF2-40B4-BE49-F238E27FC236}">
                    <a16:creationId xmlns:a16="http://schemas.microsoft.com/office/drawing/2014/main" id="{C9B2E7EF-7A58-454F-B3AF-3AF1E1EAC3E1}"/>
                  </a:ext>
                </a:extLst>
              </p:cNvPr>
              <p:cNvSpPr>
                <a:spLocks noChangeArrowheads="1"/>
              </p:cNvSpPr>
              <p:nvPr/>
            </p:nvSpPr>
            <p:spPr bwMode="auto">
              <a:xfrm>
                <a:off x="3856" y="3287"/>
                <a:ext cx="387"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43" name="Rectangle 293">
                <a:extLst>
                  <a:ext uri="{FF2B5EF4-FFF2-40B4-BE49-F238E27FC236}">
                    <a16:creationId xmlns:a16="http://schemas.microsoft.com/office/drawing/2014/main" id="{F13459DA-BE48-4493-A50E-DFCD3840C98B}"/>
                  </a:ext>
                </a:extLst>
              </p:cNvPr>
              <p:cNvSpPr>
                <a:spLocks noChangeArrowheads="1"/>
              </p:cNvSpPr>
              <p:nvPr/>
            </p:nvSpPr>
            <p:spPr bwMode="auto">
              <a:xfrm>
                <a:off x="3856" y="3262"/>
                <a:ext cx="389"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44" name="Rectangle 294">
                <a:extLst>
                  <a:ext uri="{FF2B5EF4-FFF2-40B4-BE49-F238E27FC236}">
                    <a16:creationId xmlns:a16="http://schemas.microsoft.com/office/drawing/2014/main" id="{DA31D1A0-E61E-4743-8781-5B95C89D5FF2}"/>
                  </a:ext>
                </a:extLst>
              </p:cNvPr>
              <p:cNvSpPr>
                <a:spLocks noChangeArrowheads="1"/>
              </p:cNvSpPr>
              <p:nvPr/>
            </p:nvSpPr>
            <p:spPr bwMode="auto">
              <a:xfrm>
                <a:off x="3856" y="3238"/>
                <a:ext cx="390"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45" name="Rectangle 295">
                <a:extLst>
                  <a:ext uri="{FF2B5EF4-FFF2-40B4-BE49-F238E27FC236}">
                    <a16:creationId xmlns:a16="http://schemas.microsoft.com/office/drawing/2014/main" id="{595A4E6D-0ACC-4EDB-8B22-1E4534DAECDF}"/>
                  </a:ext>
                </a:extLst>
              </p:cNvPr>
              <p:cNvSpPr>
                <a:spLocks noChangeArrowheads="1"/>
              </p:cNvSpPr>
              <p:nvPr/>
            </p:nvSpPr>
            <p:spPr bwMode="auto">
              <a:xfrm>
                <a:off x="3856" y="3213"/>
                <a:ext cx="390"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46" name="Rectangle 296">
                <a:extLst>
                  <a:ext uri="{FF2B5EF4-FFF2-40B4-BE49-F238E27FC236}">
                    <a16:creationId xmlns:a16="http://schemas.microsoft.com/office/drawing/2014/main" id="{024BCA88-9A01-4D66-804A-3A663DC8CCC3}"/>
                  </a:ext>
                </a:extLst>
              </p:cNvPr>
              <p:cNvSpPr>
                <a:spLocks noChangeArrowheads="1"/>
              </p:cNvSpPr>
              <p:nvPr/>
            </p:nvSpPr>
            <p:spPr bwMode="auto">
              <a:xfrm>
                <a:off x="3856" y="3188"/>
                <a:ext cx="390"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47" name="Rectangle 297">
                <a:extLst>
                  <a:ext uri="{FF2B5EF4-FFF2-40B4-BE49-F238E27FC236}">
                    <a16:creationId xmlns:a16="http://schemas.microsoft.com/office/drawing/2014/main" id="{D5223C6F-2E79-446B-BA8B-58E5B3D2C8AE}"/>
                  </a:ext>
                </a:extLst>
              </p:cNvPr>
              <p:cNvSpPr>
                <a:spLocks noChangeArrowheads="1"/>
              </p:cNvSpPr>
              <p:nvPr/>
            </p:nvSpPr>
            <p:spPr bwMode="auto">
              <a:xfrm>
                <a:off x="3856" y="3163"/>
                <a:ext cx="39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48" name="Rectangle 298">
                <a:extLst>
                  <a:ext uri="{FF2B5EF4-FFF2-40B4-BE49-F238E27FC236}">
                    <a16:creationId xmlns:a16="http://schemas.microsoft.com/office/drawing/2014/main" id="{06635C44-8397-4629-ABB2-88B7F5138668}"/>
                  </a:ext>
                </a:extLst>
              </p:cNvPr>
              <p:cNvSpPr>
                <a:spLocks noChangeArrowheads="1"/>
              </p:cNvSpPr>
              <p:nvPr/>
            </p:nvSpPr>
            <p:spPr bwMode="auto">
              <a:xfrm>
                <a:off x="3856" y="3138"/>
                <a:ext cx="397"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49" name="Rectangle 299">
                <a:extLst>
                  <a:ext uri="{FF2B5EF4-FFF2-40B4-BE49-F238E27FC236}">
                    <a16:creationId xmlns:a16="http://schemas.microsoft.com/office/drawing/2014/main" id="{22483CBA-8D5A-42E4-8B22-D7BD6FD46832}"/>
                  </a:ext>
                </a:extLst>
              </p:cNvPr>
              <p:cNvSpPr>
                <a:spLocks noChangeArrowheads="1"/>
              </p:cNvSpPr>
              <p:nvPr/>
            </p:nvSpPr>
            <p:spPr bwMode="auto">
              <a:xfrm>
                <a:off x="3856" y="3114"/>
                <a:ext cx="399"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50" name="Rectangle 300">
                <a:extLst>
                  <a:ext uri="{FF2B5EF4-FFF2-40B4-BE49-F238E27FC236}">
                    <a16:creationId xmlns:a16="http://schemas.microsoft.com/office/drawing/2014/main" id="{49C879A4-8079-49F0-A5B5-FB57ED3B7C98}"/>
                  </a:ext>
                </a:extLst>
              </p:cNvPr>
              <p:cNvSpPr>
                <a:spLocks noChangeArrowheads="1"/>
              </p:cNvSpPr>
              <p:nvPr/>
            </p:nvSpPr>
            <p:spPr bwMode="auto">
              <a:xfrm>
                <a:off x="3856" y="3089"/>
                <a:ext cx="41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51" name="Rectangle 301">
                <a:extLst>
                  <a:ext uri="{FF2B5EF4-FFF2-40B4-BE49-F238E27FC236}">
                    <a16:creationId xmlns:a16="http://schemas.microsoft.com/office/drawing/2014/main" id="{3B13DE13-9904-4839-916B-B2AF0BA3DFFC}"/>
                  </a:ext>
                </a:extLst>
              </p:cNvPr>
              <p:cNvSpPr>
                <a:spLocks noChangeArrowheads="1"/>
              </p:cNvSpPr>
              <p:nvPr/>
            </p:nvSpPr>
            <p:spPr bwMode="auto">
              <a:xfrm>
                <a:off x="3856" y="3064"/>
                <a:ext cx="426"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52" name="Rectangle 302">
                <a:extLst>
                  <a:ext uri="{FF2B5EF4-FFF2-40B4-BE49-F238E27FC236}">
                    <a16:creationId xmlns:a16="http://schemas.microsoft.com/office/drawing/2014/main" id="{F5B988B1-A5BC-416A-AF34-08442799A922}"/>
                  </a:ext>
                </a:extLst>
              </p:cNvPr>
              <p:cNvSpPr>
                <a:spLocks noChangeArrowheads="1"/>
              </p:cNvSpPr>
              <p:nvPr/>
            </p:nvSpPr>
            <p:spPr bwMode="auto">
              <a:xfrm>
                <a:off x="3856" y="3040"/>
                <a:ext cx="432"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53" name="Rectangle 303">
                <a:extLst>
                  <a:ext uri="{FF2B5EF4-FFF2-40B4-BE49-F238E27FC236}">
                    <a16:creationId xmlns:a16="http://schemas.microsoft.com/office/drawing/2014/main" id="{DE8929FE-C49B-46B4-9A5E-C7125AF50725}"/>
                  </a:ext>
                </a:extLst>
              </p:cNvPr>
              <p:cNvSpPr>
                <a:spLocks noChangeArrowheads="1"/>
              </p:cNvSpPr>
              <p:nvPr/>
            </p:nvSpPr>
            <p:spPr bwMode="auto">
              <a:xfrm>
                <a:off x="3856" y="3015"/>
                <a:ext cx="44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54" name="Rectangle 304">
                <a:extLst>
                  <a:ext uri="{FF2B5EF4-FFF2-40B4-BE49-F238E27FC236}">
                    <a16:creationId xmlns:a16="http://schemas.microsoft.com/office/drawing/2014/main" id="{3E524F08-A46B-4FCA-B680-B35DD3A22A05}"/>
                  </a:ext>
                </a:extLst>
              </p:cNvPr>
              <p:cNvSpPr>
                <a:spLocks noChangeArrowheads="1"/>
              </p:cNvSpPr>
              <p:nvPr/>
            </p:nvSpPr>
            <p:spPr bwMode="auto">
              <a:xfrm>
                <a:off x="3856" y="2991"/>
                <a:ext cx="460"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55" name="Rectangle 305">
                <a:extLst>
                  <a:ext uri="{FF2B5EF4-FFF2-40B4-BE49-F238E27FC236}">
                    <a16:creationId xmlns:a16="http://schemas.microsoft.com/office/drawing/2014/main" id="{932890B2-7E5D-4197-AD50-F67EF4327728}"/>
                  </a:ext>
                </a:extLst>
              </p:cNvPr>
              <p:cNvSpPr>
                <a:spLocks noChangeArrowheads="1"/>
              </p:cNvSpPr>
              <p:nvPr/>
            </p:nvSpPr>
            <p:spPr bwMode="auto">
              <a:xfrm>
                <a:off x="3856" y="2966"/>
                <a:ext cx="48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56" name="Rectangle 306">
                <a:extLst>
                  <a:ext uri="{FF2B5EF4-FFF2-40B4-BE49-F238E27FC236}">
                    <a16:creationId xmlns:a16="http://schemas.microsoft.com/office/drawing/2014/main" id="{87B73F20-2883-4F44-A9C0-DF4EC85EEC85}"/>
                  </a:ext>
                </a:extLst>
              </p:cNvPr>
              <p:cNvSpPr>
                <a:spLocks noChangeArrowheads="1"/>
              </p:cNvSpPr>
              <p:nvPr/>
            </p:nvSpPr>
            <p:spPr bwMode="auto">
              <a:xfrm>
                <a:off x="3856" y="2941"/>
                <a:ext cx="497"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57" name="Rectangle 307">
                <a:extLst>
                  <a:ext uri="{FF2B5EF4-FFF2-40B4-BE49-F238E27FC236}">
                    <a16:creationId xmlns:a16="http://schemas.microsoft.com/office/drawing/2014/main" id="{74EB97FB-C067-4B26-9C93-C16F070F3C0E}"/>
                  </a:ext>
                </a:extLst>
              </p:cNvPr>
              <p:cNvSpPr>
                <a:spLocks noChangeArrowheads="1"/>
              </p:cNvSpPr>
              <p:nvPr/>
            </p:nvSpPr>
            <p:spPr bwMode="auto">
              <a:xfrm>
                <a:off x="3856" y="2917"/>
                <a:ext cx="525"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58" name="Rectangle 308">
                <a:extLst>
                  <a:ext uri="{FF2B5EF4-FFF2-40B4-BE49-F238E27FC236}">
                    <a16:creationId xmlns:a16="http://schemas.microsoft.com/office/drawing/2014/main" id="{6AE3BAAC-911D-47DE-BA53-16B7B468BC9B}"/>
                  </a:ext>
                </a:extLst>
              </p:cNvPr>
              <p:cNvSpPr>
                <a:spLocks noChangeArrowheads="1"/>
              </p:cNvSpPr>
              <p:nvPr/>
            </p:nvSpPr>
            <p:spPr bwMode="auto">
              <a:xfrm>
                <a:off x="3856" y="2892"/>
                <a:ext cx="545"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59" name="Rectangle 309">
                <a:extLst>
                  <a:ext uri="{FF2B5EF4-FFF2-40B4-BE49-F238E27FC236}">
                    <a16:creationId xmlns:a16="http://schemas.microsoft.com/office/drawing/2014/main" id="{7C324265-F19F-4680-B040-0B72A86AA266}"/>
                  </a:ext>
                </a:extLst>
              </p:cNvPr>
              <p:cNvSpPr>
                <a:spLocks noChangeArrowheads="1"/>
              </p:cNvSpPr>
              <p:nvPr/>
            </p:nvSpPr>
            <p:spPr bwMode="auto">
              <a:xfrm>
                <a:off x="3856" y="2868"/>
                <a:ext cx="569"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60" name="Rectangle 310">
                <a:extLst>
                  <a:ext uri="{FF2B5EF4-FFF2-40B4-BE49-F238E27FC236}">
                    <a16:creationId xmlns:a16="http://schemas.microsoft.com/office/drawing/2014/main" id="{6F397E47-DA18-4FBE-BDE6-D431EA561D00}"/>
                  </a:ext>
                </a:extLst>
              </p:cNvPr>
              <p:cNvSpPr>
                <a:spLocks noChangeArrowheads="1"/>
              </p:cNvSpPr>
              <p:nvPr/>
            </p:nvSpPr>
            <p:spPr bwMode="auto">
              <a:xfrm>
                <a:off x="3856" y="2843"/>
                <a:ext cx="600"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61" name="Rectangle 311">
                <a:extLst>
                  <a:ext uri="{FF2B5EF4-FFF2-40B4-BE49-F238E27FC236}">
                    <a16:creationId xmlns:a16="http://schemas.microsoft.com/office/drawing/2014/main" id="{23418D7A-44D7-40A9-9F79-10724FF8C306}"/>
                  </a:ext>
                </a:extLst>
              </p:cNvPr>
              <p:cNvSpPr>
                <a:spLocks noChangeArrowheads="1"/>
              </p:cNvSpPr>
              <p:nvPr/>
            </p:nvSpPr>
            <p:spPr bwMode="auto">
              <a:xfrm>
                <a:off x="3856" y="2818"/>
                <a:ext cx="615"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62" name="Rectangle 312">
                <a:extLst>
                  <a:ext uri="{FF2B5EF4-FFF2-40B4-BE49-F238E27FC236}">
                    <a16:creationId xmlns:a16="http://schemas.microsoft.com/office/drawing/2014/main" id="{9A29E4FC-2FC7-45B7-AFFA-4DF52D9348DA}"/>
                  </a:ext>
                </a:extLst>
              </p:cNvPr>
              <p:cNvSpPr>
                <a:spLocks noChangeArrowheads="1"/>
              </p:cNvSpPr>
              <p:nvPr/>
            </p:nvSpPr>
            <p:spPr bwMode="auto">
              <a:xfrm>
                <a:off x="3856" y="2794"/>
                <a:ext cx="620"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63" name="Rectangle 313">
                <a:extLst>
                  <a:ext uri="{FF2B5EF4-FFF2-40B4-BE49-F238E27FC236}">
                    <a16:creationId xmlns:a16="http://schemas.microsoft.com/office/drawing/2014/main" id="{4B2C7BB5-0878-4BA5-9EA2-54E2D6CF12C2}"/>
                  </a:ext>
                </a:extLst>
              </p:cNvPr>
              <p:cNvSpPr>
                <a:spLocks noChangeArrowheads="1"/>
              </p:cNvSpPr>
              <p:nvPr/>
            </p:nvSpPr>
            <p:spPr bwMode="auto">
              <a:xfrm>
                <a:off x="3856" y="2768"/>
                <a:ext cx="638" cy="26"/>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64" name="Rectangle 314">
                <a:extLst>
                  <a:ext uri="{FF2B5EF4-FFF2-40B4-BE49-F238E27FC236}">
                    <a16:creationId xmlns:a16="http://schemas.microsoft.com/office/drawing/2014/main" id="{CBD7A612-1FD6-4A2F-AD0A-0ED3EA6DE7D3}"/>
                  </a:ext>
                </a:extLst>
              </p:cNvPr>
              <p:cNvSpPr>
                <a:spLocks noChangeArrowheads="1"/>
              </p:cNvSpPr>
              <p:nvPr/>
            </p:nvSpPr>
            <p:spPr bwMode="auto">
              <a:xfrm>
                <a:off x="3856" y="2743"/>
                <a:ext cx="649"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65" name="Rectangle 315">
                <a:extLst>
                  <a:ext uri="{FF2B5EF4-FFF2-40B4-BE49-F238E27FC236}">
                    <a16:creationId xmlns:a16="http://schemas.microsoft.com/office/drawing/2014/main" id="{3DA23DFD-3854-461B-8B11-513BDF6DB811}"/>
                  </a:ext>
                </a:extLst>
              </p:cNvPr>
              <p:cNvSpPr>
                <a:spLocks noChangeArrowheads="1"/>
              </p:cNvSpPr>
              <p:nvPr/>
            </p:nvSpPr>
            <p:spPr bwMode="auto">
              <a:xfrm>
                <a:off x="3856" y="2719"/>
                <a:ext cx="684"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66" name="Rectangle 316">
                <a:extLst>
                  <a:ext uri="{FF2B5EF4-FFF2-40B4-BE49-F238E27FC236}">
                    <a16:creationId xmlns:a16="http://schemas.microsoft.com/office/drawing/2014/main" id="{0A365D8D-2834-4E14-A483-44980BFF2E1A}"/>
                  </a:ext>
                </a:extLst>
              </p:cNvPr>
              <p:cNvSpPr>
                <a:spLocks noChangeArrowheads="1"/>
              </p:cNvSpPr>
              <p:nvPr/>
            </p:nvSpPr>
            <p:spPr bwMode="auto">
              <a:xfrm>
                <a:off x="3856" y="2694"/>
                <a:ext cx="733"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67" name="Rectangle 317">
                <a:extLst>
                  <a:ext uri="{FF2B5EF4-FFF2-40B4-BE49-F238E27FC236}">
                    <a16:creationId xmlns:a16="http://schemas.microsoft.com/office/drawing/2014/main" id="{868D6F80-1C8C-4D85-9046-C141ADB4C5C7}"/>
                  </a:ext>
                </a:extLst>
              </p:cNvPr>
              <p:cNvSpPr>
                <a:spLocks noChangeArrowheads="1"/>
              </p:cNvSpPr>
              <p:nvPr/>
            </p:nvSpPr>
            <p:spPr bwMode="auto">
              <a:xfrm>
                <a:off x="3856" y="2670"/>
                <a:ext cx="755"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68" name="Rectangle 318">
                <a:extLst>
                  <a:ext uri="{FF2B5EF4-FFF2-40B4-BE49-F238E27FC236}">
                    <a16:creationId xmlns:a16="http://schemas.microsoft.com/office/drawing/2014/main" id="{F2952C97-EDD8-48BB-A3DB-42EDC591B8D2}"/>
                  </a:ext>
                </a:extLst>
              </p:cNvPr>
              <p:cNvSpPr>
                <a:spLocks noChangeArrowheads="1"/>
              </p:cNvSpPr>
              <p:nvPr/>
            </p:nvSpPr>
            <p:spPr bwMode="auto">
              <a:xfrm>
                <a:off x="3856" y="2645"/>
                <a:ext cx="77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69" name="Rectangle 319">
                <a:extLst>
                  <a:ext uri="{FF2B5EF4-FFF2-40B4-BE49-F238E27FC236}">
                    <a16:creationId xmlns:a16="http://schemas.microsoft.com/office/drawing/2014/main" id="{D6E7C94F-92D9-4D46-8FA1-B27DD85537EC}"/>
                  </a:ext>
                </a:extLst>
              </p:cNvPr>
              <p:cNvSpPr>
                <a:spLocks noChangeArrowheads="1"/>
              </p:cNvSpPr>
              <p:nvPr/>
            </p:nvSpPr>
            <p:spPr bwMode="auto">
              <a:xfrm>
                <a:off x="3856" y="2620"/>
                <a:ext cx="738"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70" name="Rectangle 320">
                <a:extLst>
                  <a:ext uri="{FF2B5EF4-FFF2-40B4-BE49-F238E27FC236}">
                    <a16:creationId xmlns:a16="http://schemas.microsoft.com/office/drawing/2014/main" id="{0DE6EB22-AC4B-4866-8FC2-3E9D8F16937C}"/>
                  </a:ext>
                </a:extLst>
              </p:cNvPr>
              <p:cNvSpPr>
                <a:spLocks noChangeArrowheads="1"/>
              </p:cNvSpPr>
              <p:nvPr/>
            </p:nvSpPr>
            <p:spPr bwMode="auto">
              <a:xfrm>
                <a:off x="3856" y="2596"/>
                <a:ext cx="707"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71" name="Rectangle 321">
                <a:extLst>
                  <a:ext uri="{FF2B5EF4-FFF2-40B4-BE49-F238E27FC236}">
                    <a16:creationId xmlns:a16="http://schemas.microsoft.com/office/drawing/2014/main" id="{85C346C6-5A9E-4671-B823-28B84FF7D698}"/>
                  </a:ext>
                </a:extLst>
              </p:cNvPr>
              <p:cNvSpPr>
                <a:spLocks noChangeArrowheads="1"/>
              </p:cNvSpPr>
              <p:nvPr/>
            </p:nvSpPr>
            <p:spPr bwMode="auto">
              <a:xfrm>
                <a:off x="3856" y="2571"/>
                <a:ext cx="718"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72" name="Rectangle 322">
                <a:extLst>
                  <a:ext uri="{FF2B5EF4-FFF2-40B4-BE49-F238E27FC236}">
                    <a16:creationId xmlns:a16="http://schemas.microsoft.com/office/drawing/2014/main" id="{B167C088-7571-4DE1-9CC8-36A29D23AEC3}"/>
                  </a:ext>
                </a:extLst>
              </p:cNvPr>
              <p:cNvSpPr>
                <a:spLocks noChangeArrowheads="1"/>
              </p:cNvSpPr>
              <p:nvPr/>
            </p:nvSpPr>
            <p:spPr bwMode="auto">
              <a:xfrm>
                <a:off x="3856" y="2546"/>
                <a:ext cx="705"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73" name="Rectangle 323">
                <a:extLst>
                  <a:ext uri="{FF2B5EF4-FFF2-40B4-BE49-F238E27FC236}">
                    <a16:creationId xmlns:a16="http://schemas.microsoft.com/office/drawing/2014/main" id="{32A13757-5CA8-42DC-A0EA-EB8D9B8FDE3F}"/>
                  </a:ext>
                </a:extLst>
              </p:cNvPr>
              <p:cNvSpPr>
                <a:spLocks noChangeArrowheads="1"/>
              </p:cNvSpPr>
              <p:nvPr/>
            </p:nvSpPr>
            <p:spPr bwMode="auto">
              <a:xfrm>
                <a:off x="3856" y="2522"/>
                <a:ext cx="686"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74" name="Rectangle 324">
                <a:extLst>
                  <a:ext uri="{FF2B5EF4-FFF2-40B4-BE49-F238E27FC236}">
                    <a16:creationId xmlns:a16="http://schemas.microsoft.com/office/drawing/2014/main" id="{20FAEDCD-5584-45F2-8C8D-0D097878C196}"/>
                  </a:ext>
                </a:extLst>
              </p:cNvPr>
              <p:cNvSpPr>
                <a:spLocks noChangeArrowheads="1"/>
              </p:cNvSpPr>
              <p:nvPr/>
            </p:nvSpPr>
            <p:spPr bwMode="auto">
              <a:xfrm>
                <a:off x="3856" y="2497"/>
                <a:ext cx="675"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75" name="Rectangle 325">
                <a:extLst>
                  <a:ext uri="{FF2B5EF4-FFF2-40B4-BE49-F238E27FC236}">
                    <a16:creationId xmlns:a16="http://schemas.microsoft.com/office/drawing/2014/main" id="{E84ACBDA-CE84-4DE0-9761-0A42825451AF}"/>
                  </a:ext>
                </a:extLst>
              </p:cNvPr>
              <p:cNvSpPr>
                <a:spLocks noChangeArrowheads="1"/>
              </p:cNvSpPr>
              <p:nvPr/>
            </p:nvSpPr>
            <p:spPr bwMode="auto">
              <a:xfrm>
                <a:off x="3856" y="2473"/>
                <a:ext cx="679"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76" name="Rectangle 326">
                <a:extLst>
                  <a:ext uri="{FF2B5EF4-FFF2-40B4-BE49-F238E27FC236}">
                    <a16:creationId xmlns:a16="http://schemas.microsoft.com/office/drawing/2014/main" id="{6A8955ED-DB1E-4215-84A9-DC1D484578C7}"/>
                  </a:ext>
                </a:extLst>
              </p:cNvPr>
              <p:cNvSpPr>
                <a:spLocks noChangeArrowheads="1"/>
              </p:cNvSpPr>
              <p:nvPr/>
            </p:nvSpPr>
            <p:spPr bwMode="auto">
              <a:xfrm>
                <a:off x="3856" y="2448"/>
                <a:ext cx="657"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77" name="Rectangle 327">
                <a:extLst>
                  <a:ext uri="{FF2B5EF4-FFF2-40B4-BE49-F238E27FC236}">
                    <a16:creationId xmlns:a16="http://schemas.microsoft.com/office/drawing/2014/main" id="{1138E6F4-BBC8-4A35-8970-0B62E063722C}"/>
                  </a:ext>
                </a:extLst>
              </p:cNvPr>
              <p:cNvSpPr>
                <a:spLocks noChangeArrowheads="1"/>
              </p:cNvSpPr>
              <p:nvPr/>
            </p:nvSpPr>
            <p:spPr bwMode="auto">
              <a:xfrm>
                <a:off x="3856" y="2423"/>
                <a:ext cx="631"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78" name="Rectangle 328">
                <a:extLst>
                  <a:ext uri="{FF2B5EF4-FFF2-40B4-BE49-F238E27FC236}">
                    <a16:creationId xmlns:a16="http://schemas.microsoft.com/office/drawing/2014/main" id="{DA8E0D1E-F63B-4D89-8B32-271A92FD0988}"/>
                  </a:ext>
                </a:extLst>
              </p:cNvPr>
              <p:cNvSpPr>
                <a:spLocks noChangeArrowheads="1"/>
              </p:cNvSpPr>
              <p:nvPr/>
            </p:nvSpPr>
            <p:spPr bwMode="auto">
              <a:xfrm>
                <a:off x="3856" y="2399"/>
                <a:ext cx="606"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79" name="Rectangle 329">
                <a:extLst>
                  <a:ext uri="{FF2B5EF4-FFF2-40B4-BE49-F238E27FC236}">
                    <a16:creationId xmlns:a16="http://schemas.microsoft.com/office/drawing/2014/main" id="{07DA1BE8-AEEB-43E3-AF36-C88ACE63A29D}"/>
                  </a:ext>
                </a:extLst>
              </p:cNvPr>
              <p:cNvSpPr>
                <a:spLocks noChangeArrowheads="1"/>
              </p:cNvSpPr>
              <p:nvPr/>
            </p:nvSpPr>
            <p:spPr bwMode="auto">
              <a:xfrm>
                <a:off x="3856" y="2373"/>
                <a:ext cx="585" cy="26"/>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80" name="Rectangle 330">
                <a:extLst>
                  <a:ext uri="{FF2B5EF4-FFF2-40B4-BE49-F238E27FC236}">
                    <a16:creationId xmlns:a16="http://schemas.microsoft.com/office/drawing/2014/main" id="{7CF763B6-6CFF-4926-8C33-AC1D6CCA8380}"/>
                  </a:ext>
                </a:extLst>
              </p:cNvPr>
              <p:cNvSpPr>
                <a:spLocks noChangeArrowheads="1"/>
              </p:cNvSpPr>
              <p:nvPr/>
            </p:nvSpPr>
            <p:spPr bwMode="auto">
              <a:xfrm>
                <a:off x="3856" y="2348"/>
                <a:ext cx="560"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81" name="Rectangle 331">
                <a:extLst>
                  <a:ext uri="{FF2B5EF4-FFF2-40B4-BE49-F238E27FC236}">
                    <a16:creationId xmlns:a16="http://schemas.microsoft.com/office/drawing/2014/main" id="{355F5C76-A134-4EBD-8542-E326079C2AD0}"/>
                  </a:ext>
                </a:extLst>
              </p:cNvPr>
              <p:cNvSpPr>
                <a:spLocks noChangeArrowheads="1"/>
              </p:cNvSpPr>
              <p:nvPr/>
            </p:nvSpPr>
            <p:spPr bwMode="auto">
              <a:xfrm>
                <a:off x="3856" y="2324"/>
                <a:ext cx="543"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82" name="Rectangle 332">
                <a:extLst>
                  <a:ext uri="{FF2B5EF4-FFF2-40B4-BE49-F238E27FC236}">
                    <a16:creationId xmlns:a16="http://schemas.microsoft.com/office/drawing/2014/main" id="{951E1F85-3618-419C-9B91-5B50D67838F0}"/>
                  </a:ext>
                </a:extLst>
              </p:cNvPr>
              <p:cNvSpPr>
                <a:spLocks noChangeArrowheads="1"/>
              </p:cNvSpPr>
              <p:nvPr/>
            </p:nvSpPr>
            <p:spPr bwMode="auto">
              <a:xfrm>
                <a:off x="3856" y="2299"/>
                <a:ext cx="520"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83" name="Rectangle 333">
                <a:extLst>
                  <a:ext uri="{FF2B5EF4-FFF2-40B4-BE49-F238E27FC236}">
                    <a16:creationId xmlns:a16="http://schemas.microsoft.com/office/drawing/2014/main" id="{43F5DC47-81B9-46BF-956E-B11D07B5914A}"/>
                  </a:ext>
                </a:extLst>
              </p:cNvPr>
              <p:cNvSpPr>
                <a:spLocks noChangeArrowheads="1"/>
              </p:cNvSpPr>
              <p:nvPr/>
            </p:nvSpPr>
            <p:spPr bwMode="auto">
              <a:xfrm>
                <a:off x="3856" y="2275"/>
                <a:ext cx="511"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84" name="Rectangle 334">
                <a:extLst>
                  <a:ext uri="{FF2B5EF4-FFF2-40B4-BE49-F238E27FC236}">
                    <a16:creationId xmlns:a16="http://schemas.microsoft.com/office/drawing/2014/main" id="{E7EF9A5F-DC00-431E-886F-A67B69943F3A}"/>
                  </a:ext>
                </a:extLst>
              </p:cNvPr>
              <p:cNvSpPr>
                <a:spLocks noChangeArrowheads="1"/>
              </p:cNvSpPr>
              <p:nvPr/>
            </p:nvSpPr>
            <p:spPr bwMode="auto">
              <a:xfrm>
                <a:off x="3856" y="2250"/>
                <a:ext cx="50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85" name="Rectangle 335">
                <a:extLst>
                  <a:ext uri="{FF2B5EF4-FFF2-40B4-BE49-F238E27FC236}">
                    <a16:creationId xmlns:a16="http://schemas.microsoft.com/office/drawing/2014/main" id="{544DC9D7-3373-400B-810A-770E0F5459AE}"/>
                  </a:ext>
                </a:extLst>
              </p:cNvPr>
              <p:cNvSpPr>
                <a:spLocks noChangeArrowheads="1"/>
              </p:cNvSpPr>
              <p:nvPr/>
            </p:nvSpPr>
            <p:spPr bwMode="auto">
              <a:xfrm>
                <a:off x="3856" y="2225"/>
                <a:ext cx="503"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86" name="Rectangle 336">
                <a:extLst>
                  <a:ext uri="{FF2B5EF4-FFF2-40B4-BE49-F238E27FC236}">
                    <a16:creationId xmlns:a16="http://schemas.microsoft.com/office/drawing/2014/main" id="{D0652A49-BE3C-4DA5-890B-A766353FFED0}"/>
                  </a:ext>
                </a:extLst>
              </p:cNvPr>
              <p:cNvSpPr>
                <a:spLocks noChangeArrowheads="1"/>
              </p:cNvSpPr>
              <p:nvPr/>
            </p:nvSpPr>
            <p:spPr bwMode="auto">
              <a:xfrm>
                <a:off x="3856" y="2201"/>
                <a:ext cx="510"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87" name="Rectangle 337">
                <a:extLst>
                  <a:ext uri="{FF2B5EF4-FFF2-40B4-BE49-F238E27FC236}">
                    <a16:creationId xmlns:a16="http://schemas.microsoft.com/office/drawing/2014/main" id="{1A8A33FC-FEB5-4686-BE34-7C9933E33261}"/>
                  </a:ext>
                </a:extLst>
              </p:cNvPr>
              <p:cNvSpPr>
                <a:spLocks noChangeArrowheads="1"/>
              </p:cNvSpPr>
              <p:nvPr/>
            </p:nvSpPr>
            <p:spPr bwMode="auto">
              <a:xfrm>
                <a:off x="3856" y="2176"/>
                <a:ext cx="519"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88" name="Rectangle 338">
                <a:extLst>
                  <a:ext uri="{FF2B5EF4-FFF2-40B4-BE49-F238E27FC236}">
                    <a16:creationId xmlns:a16="http://schemas.microsoft.com/office/drawing/2014/main" id="{F4E0172A-61C2-42F6-81A3-EA8B744B02E4}"/>
                  </a:ext>
                </a:extLst>
              </p:cNvPr>
              <p:cNvSpPr>
                <a:spLocks noChangeArrowheads="1"/>
              </p:cNvSpPr>
              <p:nvPr/>
            </p:nvSpPr>
            <p:spPr bwMode="auto">
              <a:xfrm>
                <a:off x="3856" y="2152"/>
                <a:ext cx="529"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89" name="Rectangle 339">
                <a:extLst>
                  <a:ext uri="{FF2B5EF4-FFF2-40B4-BE49-F238E27FC236}">
                    <a16:creationId xmlns:a16="http://schemas.microsoft.com/office/drawing/2014/main" id="{A43984BC-E825-4E75-9B7B-56C08D960F24}"/>
                  </a:ext>
                </a:extLst>
              </p:cNvPr>
              <p:cNvSpPr>
                <a:spLocks noChangeArrowheads="1"/>
              </p:cNvSpPr>
              <p:nvPr/>
            </p:nvSpPr>
            <p:spPr bwMode="auto">
              <a:xfrm>
                <a:off x="3856" y="2127"/>
                <a:ext cx="531"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90" name="Rectangle 340">
                <a:extLst>
                  <a:ext uri="{FF2B5EF4-FFF2-40B4-BE49-F238E27FC236}">
                    <a16:creationId xmlns:a16="http://schemas.microsoft.com/office/drawing/2014/main" id="{D01C8FAE-E47A-4E0C-BBBB-5A364139E4EC}"/>
                  </a:ext>
                </a:extLst>
              </p:cNvPr>
              <p:cNvSpPr>
                <a:spLocks noChangeArrowheads="1"/>
              </p:cNvSpPr>
              <p:nvPr/>
            </p:nvSpPr>
            <p:spPr bwMode="auto">
              <a:xfrm>
                <a:off x="3856" y="2102"/>
                <a:ext cx="548"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91" name="Rectangle 341">
                <a:extLst>
                  <a:ext uri="{FF2B5EF4-FFF2-40B4-BE49-F238E27FC236}">
                    <a16:creationId xmlns:a16="http://schemas.microsoft.com/office/drawing/2014/main" id="{C025DB77-ECD4-415E-A453-FE8DD4425AE3}"/>
                  </a:ext>
                </a:extLst>
              </p:cNvPr>
              <p:cNvSpPr>
                <a:spLocks noChangeArrowheads="1"/>
              </p:cNvSpPr>
              <p:nvPr/>
            </p:nvSpPr>
            <p:spPr bwMode="auto">
              <a:xfrm>
                <a:off x="3856" y="2078"/>
                <a:ext cx="579"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92" name="Rectangle 342">
                <a:extLst>
                  <a:ext uri="{FF2B5EF4-FFF2-40B4-BE49-F238E27FC236}">
                    <a16:creationId xmlns:a16="http://schemas.microsoft.com/office/drawing/2014/main" id="{B5365A6E-C272-46C9-8E4F-9039BE7B58EB}"/>
                  </a:ext>
                </a:extLst>
              </p:cNvPr>
              <p:cNvSpPr>
                <a:spLocks noChangeArrowheads="1"/>
              </p:cNvSpPr>
              <p:nvPr/>
            </p:nvSpPr>
            <p:spPr bwMode="auto">
              <a:xfrm>
                <a:off x="3856" y="2053"/>
                <a:ext cx="605"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93" name="Rectangle 343">
                <a:extLst>
                  <a:ext uri="{FF2B5EF4-FFF2-40B4-BE49-F238E27FC236}">
                    <a16:creationId xmlns:a16="http://schemas.microsoft.com/office/drawing/2014/main" id="{7B05E2C6-0B02-42E1-9DCF-F7B670AA19FF}"/>
                  </a:ext>
                </a:extLst>
              </p:cNvPr>
              <p:cNvSpPr>
                <a:spLocks noChangeArrowheads="1"/>
              </p:cNvSpPr>
              <p:nvPr/>
            </p:nvSpPr>
            <p:spPr bwMode="auto">
              <a:xfrm>
                <a:off x="3856" y="2028"/>
                <a:ext cx="62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94" name="Rectangle 344">
                <a:extLst>
                  <a:ext uri="{FF2B5EF4-FFF2-40B4-BE49-F238E27FC236}">
                    <a16:creationId xmlns:a16="http://schemas.microsoft.com/office/drawing/2014/main" id="{F4655DFB-22FF-45D1-975D-D56E89D802AA}"/>
                  </a:ext>
                </a:extLst>
              </p:cNvPr>
              <p:cNvSpPr>
                <a:spLocks noChangeArrowheads="1"/>
              </p:cNvSpPr>
              <p:nvPr/>
            </p:nvSpPr>
            <p:spPr bwMode="auto">
              <a:xfrm>
                <a:off x="3856" y="2004"/>
                <a:ext cx="625"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95" name="Rectangle 345">
                <a:extLst>
                  <a:ext uri="{FF2B5EF4-FFF2-40B4-BE49-F238E27FC236}">
                    <a16:creationId xmlns:a16="http://schemas.microsoft.com/office/drawing/2014/main" id="{782C0CE6-1F36-4034-AC60-7648CB39C367}"/>
                  </a:ext>
                </a:extLst>
              </p:cNvPr>
              <p:cNvSpPr>
                <a:spLocks noChangeArrowheads="1"/>
              </p:cNvSpPr>
              <p:nvPr/>
            </p:nvSpPr>
            <p:spPr bwMode="auto">
              <a:xfrm>
                <a:off x="3856" y="1979"/>
                <a:ext cx="610"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96" name="Rectangle 346">
                <a:extLst>
                  <a:ext uri="{FF2B5EF4-FFF2-40B4-BE49-F238E27FC236}">
                    <a16:creationId xmlns:a16="http://schemas.microsoft.com/office/drawing/2014/main" id="{C1652A32-9D8F-43DA-82B2-C9A5EAE57BD1}"/>
                  </a:ext>
                </a:extLst>
              </p:cNvPr>
              <p:cNvSpPr>
                <a:spLocks noChangeArrowheads="1"/>
              </p:cNvSpPr>
              <p:nvPr/>
            </p:nvSpPr>
            <p:spPr bwMode="auto">
              <a:xfrm>
                <a:off x="3856" y="1954"/>
                <a:ext cx="603"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97" name="Rectangle 347">
                <a:extLst>
                  <a:ext uri="{FF2B5EF4-FFF2-40B4-BE49-F238E27FC236}">
                    <a16:creationId xmlns:a16="http://schemas.microsoft.com/office/drawing/2014/main" id="{692162C7-DEC2-446F-BBC1-0EB3C9F5DCCF}"/>
                  </a:ext>
                </a:extLst>
              </p:cNvPr>
              <p:cNvSpPr>
                <a:spLocks noChangeArrowheads="1"/>
              </p:cNvSpPr>
              <p:nvPr/>
            </p:nvSpPr>
            <p:spPr bwMode="auto">
              <a:xfrm>
                <a:off x="3856" y="1929"/>
                <a:ext cx="57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98" name="Rectangle 348">
                <a:extLst>
                  <a:ext uri="{FF2B5EF4-FFF2-40B4-BE49-F238E27FC236}">
                    <a16:creationId xmlns:a16="http://schemas.microsoft.com/office/drawing/2014/main" id="{21FFB522-DA93-4A37-8F60-EC860D2D5876}"/>
                  </a:ext>
                </a:extLst>
              </p:cNvPr>
              <p:cNvSpPr>
                <a:spLocks noChangeArrowheads="1"/>
              </p:cNvSpPr>
              <p:nvPr/>
            </p:nvSpPr>
            <p:spPr bwMode="auto">
              <a:xfrm>
                <a:off x="3856" y="1904"/>
                <a:ext cx="551"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99" name="Rectangle 349">
                <a:extLst>
                  <a:ext uri="{FF2B5EF4-FFF2-40B4-BE49-F238E27FC236}">
                    <a16:creationId xmlns:a16="http://schemas.microsoft.com/office/drawing/2014/main" id="{F5CB1F03-E4D0-49DA-BF82-909F92CA1488}"/>
                  </a:ext>
                </a:extLst>
              </p:cNvPr>
              <p:cNvSpPr>
                <a:spLocks noChangeArrowheads="1"/>
              </p:cNvSpPr>
              <p:nvPr/>
            </p:nvSpPr>
            <p:spPr bwMode="auto">
              <a:xfrm>
                <a:off x="3856" y="1880"/>
                <a:ext cx="530"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00" name="Rectangle 350">
                <a:extLst>
                  <a:ext uri="{FF2B5EF4-FFF2-40B4-BE49-F238E27FC236}">
                    <a16:creationId xmlns:a16="http://schemas.microsoft.com/office/drawing/2014/main" id="{470A9AE3-454E-431E-AE3A-08933F1FF1BF}"/>
                  </a:ext>
                </a:extLst>
              </p:cNvPr>
              <p:cNvSpPr>
                <a:spLocks noChangeArrowheads="1"/>
              </p:cNvSpPr>
              <p:nvPr/>
            </p:nvSpPr>
            <p:spPr bwMode="auto">
              <a:xfrm>
                <a:off x="3856" y="1855"/>
                <a:ext cx="50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01" name="Rectangle 351">
                <a:extLst>
                  <a:ext uri="{FF2B5EF4-FFF2-40B4-BE49-F238E27FC236}">
                    <a16:creationId xmlns:a16="http://schemas.microsoft.com/office/drawing/2014/main" id="{FAA8B151-5803-418B-90A4-1319AD3D2A7D}"/>
                  </a:ext>
                </a:extLst>
              </p:cNvPr>
              <p:cNvSpPr>
                <a:spLocks noChangeArrowheads="1"/>
              </p:cNvSpPr>
              <p:nvPr/>
            </p:nvSpPr>
            <p:spPr bwMode="auto">
              <a:xfrm>
                <a:off x="3856" y="1831"/>
                <a:ext cx="464"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02" name="Rectangle 352">
                <a:extLst>
                  <a:ext uri="{FF2B5EF4-FFF2-40B4-BE49-F238E27FC236}">
                    <a16:creationId xmlns:a16="http://schemas.microsoft.com/office/drawing/2014/main" id="{012C03BB-1216-415A-B4A9-96AE779B539A}"/>
                  </a:ext>
                </a:extLst>
              </p:cNvPr>
              <p:cNvSpPr>
                <a:spLocks noChangeArrowheads="1"/>
              </p:cNvSpPr>
              <p:nvPr/>
            </p:nvSpPr>
            <p:spPr bwMode="auto">
              <a:xfrm>
                <a:off x="3856" y="1806"/>
                <a:ext cx="42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03" name="Rectangle 353">
                <a:extLst>
                  <a:ext uri="{FF2B5EF4-FFF2-40B4-BE49-F238E27FC236}">
                    <a16:creationId xmlns:a16="http://schemas.microsoft.com/office/drawing/2014/main" id="{95CA3355-2AEC-4CB2-AF1B-FD12E692073E}"/>
                  </a:ext>
                </a:extLst>
              </p:cNvPr>
              <p:cNvSpPr>
                <a:spLocks noChangeArrowheads="1"/>
              </p:cNvSpPr>
              <p:nvPr/>
            </p:nvSpPr>
            <p:spPr bwMode="auto">
              <a:xfrm>
                <a:off x="3856" y="1781"/>
                <a:ext cx="389"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04" name="Rectangle 354">
                <a:extLst>
                  <a:ext uri="{FF2B5EF4-FFF2-40B4-BE49-F238E27FC236}">
                    <a16:creationId xmlns:a16="http://schemas.microsoft.com/office/drawing/2014/main" id="{071FE9DF-BE91-453C-A2ED-2C9E62AF4C6E}"/>
                  </a:ext>
                </a:extLst>
              </p:cNvPr>
              <p:cNvSpPr>
                <a:spLocks noChangeArrowheads="1"/>
              </p:cNvSpPr>
              <p:nvPr/>
            </p:nvSpPr>
            <p:spPr bwMode="auto">
              <a:xfrm>
                <a:off x="3856" y="1757"/>
                <a:ext cx="342"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05" name="Rectangle 355">
                <a:extLst>
                  <a:ext uri="{FF2B5EF4-FFF2-40B4-BE49-F238E27FC236}">
                    <a16:creationId xmlns:a16="http://schemas.microsoft.com/office/drawing/2014/main" id="{ADEA3FB5-4954-4094-A9E2-94C7D10FE817}"/>
                  </a:ext>
                </a:extLst>
              </p:cNvPr>
              <p:cNvSpPr>
                <a:spLocks noChangeArrowheads="1"/>
              </p:cNvSpPr>
              <p:nvPr/>
            </p:nvSpPr>
            <p:spPr bwMode="auto">
              <a:xfrm>
                <a:off x="3856" y="1732"/>
                <a:ext cx="292"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06" name="Rectangle 356">
                <a:extLst>
                  <a:ext uri="{FF2B5EF4-FFF2-40B4-BE49-F238E27FC236}">
                    <a16:creationId xmlns:a16="http://schemas.microsoft.com/office/drawing/2014/main" id="{A3368508-334E-4471-9BB6-AFC11BBEB6C9}"/>
                  </a:ext>
                </a:extLst>
              </p:cNvPr>
              <p:cNvSpPr>
                <a:spLocks noChangeArrowheads="1"/>
              </p:cNvSpPr>
              <p:nvPr/>
            </p:nvSpPr>
            <p:spPr bwMode="auto">
              <a:xfrm>
                <a:off x="3856" y="1707"/>
                <a:ext cx="198"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07" name="Rectangle 357">
                <a:extLst>
                  <a:ext uri="{FF2B5EF4-FFF2-40B4-BE49-F238E27FC236}">
                    <a16:creationId xmlns:a16="http://schemas.microsoft.com/office/drawing/2014/main" id="{9310C280-1BC1-4D46-956D-37C499B7169F}"/>
                  </a:ext>
                </a:extLst>
              </p:cNvPr>
              <p:cNvSpPr>
                <a:spLocks noChangeArrowheads="1"/>
              </p:cNvSpPr>
              <p:nvPr/>
            </p:nvSpPr>
            <p:spPr bwMode="auto">
              <a:xfrm>
                <a:off x="3856" y="1683"/>
                <a:ext cx="178"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08" name="Rectangle 358">
                <a:extLst>
                  <a:ext uri="{FF2B5EF4-FFF2-40B4-BE49-F238E27FC236}">
                    <a16:creationId xmlns:a16="http://schemas.microsoft.com/office/drawing/2014/main" id="{1D4B7E14-27AB-4DF9-B6DE-675086CEAD63}"/>
                  </a:ext>
                </a:extLst>
              </p:cNvPr>
              <p:cNvSpPr>
                <a:spLocks noChangeArrowheads="1"/>
              </p:cNvSpPr>
              <p:nvPr/>
            </p:nvSpPr>
            <p:spPr bwMode="auto">
              <a:xfrm>
                <a:off x="3856" y="1658"/>
                <a:ext cx="155"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09" name="Rectangle 359">
                <a:extLst>
                  <a:ext uri="{FF2B5EF4-FFF2-40B4-BE49-F238E27FC236}">
                    <a16:creationId xmlns:a16="http://schemas.microsoft.com/office/drawing/2014/main" id="{EA3F1E57-4141-4C10-A088-E2CBBD6257D7}"/>
                  </a:ext>
                </a:extLst>
              </p:cNvPr>
              <p:cNvSpPr>
                <a:spLocks noChangeArrowheads="1"/>
              </p:cNvSpPr>
              <p:nvPr/>
            </p:nvSpPr>
            <p:spPr bwMode="auto">
              <a:xfrm>
                <a:off x="3856" y="1634"/>
                <a:ext cx="136"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10" name="Rectangle 360">
                <a:extLst>
                  <a:ext uri="{FF2B5EF4-FFF2-40B4-BE49-F238E27FC236}">
                    <a16:creationId xmlns:a16="http://schemas.microsoft.com/office/drawing/2014/main" id="{0BAE5DB7-6BF7-48CC-8143-400D60453251}"/>
                  </a:ext>
                </a:extLst>
              </p:cNvPr>
              <p:cNvSpPr>
                <a:spLocks noChangeArrowheads="1"/>
              </p:cNvSpPr>
              <p:nvPr/>
            </p:nvSpPr>
            <p:spPr bwMode="auto">
              <a:xfrm>
                <a:off x="3856" y="1609"/>
                <a:ext cx="127"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11" name="Rectangle 361">
                <a:extLst>
                  <a:ext uri="{FF2B5EF4-FFF2-40B4-BE49-F238E27FC236}">
                    <a16:creationId xmlns:a16="http://schemas.microsoft.com/office/drawing/2014/main" id="{5EBD6BCA-1DE4-4036-9DB4-E1BA48712921}"/>
                  </a:ext>
                </a:extLst>
              </p:cNvPr>
              <p:cNvSpPr>
                <a:spLocks noChangeArrowheads="1"/>
              </p:cNvSpPr>
              <p:nvPr/>
            </p:nvSpPr>
            <p:spPr bwMode="auto">
              <a:xfrm>
                <a:off x="3856" y="1584"/>
                <a:ext cx="116"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12" name="Rectangle 362">
                <a:extLst>
                  <a:ext uri="{FF2B5EF4-FFF2-40B4-BE49-F238E27FC236}">
                    <a16:creationId xmlns:a16="http://schemas.microsoft.com/office/drawing/2014/main" id="{CDBB4421-5112-4E73-9E47-9AC909FC6167}"/>
                  </a:ext>
                </a:extLst>
              </p:cNvPr>
              <p:cNvSpPr>
                <a:spLocks noChangeArrowheads="1"/>
              </p:cNvSpPr>
              <p:nvPr/>
            </p:nvSpPr>
            <p:spPr bwMode="auto">
              <a:xfrm>
                <a:off x="3856" y="1560"/>
                <a:ext cx="100"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13" name="Rectangle 363">
                <a:extLst>
                  <a:ext uri="{FF2B5EF4-FFF2-40B4-BE49-F238E27FC236}">
                    <a16:creationId xmlns:a16="http://schemas.microsoft.com/office/drawing/2014/main" id="{96F059E7-D1D7-4545-B617-E25F59632832}"/>
                  </a:ext>
                </a:extLst>
              </p:cNvPr>
              <p:cNvSpPr>
                <a:spLocks noChangeArrowheads="1"/>
              </p:cNvSpPr>
              <p:nvPr/>
            </p:nvSpPr>
            <p:spPr bwMode="auto">
              <a:xfrm>
                <a:off x="3856" y="1534"/>
                <a:ext cx="83" cy="26"/>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14" name="Rectangle 364">
                <a:extLst>
                  <a:ext uri="{FF2B5EF4-FFF2-40B4-BE49-F238E27FC236}">
                    <a16:creationId xmlns:a16="http://schemas.microsoft.com/office/drawing/2014/main" id="{B9917557-B15E-474F-A605-FBC9075725B9}"/>
                  </a:ext>
                </a:extLst>
              </p:cNvPr>
              <p:cNvSpPr>
                <a:spLocks noChangeArrowheads="1"/>
              </p:cNvSpPr>
              <p:nvPr/>
            </p:nvSpPr>
            <p:spPr bwMode="auto">
              <a:xfrm>
                <a:off x="3856" y="1509"/>
                <a:ext cx="68"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15" name="Rectangle 365">
                <a:extLst>
                  <a:ext uri="{FF2B5EF4-FFF2-40B4-BE49-F238E27FC236}">
                    <a16:creationId xmlns:a16="http://schemas.microsoft.com/office/drawing/2014/main" id="{B6072E9E-90C5-47F8-8EBA-FA47ADD90CD9}"/>
                  </a:ext>
                </a:extLst>
              </p:cNvPr>
              <p:cNvSpPr>
                <a:spLocks noChangeArrowheads="1"/>
              </p:cNvSpPr>
              <p:nvPr/>
            </p:nvSpPr>
            <p:spPr bwMode="auto">
              <a:xfrm>
                <a:off x="3856" y="1485"/>
                <a:ext cx="56"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16" name="Rectangle 366">
                <a:extLst>
                  <a:ext uri="{FF2B5EF4-FFF2-40B4-BE49-F238E27FC236}">
                    <a16:creationId xmlns:a16="http://schemas.microsoft.com/office/drawing/2014/main" id="{CE6E2183-941B-4A03-9DB1-35BDDE1DCA90}"/>
                  </a:ext>
                </a:extLst>
              </p:cNvPr>
              <p:cNvSpPr>
                <a:spLocks noChangeArrowheads="1"/>
              </p:cNvSpPr>
              <p:nvPr/>
            </p:nvSpPr>
            <p:spPr bwMode="auto">
              <a:xfrm>
                <a:off x="3856" y="1460"/>
                <a:ext cx="43"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17" name="Rectangle 367">
                <a:extLst>
                  <a:ext uri="{FF2B5EF4-FFF2-40B4-BE49-F238E27FC236}">
                    <a16:creationId xmlns:a16="http://schemas.microsoft.com/office/drawing/2014/main" id="{190C4413-093D-4D14-83DA-7BCF8F0BBC4D}"/>
                  </a:ext>
                </a:extLst>
              </p:cNvPr>
              <p:cNvSpPr>
                <a:spLocks noChangeArrowheads="1"/>
              </p:cNvSpPr>
              <p:nvPr/>
            </p:nvSpPr>
            <p:spPr bwMode="auto">
              <a:xfrm>
                <a:off x="3856" y="1436"/>
                <a:ext cx="32"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18" name="Rectangle 368">
                <a:extLst>
                  <a:ext uri="{FF2B5EF4-FFF2-40B4-BE49-F238E27FC236}">
                    <a16:creationId xmlns:a16="http://schemas.microsoft.com/office/drawing/2014/main" id="{69B75766-27D1-41B6-AA95-0D3F2596FAB2}"/>
                  </a:ext>
                </a:extLst>
              </p:cNvPr>
              <p:cNvSpPr>
                <a:spLocks noChangeArrowheads="1"/>
              </p:cNvSpPr>
              <p:nvPr/>
            </p:nvSpPr>
            <p:spPr bwMode="auto">
              <a:xfrm>
                <a:off x="3856" y="1411"/>
                <a:ext cx="24"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19" name="Rectangle 369">
                <a:extLst>
                  <a:ext uri="{FF2B5EF4-FFF2-40B4-BE49-F238E27FC236}">
                    <a16:creationId xmlns:a16="http://schemas.microsoft.com/office/drawing/2014/main" id="{04875B97-4737-4F03-8370-1D511232DCED}"/>
                  </a:ext>
                </a:extLst>
              </p:cNvPr>
              <p:cNvSpPr>
                <a:spLocks noChangeArrowheads="1"/>
              </p:cNvSpPr>
              <p:nvPr/>
            </p:nvSpPr>
            <p:spPr bwMode="auto">
              <a:xfrm>
                <a:off x="3856" y="1386"/>
                <a:ext cx="18"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20" name="Rectangle 370">
                <a:extLst>
                  <a:ext uri="{FF2B5EF4-FFF2-40B4-BE49-F238E27FC236}">
                    <a16:creationId xmlns:a16="http://schemas.microsoft.com/office/drawing/2014/main" id="{35E508AF-9C54-45C0-821C-B8A3D9C29953}"/>
                  </a:ext>
                </a:extLst>
              </p:cNvPr>
              <p:cNvSpPr>
                <a:spLocks noChangeArrowheads="1"/>
              </p:cNvSpPr>
              <p:nvPr/>
            </p:nvSpPr>
            <p:spPr bwMode="auto">
              <a:xfrm>
                <a:off x="3856" y="1362"/>
                <a:ext cx="13" cy="24"/>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21" name="Rectangle 371">
                <a:extLst>
                  <a:ext uri="{FF2B5EF4-FFF2-40B4-BE49-F238E27FC236}">
                    <a16:creationId xmlns:a16="http://schemas.microsoft.com/office/drawing/2014/main" id="{218BC162-45FE-4DBE-99E6-7868E83DB91B}"/>
                  </a:ext>
                </a:extLst>
              </p:cNvPr>
              <p:cNvSpPr>
                <a:spLocks noChangeArrowheads="1"/>
              </p:cNvSpPr>
              <p:nvPr/>
            </p:nvSpPr>
            <p:spPr bwMode="auto">
              <a:xfrm>
                <a:off x="3856" y="1337"/>
                <a:ext cx="20" cy="25"/>
              </a:xfrm>
              <a:prstGeom prst="rect">
                <a:avLst/>
              </a:prstGeom>
              <a:solidFill>
                <a:srgbClr val="FFFF99"/>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22" name="Rectangle 372">
                <a:extLst>
                  <a:ext uri="{FF2B5EF4-FFF2-40B4-BE49-F238E27FC236}">
                    <a16:creationId xmlns:a16="http://schemas.microsoft.com/office/drawing/2014/main" id="{2613DD72-DEB0-49AA-9FFD-B22CA3EEC18C}"/>
                  </a:ext>
                </a:extLst>
              </p:cNvPr>
              <p:cNvSpPr>
                <a:spLocks noChangeArrowheads="1"/>
              </p:cNvSpPr>
              <p:nvPr/>
            </p:nvSpPr>
            <p:spPr bwMode="auto">
              <a:xfrm>
                <a:off x="3573" y="3805"/>
                <a:ext cx="283"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23" name="Rectangle 373">
                <a:extLst>
                  <a:ext uri="{FF2B5EF4-FFF2-40B4-BE49-F238E27FC236}">
                    <a16:creationId xmlns:a16="http://schemas.microsoft.com/office/drawing/2014/main" id="{5DE934C8-FB96-4058-BE59-C2816F4DD62F}"/>
                  </a:ext>
                </a:extLst>
              </p:cNvPr>
              <p:cNvSpPr>
                <a:spLocks noChangeArrowheads="1"/>
              </p:cNvSpPr>
              <p:nvPr/>
            </p:nvSpPr>
            <p:spPr bwMode="auto">
              <a:xfrm>
                <a:off x="3565" y="3780"/>
                <a:ext cx="29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24" name="Rectangle 374">
                <a:extLst>
                  <a:ext uri="{FF2B5EF4-FFF2-40B4-BE49-F238E27FC236}">
                    <a16:creationId xmlns:a16="http://schemas.microsoft.com/office/drawing/2014/main" id="{44804F27-D955-4A90-B198-F007826DF555}"/>
                  </a:ext>
                </a:extLst>
              </p:cNvPr>
              <p:cNvSpPr>
                <a:spLocks noChangeArrowheads="1"/>
              </p:cNvSpPr>
              <p:nvPr/>
            </p:nvSpPr>
            <p:spPr bwMode="auto">
              <a:xfrm>
                <a:off x="3557" y="3756"/>
                <a:ext cx="299"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25" name="Rectangle 375">
                <a:extLst>
                  <a:ext uri="{FF2B5EF4-FFF2-40B4-BE49-F238E27FC236}">
                    <a16:creationId xmlns:a16="http://schemas.microsoft.com/office/drawing/2014/main" id="{00B1F7E8-8D5C-4F6B-8CB1-859742DCB689}"/>
                  </a:ext>
                </a:extLst>
              </p:cNvPr>
              <p:cNvSpPr>
                <a:spLocks noChangeArrowheads="1"/>
              </p:cNvSpPr>
              <p:nvPr/>
            </p:nvSpPr>
            <p:spPr bwMode="auto">
              <a:xfrm>
                <a:off x="3547" y="3731"/>
                <a:ext cx="309"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26" name="Rectangle 376">
                <a:extLst>
                  <a:ext uri="{FF2B5EF4-FFF2-40B4-BE49-F238E27FC236}">
                    <a16:creationId xmlns:a16="http://schemas.microsoft.com/office/drawing/2014/main" id="{03F3E822-B2CB-40FE-8ADC-B257D9364995}"/>
                  </a:ext>
                </a:extLst>
              </p:cNvPr>
              <p:cNvSpPr>
                <a:spLocks noChangeArrowheads="1"/>
              </p:cNvSpPr>
              <p:nvPr/>
            </p:nvSpPr>
            <p:spPr bwMode="auto">
              <a:xfrm>
                <a:off x="3537" y="3707"/>
                <a:ext cx="319"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27" name="Rectangle 377">
                <a:extLst>
                  <a:ext uri="{FF2B5EF4-FFF2-40B4-BE49-F238E27FC236}">
                    <a16:creationId xmlns:a16="http://schemas.microsoft.com/office/drawing/2014/main" id="{4E51BDC5-E298-49F9-8CFA-A592A240CED6}"/>
                  </a:ext>
                </a:extLst>
              </p:cNvPr>
              <p:cNvSpPr>
                <a:spLocks noChangeArrowheads="1"/>
              </p:cNvSpPr>
              <p:nvPr/>
            </p:nvSpPr>
            <p:spPr bwMode="auto">
              <a:xfrm>
                <a:off x="3528" y="3682"/>
                <a:ext cx="328"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28" name="Rectangle 378">
                <a:extLst>
                  <a:ext uri="{FF2B5EF4-FFF2-40B4-BE49-F238E27FC236}">
                    <a16:creationId xmlns:a16="http://schemas.microsoft.com/office/drawing/2014/main" id="{7949B3B4-F240-4845-98C4-A8517BCAA500}"/>
                  </a:ext>
                </a:extLst>
              </p:cNvPr>
              <p:cNvSpPr>
                <a:spLocks noChangeArrowheads="1"/>
              </p:cNvSpPr>
              <p:nvPr/>
            </p:nvSpPr>
            <p:spPr bwMode="auto">
              <a:xfrm>
                <a:off x="3517" y="3657"/>
                <a:ext cx="339"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29" name="Rectangle 379">
                <a:extLst>
                  <a:ext uri="{FF2B5EF4-FFF2-40B4-BE49-F238E27FC236}">
                    <a16:creationId xmlns:a16="http://schemas.microsoft.com/office/drawing/2014/main" id="{ADC64896-BEF4-4645-A8A8-17120012B758}"/>
                  </a:ext>
                </a:extLst>
              </p:cNvPr>
              <p:cNvSpPr>
                <a:spLocks noChangeArrowheads="1"/>
              </p:cNvSpPr>
              <p:nvPr/>
            </p:nvSpPr>
            <p:spPr bwMode="auto">
              <a:xfrm>
                <a:off x="3505" y="3633"/>
                <a:ext cx="351"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30" name="Rectangle 380">
                <a:extLst>
                  <a:ext uri="{FF2B5EF4-FFF2-40B4-BE49-F238E27FC236}">
                    <a16:creationId xmlns:a16="http://schemas.microsoft.com/office/drawing/2014/main" id="{1B3A30E2-C9A8-4112-9B69-39017F855806}"/>
                  </a:ext>
                </a:extLst>
              </p:cNvPr>
              <p:cNvSpPr>
                <a:spLocks noChangeArrowheads="1"/>
              </p:cNvSpPr>
              <p:nvPr/>
            </p:nvSpPr>
            <p:spPr bwMode="auto">
              <a:xfrm>
                <a:off x="3495" y="3607"/>
                <a:ext cx="361" cy="26"/>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31" name="Rectangle 381">
                <a:extLst>
                  <a:ext uri="{FF2B5EF4-FFF2-40B4-BE49-F238E27FC236}">
                    <a16:creationId xmlns:a16="http://schemas.microsoft.com/office/drawing/2014/main" id="{1F3801C3-26E3-4B42-B5F7-3FA04F81B8E4}"/>
                  </a:ext>
                </a:extLst>
              </p:cNvPr>
              <p:cNvSpPr>
                <a:spLocks noChangeArrowheads="1"/>
              </p:cNvSpPr>
              <p:nvPr/>
            </p:nvSpPr>
            <p:spPr bwMode="auto">
              <a:xfrm>
                <a:off x="3483" y="3582"/>
                <a:ext cx="373"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32" name="Rectangle 382">
                <a:extLst>
                  <a:ext uri="{FF2B5EF4-FFF2-40B4-BE49-F238E27FC236}">
                    <a16:creationId xmlns:a16="http://schemas.microsoft.com/office/drawing/2014/main" id="{4D65F624-D30D-4CFC-BBA8-1B7D78E7C1F5}"/>
                  </a:ext>
                </a:extLst>
              </p:cNvPr>
              <p:cNvSpPr>
                <a:spLocks noChangeArrowheads="1"/>
              </p:cNvSpPr>
              <p:nvPr/>
            </p:nvSpPr>
            <p:spPr bwMode="auto">
              <a:xfrm>
                <a:off x="3472" y="3558"/>
                <a:ext cx="384"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33" name="Rectangle 383">
                <a:extLst>
                  <a:ext uri="{FF2B5EF4-FFF2-40B4-BE49-F238E27FC236}">
                    <a16:creationId xmlns:a16="http://schemas.microsoft.com/office/drawing/2014/main" id="{6DF1B926-40CE-4879-AC1C-4685655C75E5}"/>
                  </a:ext>
                </a:extLst>
              </p:cNvPr>
              <p:cNvSpPr>
                <a:spLocks noChangeArrowheads="1"/>
              </p:cNvSpPr>
              <p:nvPr/>
            </p:nvSpPr>
            <p:spPr bwMode="auto">
              <a:xfrm>
                <a:off x="3465" y="3533"/>
                <a:ext cx="39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34" name="Rectangle 384">
                <a:extLst>
                  <a:ext uri="{FF2B5EF4-FFF2-40B4-BE49-F238E27FC236}">
                    <a16:creationId xmlns:a16="http://schemas.microsoft.com/office/drawing/2014/main" id="{280104E1-C357-45D9-9EB5-BDA4C1E2E58B}"/>
                  </a:ext>
                </a:extLst>
              </p:cNvPr>
              <p:cNvSpPr>
                <a:spLocks noChangeArrowheads="1"/>
              </p:cNvSpPr>
              <p:nvPr/>
            </p:nvSpPr>
            <p:spPr bwMode="auto">
              <a:xfrm>
                <a:off x="3457" y="3509"/>
                <a:ext cx="399"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35" name="Rectangle 385">
                <a:extLst>
                  <a:ext uri="{FF2B5EF4-FFF2-40B4-BE49-F238E27FC236}">
                    <a16:creationId xmlns:a16="http://schemas.microsoft.com/office/drawing/2014/main" id="{FB1B6E9B-DD5F-4C07-95BA-800E4031AD37}"/>
                  </a:ext>
                </a:extLst>
              </p:cNvPr>
              <p:cNvSpPr>
                <a:spLocks noChangeArrowheads="1"/>
              </p:cNvSpPr>
              <p:nvPr/>
            </p:nvSpPr>
            <p:spPr bwMode="auto">
              <a:xfrm>
                <a:off x="3451" y="3484"/>
                <a:ext cx="40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36" name="Rectangle 386">
                <a:extLst>
                  <a:ext uri="{FF2B5EF4-FFF2-40B4-BE49-F238E27FC236}">
                    <a16:creationId xmlns:a16="http://schemas.microsoft.com/office/drawing/2014/main" id="{EE73A776-3076-479B-B3F4-F4DDA784E714}"/>
                  </a:ext>
                </a:extLst>
              </p:cNvPr>
              <p:cNvSpPr>
                <a:spLocks noChangeArrowheads="1"/>
              </p:cNvSpPr>
              <p:nvPr/>
            </p:nvSpPr>
            <p:spPr bwMode="auto">
              <a:xfrm>
                <a:off x="3445" y="3459"/>
                <a:ext cx="41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37" name="Rectangle 387">
                <a:extLst>
                  <a:ext uri="{FF2B5EF4-FFF2-40B4-BE49-F238E27FC236}">
                    <a16:creationId xmlns:a16="http://schemas.microsoft.com/office/drawing/2014/main" id="{506B57C8-612F-4C4F-8DC1-2C78272698A4}"/>
                  </a:ext>
                </a:extLst>
              </p:cNvPr>
              <p:cNvSpPr>
                <a:spLocks noChangeArrowheads="1"/>
              </p:cNvSpPr>
              <p:nvPr/>
            </p:nvSpPr>
            <p:spPr bwMode="auto">
              <a:xfrm>
                <a:off x="3441" y="3435"/>
                <a:ext cx="415"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38" name="Rectangle 388">
                <a:extLst>
                  <a:ext uri="{FF2B5EF4-FFF2-40B4-BE49-F238E27FC236}">
                    <a16:creationId xmlns:a16="http://schemas.microsoft.com/office/drawing/2014/main" id="{12E0072A-ABE3-4C82-8A3D-0D469CA5A60D}"/>
                  </a:ext>
                </a:extLst>
              </p:cNvPr>
              <p:cNvSpPr>
                <a:spLocks noChangeArrowheads="1"/>
              </p:cNvSpPr>
              <p:nvPr/>
            </p:nvSpPr>
            <p:spPr bwMode="auto">
              <a:xfrm>
                <a:off x="3441" y="3410"/>
                <a:ext cx="41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39" name="Rectangle 389">
                <a:extLst>
                  <a:ext uri="{FF2B5EF4-FFF2-40B4-BE49-F238E27FC236}">
                    <a16:creationId xmlns:a16="http://schemas.microsoft.com/office/drawing/2014/main" id="{03E8F832-9382-4640-AD6D-2262EF73D5F0}"/>
                  </a:ext>
                </a:extLst>
              </p:cNvPr>
              <p:cNvSpPr>
                <a:spLocks noChangeArrowheads="1"/>
              </p:cNvSpPr>
              <p:nvPr/>
            </p:nvSpPr>
            <p:spPr bwMode="auto">
              <a:xfrm>
                <a:off x="3442" y="3385"/>
                <a:ext cx="414"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40" name="Rectangle 390">
                <a:extLst>
                  <a:ext uri="{FF2B5EF4-FFF2-40B4-BE49-F238E27FC236}">
                    <a16:creationId xmlns:a16="http://schemas.microsoft.com/office/drawing/2014/main" id="{D1E40B99-7A2C-4F1D-826E-805EA0AB39C8}"/>
                  </a:ext>
                </a:extLst>
              </p:cNvPr>
              <p:cNvSpPr>
                <a:spLocks noChangeArrowheads="1"/>
              </p:cNvSpPr>
              <p:nvPr/>
            </p:nvSpPr>
            <p:spPr bwMode="auto">
              <a:xfrm>
                <a:off x="3445" y="3361"/>
                <a:ext cx="411"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41" name="Rectangle 391">
                <a:extLst>
                  <a:ext uri="{FF2B5EF4-FFF2-40B4-BE49-F238E27FC236}">
                    <a16:creationId xmlns:a16="http://schemas.microsoft.com/office/drawing/2014/main" id="{1D84B37B-6845-416F-B86E-814515EB4F25}"/>
                  </a:ext>
                </a:extLst>
              </p:cNvPr>
              <p:cNvSpPr>
                <a:spLocks noChangeArrowheads="1"/>
              </p:cNvSpPr>
              <p:nvPr/>
            </p:nvSpPr>
            <p:spPr bwMode="auto">
              <a:xfrm>
                <a:off x="3450" y="3336"/>
                <a:ext cx="406"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42" name="Rectangle 392">
                <a:extLst>
                  <a:ext uri="{FF2B5EF4-FFF2-40B4-BE49-F238E27FC236}">
                    <a16:creationId xmlns:a16="http://schemas.microsoft.com/office/drawing/2014/main" id="{66999F3D-F40E-4723-A058-06A7559DDE49}"/>
                  </a:ext>
                </a:extLst>
              </p:cNvPr>
              <p:cNvSpPr>
                <a:spLocks noChangeArrowheads="1"/>
              </p:cNvSpPr>
              <p:nvPr/>
            </p:nvSpPr>
            <p:spPr bwMode="auto">
              <a:xfrm>
                <a:off x="3455" y="3312"/>
                <a:ext cx="401"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43" name="Rectangle 393">
                <a:extLst>
                  <a:ext uri="{FF2B5EF4-FFF2-40B4-BE49-F238E27FC236}">
                    <a16:creationId xmlns:a16="http://schemas.microsoft.com/office/drawing/2014/main" id="{E0166AA4-F38D-4037-83E7-B12E18BB8385}"/>
                  </a:ext>
                </a:extLst>
              </p:cNvPr>
              <p:cNvSpPr>
                <a:spLocks noChangeArrowheads="1"/>
              </p:cNvSpPr>
              <p:nvPr/>
            </p:nvSpPr>
            <p:spPr bwMode="auto">
              <a:xfrm>
                <a:off x="3452" y="3287"/>
                <a:ext cx="404"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44" name="Rectangle 394">
                <a:extLst>
                  <a:ext uri="{FF2B5EF4-FFF2-40B4-BE49-F238E27FC236}">
                    <a16:creationId xmlns:a16="http://schemas.microsoft.com/office/drawing/2014/main" id="{445E0187-EE25-4142-96C9-EE9FB293079C}"/>
                  </a:ext>
                </a:extLst>
              </p:cNvPr>
              <p:cNvSpPr>
                <a:spLocks noChangeArrowheads="1"/>
              </p:cNvSpPr>
              <p:nvPr/>
            </p:nvSpPr>
            <p:spPr bwMode="auto">
              <a:xfrm>
                <a:off x="3450" y="3262"/>
                <a:ext cx="406"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45" name="Rectangle 395">
                <a:extLst>
                  <a:ext uri="{FF2B5EF4-FFF2-40B4-BE49-F238E27FC236}">
                    <a16:creationId xmlns:a16="http://schemas.microsoft.com/office/drawing/2014/main" id="{EC468907-5F66-4531-BBD0-8B6C2C4B1662}"/>
                  </a:ext>
                </a:extLst>
              </p:cNvPr>
              <p:cNvSpPr>
                <a:spLocks noChangeArrowheads="1"/>
              </p:cNvSpPr>
              <p:nvPr/>
            </p:nvSpPr>
            <p:spPr bwMode="auto">
              <a:xfrm>
                <a:off x="3448" y="3238"/>
                <a:ext cx="408"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46" name="Rectangle 396">
                <a:extLst>
                  <a:ext uri="{FF2B5EF4-FFF2-40B4-BE49-F238E27FC236}">
                    <a16:creationId xmlns:a16="http://schemas.microsoft.com/office/drawing/2014/main" id="{729FA4F1-08FC-446D-B24C-AC2B2A7A0EC5}"/>
                  </a:ext>
                </a:extLst>
              </p:cNvPr>
              <p:cNvSpPr>
                <a:spLocks noChangeArrowheads="1"/>
              </p:cNvSpPr>
              <p:nvPr/>
            </p:nvSpPr>
            <p:spPr bwMode="auto">
              <a:xfrm>
                <a:off x="3448" y="3213"/>
                <a:ext cx="408"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47" name="Rectangle 397">
                <a:extLst>
                  <a:ext uri="{FF2B5EF4-FFF2-40B4-BE49-F238E27FC236}">
                    <a16:creationId xmlns:a16="http://schemas.microsoft.com/office/drawing/2014/main" id="{A9CA7A9D-3AC1-4476-9894-35824EC250E3}"/>
                  </a:ext>
                </a:extLst>
              </p:cNvPr>
              <p:cNvSpPr>
                <a:spLocks noChangeArrowheads="1"/>
              </p:cNvSpPr>
              <p:nvPr/>
            </p:nvSpPr>
            <p:spPr bwMode="auto">
              <a:xfrm>
                <a:off x="3448" y="3188"/>
                <a:ext cx="408"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48" name="Rectangle 398">
                <a:extLst>
                  <a:ext uri="{FF2B5EF4-FFF2-40B4-BE49-F238E27FC236}">
                    <a16:creationId xmlns:a16="http://schemas.microsoft.com/office/drawing/2014/main" id="{25FFAC7B-87A2-4150-A9E2-04581711F780}"/>
                  </a:ext>
                </a:extLst>
              </p:cNvPr>
              <p:cNvSpPr>
                <a:spLocks noChangeArrowheads="1"/>
              </p:cNvSpPr>
              <p:nvPr/>
            </p:nvSpPr>
            <p:spPr bwMode="auto">
              <a:xfrm>
                <a:off x="3444" y="3163"/>
                <a:ext cx="412"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49" name="Rectangle 399">
                <a:extLst>
                  <a:ext uri="{FF2B5EF4-FFF2-40B4-BE49-F238E27FC236}">
                    <a16:creationId xmlns:a16="http://schemas.microsoft.com/office/drawing/2014/main" id="{A64A33D5-D943-4756-9920-E36D6A72297A}"/>
                  </a:ext>
                </a:extLst>
              </p:cNvPr>
              <p:cNvSpPr>
                <a:spLocks noChangeArrowheads="1"/>
              </p:cNvSpPr>
              <p:nvPr/>
            </p:nvSpPr>
            <p:spPr bwMode="auto">
              <a:xfrm>
                <a:off x="3441" y="3138"/>
                <a:ext cx="41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50" name="Rectangle 400">
                <a:extLst>
                  <a:ext uri="{FF2B5EF4-FFF2-40B4-BE49-F238E27FC236}">
                    <a16:creationId xmlns:a16="http://schemas.microsoft.com/office/drawing/2014/main" id="{EA23992C-1D98-4E85-962F-F30DB32F1A0B}"/>
                  </a:ext>
                </a:extLst>
              </p:cNvPr>
              <p:cNvSpPr>
                <a:spLocks noChangeArrowheads="1"/>
              </p:cNvSpPr>
              <p:nvPr/>
            </p:nvSpPr>
            <p:spPr bwMode="auto">
              <a:xfrm>
                <a:off x="3439" y="3114"/>
                <a:ext cx="417"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51" name="Rectangle 401">
                <a:extLst>
                  <a:ext uri="{FF2B5EF4-FFF2-40B4-BE49-F238E27FC236}">
                    <a16:creationId xmlns:a16="http://schemas.microsoft.com/office/drawing/2014/main" id="{6F5A5DEC-8A87-4832-96CC-FBE2241CB296}"/>
                  </a:ext>
                </a:extLst>
              </p:cNvPr>
              <p:cNvSpPr>
                <a:spLocks noChangeArrowheads="1"/>
              </p:cNvSpPr>
              <p:nvPr/>
            </p:nvSpPr>
            <p:spPr bwMode="auto">
              <a:xfrm>
                <a:off x="3429" y="3089"/>
                <a:ext cx="427"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52" name="Rectangle 402">
                <a:extLst>
                  <a:ext uri="{FF2B5EF4-FFF2-40B4-BE49-F238E27FC236}">
                    <a16:creationId xmlns:a16="http://schemas.microsoft.com/office/drawing/2014/main" id="{5811CDE2-4A3C-427F-A91C-9DAD6EF08075}"/>
                  </a:ext>
                </a:extLst>
              </p:cNvPr>
              <p:cNvSpPr>
                <a:spLocks noChangeArrowheads="1"/>
              </p:cNvSpPr>
              <p:nvPr/>
            </p:nvSpPr>
            <p:spPr bwMode="auto">
              <a:xfrm>
                <a:off x="3413" y="3064"/>
                <a:ext cx="443"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53" name="Rectangle 403">
                <a:extLst>
                  <a:ext uri="{FF2B5EF4-FFF2-40B4-BE49-F238E27FC236}">
                    <a16:creationId xmlns:a16="http://schemas.microsoft.com/office/drawing/2014/main" id="{66F97A02-6333-437B-AC95-382B24A4BD4E}"/>
                  </a:ext>
                </a:extLst>
              </p:cNvPr>
              <p:cNvSpPr>
                <a:spLocks noChangeArrowheads="1"/>
              </p:cNvSpPr>
              <p:nvPr/>
            </p:nvSpPr>
            <p:spPr bwMode="auto">
              <a:xfrm>
                <a:off x="3409" y="3040"/>
                <a:ext cx="447"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54" name="Rectangle 404">
                <a:extLst>
                  <a:ext uri="{FF2B5EF4-FFF2-40B4-BE49-F238E27FC236}">
                    <a16:creationId xmlns:a16="http://schemas.microsoft.com/office/drawing/2014/main" id="{D36584B7-FF0C-46BF-8557-A640AA8300BE}"/>
                  </a:ext>
                </a:extLst>
              </p:cNvPr>
              <p:cNvSpPr>
                <a:spLocks noChangeArrowheads="1"/>
              </p:cNvSpPr>
              <p:nvPr/>
            </p:nvSpPr>
            <p:spPr bwMode="auto">
              <a:xfrm>
                <a:off x="3396" y="3015"/>
                <a:ext cx="460"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55" name="Rectangle 405">
                <a:extLst>
                  <a:ext uri="{FF2B5EF4-FFF2-40B4-BE49-F238E27FC236}">
                    <a16:creationId xmlns:a16="http://schemas.microsoft.com/office/drawing/2014/main" id="{B75EAAD1-5427-4512-B0D8-E15EA6FA4658}"/>
                  </a:ext>
                </a:extLst>
              </p:cNvPr>
              <p:cNvSpPr>
                <a:spLocks noChangeArrowheads="1"/>
              </p:cNvSpPr>
              <p:nvPr/>
            </p:nvSpPr>
            <p:spPr bwMode="auto">
              <a:xfrm>
                <a:off x="3379" y="2991"/>
                <a:ext cx="477"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56" name="Rectangle 406">
                <a:extLst>
                  <a:ext uri="{FF2B5EF4-FFF2-40B4-BE49-F238E27FC236}">
                    <a16:creationId xmlns:a16="http://schemas.microsoft.com/office/drawing/2014/main" id="{39CEF455-9243-44A1-AA84-1BFC06FEB7EC}"/>
                  </a:ext>
                </a:extLst>
              </p:cNvPr>
              <p:cNvSpPr>
                <a:spLocks noChangeArrowheads="1"/>
              </p:cNvSpPr>
              <p:nvPr/>
            </p:nvSpPr>
            <p:spPr bwMode="auto">
              <a:xfrm>
                <a:off x="3358" y="2966"/>
                <a:ext cx="498"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57" name="Rectangle 407">
                <a:extLst>
                  <a:ext uri="{FF2B5EF4-FFF2-40B4-BE49-F238E27FC236}">
                    <a16:creationId xmlns:a16="http://schemas.microsoft.com/office/drawing/2014/main" id="{794EBB4C-A87F-42F0-8C14-5EFC72E10355}"/>
                  </a:ext>
                </a:extLst>
              </p:cNvPr>
              <p:cNvSpPr>
                <a:spLocks noChangeArrowheads="1"/>
              </p:cNvSpPr>
              <p:nvPr/>
            </p:nvSpPr>
            <p:spPr bwMode="auto">
              <a:xfrm>
                <a:off x="3346" y="2941"/>
                <a:ext cx="510"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58" name="Rectangle 408">
                <a:extLst>
                  <a:ext uri="{FF2B5EF4-FFF2-40B4-BE49-F238E27FC236}">
                    <a16:creationId xmlns:a16="http://schemas.microsoft.com/office/drawing/2014/main" id="{2436FD9F-3949-45C4-9DF0-5A9F7B389007}"/>
                  </a:ext>
                </a:extLst>
              </p:cNvPr>
              <p:cNvSpPr>
                <a:spLocks noChangeArrowheads="1"/>
              </p:cNvSpPr>
              <p:nvPr/>
            </p:nvSpPr>
            <p:spPr bwMode="auto">
              <a:xfrm>
                <a:off x="3319" y="2917"/>
                <a:ext cx="537"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59" name="Rectangle 409">
                <a:extLst>
                  <a:ext uri="{FF2B5EF4-FFF2-40B4-BE49-F238E27FC236}">
                    <a16:creationId xmlns:a16="http://schemas.microsoft.com/office/drawing/2014/main" id="{A79EB5EF-3F43-43FB-A43B-B47E8F620AFB}"/>
                  </a:ext>
                </a:extLst>
              </p:cNvPr>
              <p:cNvSpPr>
                <a:spLocks noChangeArrowheads="1"/>
              </p:cNvSpPr>
              <p:nvPr/>
            </p:nvSpPr>
            <p:spPr bwMode="auto">
              <a:xfrm>
                <a:off x="3295" y="2892"/>
                <a:ext cx="56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60" name="Rectangle 410">
                <a:extLst>
                  <a:ext uri="{FF2B5EF4-FFF2-40B4-BE49-F238E27FC236}">
                    <a16:creationId xmlns:a16="http://schemas.microsoft.com/office/drawing/2014/main" id="{E4A17DCF-CFF8-4357-AE03-45294F6BD912}"/>
                  </a:ext>
                </a:extLst>
              </p:cNvPr>
              <p:cNvSpPr>
                <a:spLocks noChangeArrowheads="1"/>
              </p:cNvSpPr>
              <p:nvPr/>
            </p:nvSpPr>
            <p:spPr bwMode="auto">
              <a:xfrm>
                <a:off x="3272" y="2868"/>
                <a:ext cx="584"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61" name="Rectangle 411">
                <a:extLst>
                  <a:ext uri="{FF2B5EF4-FFF2-40B4-BE49-F238E27FC236}">
                    <a16:creationId xmlns:a16="http://schemas.microsoft.com/office/drawing/2014/main" id="{E4174467-AB3C-4EBE-ADFA-B8D9EEEA1E72}"/>
                  </a:ext>
                </a:extLst>
              </p:cNvPr>
              <p:cNvSpPr>
                <a:spLocks noChangeArrowheads="1"/>
              </p:cNvSpPr>
              <p:nvPr/>
            </p:nvSpPr>
            <p:spPr bwMode="auto">
              <a:xfrm>
                <a:off x="3237" y="2843"/>
                <a:ext cx="619"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62" name="Rectangle 412">
                <a:extLst>
                  <a:ext uri="{FF2B5EF4-FFF2-40B4-BE49-F238E27FC236}">
                    <a16:creationId xmlns:a16="http://schemas.microsoft.com/office/drawing/2014/main" id="{4FF050B7-07A6-48DE-B4DC-B836B2F17D20}"/>
                  </a:ext>
                </a:extLst>
              </p:cNvPr>
              <p:cNvSpPr>
                <a:spLocks noChangeArrowheads="1"/>
              </p:cNvSpPr>
              <p:nvPr/>
            </p:nvSpPr>
            <p:spPr bwMode="auto">
              <a:xfrm>
                <a:off x="3223" y="2818"/>
                <a:ext cx="633"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63" name="Rectangle 413">
                <a:extLst>
                  <a:ext uri="{FF2B5EF4-FFF2-40B4-BE49-F238E27FC236}">
                    <a16:creationId xmlns:a16="http://schemas.microsoft.com/office/drawing/2014/main" id="{43E0D294-B74F-4BEE-B7A2-E8D551C252E2}"/>
                  </a:ext>
                </a:extLst>
              </p:cNvPr>
              <p:cNvSpPr>
                <a:spLocks noChangeArrowheads="1"/>
              </p:cNvSpPr>
              <p:nvPr/>
            </p:nvSpPr>
            <p:spPr bwMode="auto">
              <a:xfrm>
                <a:off x="3215" y="2794"/>
                <a:ext cx="641"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64" name="Rectangle 414">
                <a:extLst>
                  <a:ext uri="{FF2B5EF4-FFF2-40B4-BE49-F238E27FC236}">
                    <a16:creationId xmlns:a16="http://schemas.microsoft.com/office/drawing/2014/main" id="{0B84DC1A-ADB2-4598-82B7-00536B7B0F16}"/>
                  </a:ext>
                </a:extLst>
              </p:cNvPr>
              <p:cNvSpPr>
                <a:spLocks noChangeArrowheads="1"/>
              </p:cNvSpPr>
              <p:nvPr/>
            </p:nvSpPr>
            <p:spPr bwMode="auto">
              <a:xfrm>
                <a:off x="3201" y="2768"/>
                <a:ext cx="655" cy="26"/>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65" name="Rectangle 415">
                <a:extLst>
                  <a:ext uri="{FF2B5EF4-FFF2-40B4-BE49-F238E27FC236}">
                    <a16:creationId xmlns:a16="http://schemas.microsoft.com/office/drawing/2014/main" id="{9122F414-D77B-469A-89D2-4F3C16A6EA63}"/>
                  </a:ext>
                </a:extLst>
              </p:cNvPr>
              <p:cNvSpPr>
                <a:spLocks noChangeArrowheads="1"/>
              </p:cNvSpPr>
              <p:nvPr/>
            </p:nvSpPr>
            <p:spPr bwMode="auto">
              <a:xfrm>
                <a:off x="3185" y="2743"/>
                <a:ext cx="67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66" name="Rectangle 416">
                <a:extLst>
                  <a:ext uri="{FF2B5EF4-FFF2-40B4-BE49-F238E27FC236}">
                    <a16:creationId xmlns:a16="http://schemas.microsoft.com/office/drawing/2014/main" id="{1DF05E3F-D782-48FC-8DF6-3B6C924428BF}"/>
                  </a:ext>
                </a:extLst>
              </p:cNvPr>
              <p:cNvSpPr>
                <a:spLocks noChangeArrowheads="1"/>
              </p:cNvSpPr>
              <p:nvPr/>
            </p:nvSpPr>
            <p:spPr bwMode="auto">
              <a:xfrm>
                <a:off x="3153" y="2719"/>
                <a:ext cx="703"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67" name="Rectangle 417">
                <a:extLst>
                  <a:ext uri="{FF2B5EF4-FFF2-40B4-BE49-F238E27FC236}">
                    <a16:creationId xmlns:a16="http://schemas.microsoft.com/office/drawing/2014/main" id="{F9719CE4-6D13-483F-9193-C6CE2DEF85BA}"/>
                  </a:ext>
                </a:extLst>
              </p:cNvPr>
              <p:cNvSpPr>
                <a:spLocks noChangeArrowheads="1"/>
              </p:cNvSpPr>
              <p:nvPr/>
            </p:nvSpPr>
            <p:spPr bwMode="auto">
              <a:xfrm>
                <a:off x="3104" y="2694"/>
                <a:ext cx="752"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68" name="Rectangle 418">
                <a:extLst>
                  <a:ext uri="{FF2B5EF4-FFF2-40B4-BE49-F238E27FC236}">
                    <a16:creationId xmlns:a16="http://schemas.microsoft.com/office/drawing/2014/main" id="{AF121BBB-F3C4-4989-A2F6-AB3611776333}"/>
                  </a:ext>
                </a:extLst>
              </p:cNvPr>
              <p:cNvSpPr>
                <a:spLocks noChangeArrowheads="1"/>
              </p:cNvSpPr>
              <p:nvPr/>
            </p:nvSpPr>
            <p:spPr bwMode="auto">
              <a:xfrm>
                <a:off x="3082" y="2670"/>
                <a:ext cx="774"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69" name="Rectangle 419">
                <a:extLst>
                  <a:ext uri="{FF2B5EF4-FFF2-40B4-BE49-F238E27FC236}">
                    <a16:creationId xmlns:a16="http://schemas.microsoft.com/office/drawing/2014/main" id="{75676836-6827-4DF8-A1D9-F4BF19C79171}"/>
                  </a:ext>
                </a:extLst>
              </p:cNvPr>
              <p:cNvSpPr>
                <a:spLocks noChangeArrowheads="1"/>
              </p:cNvSpPr>
              <p:nvPr/>
            </p:nvSpPr>
            <p:spPr bwMode="auto">
              <a:xfrm>
                <a:off x="3070" y="2645"/>
                <a:ext cx="786"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70" name="Rectangle 420">
                <a:extLst>
                  <a:ext uri="{FF2B5EF4-FFF2-40B4-BE49-F238E27FC236}">
                    <a16:creationId xmlns:a16="http://schemas.microsoft.com/office/drawing/2014/main" id="{4E9892CE-0681-45B4-A65D-19A61FCF37C2}"/>
                  </a:ext>
                </a:extLst>
              </p:cNvPr>
              <p:cNvSpPr>
                <a:spLocks noChangeArrowheads="1"/>
              </p:cNvSpPr>
              <p:nvPr/>
            </p:nvSpPr>
            <p:spPr bwMode="auto">
              <a:xfrm>
                <a:off x="3100" y="2620"/>
                <a:ext cx="756"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71" name="Rectangle 421">
                <a:extLst>
                  <a:ext uri="{FF2B5EF4-FFF2-40B4-BE49-F238E27FC236}">
                    <a16:creationId xmlns:a16="http://schemas.microsoft.com/office/drawing/2014/main" id="{9E19D0FF-76C2-4AE8-8AD5-9631B9233CE0}"/>
                  </a:ext>
                </a:extLst>
              </p:cNvPr>
              <p:cNvSpPr>
                <a:spLocks noChangeArrowheads="1"/>
              </p:cNvSpPr>
              <p:nvPr/>
            </p:nvSpPr>
            <p:spPr bwMode="auto">
              <a:xfrm>
                <a:off x="3138" y="2596"/>
                <a:ext cx="718"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72" name="Rectangle 422">
                <a:extLst>
                  <a:ext uri="{FF2B5EF4-FFF2-40B4-BE49-F238E27FC236}">
                    <a16:creationId xmlns:a16="http://schemas.microsoft.com/office/drawing/2014/main" id="{BE6C01EA-6FA8-4285-AD6C-F069210BB2E8}"/>
                  </a:ext>
                </a:extLst>
              </p:cNvPr>
              <p:cNvSpPr>
                <a:spLocks noChangeArrowheads="1"/>
              </p:cNvSpPr>
              <p:nvPr/>
            </p:nvSpPr>
            <p:spPr bwMode="auto">
              <a:xfrm>
                <a:off x="3130" y="2571"/>
                <a:ext cx="726"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73" name="Rectangle 423">
                <a:extLst>
                  <a:ext uri="{FF2B5EF4-FFF2-40B4-BE49-F238E27FC236}">
                    <a16:creationId xmlns:a16="http://schemas.microsoft.com/office/drawing/2014/main" id="{E7BC31CC-688F-4060-BCF7-CE900B0E62AF}"/>
                  </a:ext>
                </a:extLst>
              </p:cNvPr>
              <p:cNvSpPr>
                <a:spLocks noChangeArrowheads="1"/>
              </p:cNvSpPr>
              <p:nvPr/>
            </p:nvSpPr>
            <p:spPr bwMode="auto">
              <a:xfrm>
                <a:off x="3141" y="2546"/>
                <a:ext cx="71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74" name="Rectangle 424">
                <a:extLst>
                  <a:ext uri="{FF2B5EF4-FFF2-40B4-BE49-F238E27FC236}">
                    <a16:creationId xmlns:a16="http://schemas.microsoft.com/office/drawing/2014/main" id="{34662D4F-2895-4C97-B46C-F88813A23AF4}"/>
                  </a:ext>
                </a:extLst>
              </p:cNvPr>
              <p:cNvSpPr>
                <a:spLocks noChangeArrowheads="1"/>
              </p:cNvSpPr>
              <p:nvPr/>
            </p:nvSpPr>
            <p:spPr bwMode="auto">
              <a:xfrm>
                <a:off x="3164" y="2522"/>
                <a:ext cx="692"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75" name="Rectangle 425">
                <a:extLst>
                  <a:ext uri="{FF2B5EF4-FFF2-40B4-BE49-F238E27FC236}">
                    <a16:creationId xmlns:a16="http://schemas.microsoft.com/office/drawing/2014/main" id="{953F56F8-ADF7-4412-8499-BEEAEB2EB2DA}"/>
                  </a:ext>
                </a:extLst>
              </p:cNvPr>
              <p:cNvSpPr>
                <a:spLocks noChangeArrowheads="1"/>
              </p:cNvSpPr>
              <p:nvPr/>
            </p:nvSpPr>
            <p:spPr bwMode="auto">
              <a:xfrm>
                <a:off x="3176" y="2497"/>
                <a:ext cx="680"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76" name="Rectangle 426">
                <a:extLst>
                  <a:ext uri="{FF2B5EF4-FFF2-40B4-BE49-F238E27FC236}">
                    <a16:creationId xmlns:a16="http://schemas.microsoft.com/office/drawing/2014/main" id="{7B5AD3E3-269F-4032-99A8-16DA7E0075A6}"/>
                  </a:ext>
                </a:extLst>
              </p:cNvPr>
              <p:cNvSpPr>
                <a:spLocks noChangeArrowheads="1"/>
              </p:cNvSpPr>
              <p:nvPr/>
            </p:nvSpPr>
            <p:spPr bwMode="auto">
              <a:xfrm>
                <a:off x="3176" y="2473"/>
                <a:ext cx="680"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77" name="Rectangle 427">
                <a:extLst>
                  <a:ext uri="{FF2B5EF4-FFF2-40B4-BE49-F238E27FC236}">
                    <a16:creationId xmlns:a16="http://schemas.microsoft.com/office/drawing/2014/main" id="{91F23B2B-DA55-4408-AABC-050FBBFD7900}"/>
                  </a:ext>
                </a:extLst>
              </p:cNvPr>
              <p:cNvSpPr>
                <a:spLocks noChangeArrowheads="1"/>
              </p:cNvSpPr>
              <p:nvPr/>
            </p:nvSpPr>
            <p:spPr bwMode="auto">
              <a:xfrm>
                <a:off x="3201" y="2448"/>
                <a:ext cx="65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78" name="Rectangle 428">
                <a:extLst>
                  <a:ext uri="{FF2B5EF4-FFF2-40B4-BE49-F238E27FC236}">
                    <a16:creationId xmlns:a16="http://schemas.microsoft.com/office/drawing/2014/main" id="{D9B3052B-CD34-4F4C-8EDD-6F84152B01A3}"/>
                  </a:ext>
                </a:extLst>
              </p:cNvPr>
              <p:cNvSpPr>
                <a:spLocks noChangeArrowheads="1"/>
              </p:cNvSpPr>
              <p:nvPr/>
            </p:nvSpPr>
            <p:spPr bwMode="auto">
              <a:xfrm>
                <a:off x="3225" y="2423"/>
                <a:ext cx="63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79" name="Rectangle 429">
                <a:extLst>
                  <a:ext uri="{FF2B5EF4-FFF2-40B4-BE49-F238E27FC236}">
                    <a16:creationId xmlns:a16="http://schemas.microsoft.com/office/drawing/2014/main" id="{24DF48C3-311D-4B05-8563-B5703E838E2F}"/>
                  </a:ext>
                </a:extLst>
              </p:cNvPr>
              <p:cNvSpPr>
                <a:spLocks noChangeArrowheads="1"/>
              </p:cNvSpPr>
              <p:nvPr/>
            </p:nvSpPr>
            <p:spPr bwMode="auto">
              <a:xfrm>
                <a:off x="3256" y="2399"/>
                <a:ext cx="600"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80" name="Rectangle 430">
                <a:extLst>
                  <a:ext uri="{FF2B5EF4-FFF2-40B4-BE49-F238E27FC236}">
                    <a16:creationId xmlns:a16="http://schemas.microsoft.com/office/drawing/2014/main" id="{FF0FABCE-5270-4265-95CD-076A72682CE1}"/>
                  </a:ext>
                </a:extLst>
              </p:cNvPr>
              <p:cNvSpPr>
                <a:spLocks noChangeArrowheads="1"/>
              </p:cNvSpPr>
              <p:nvPr/>
            </p:nvSpPr>
            <p:spPr bwMode="auto">
              <a:xfrm>
                <a:off x="3277" y="2373"/>
                <a:ext cx="579" cy="26"/>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81" name="Rectangle 431">
                <a:extLst>
                  <a:ext uri="{FF2B5EF4-FFF2-40B4-BE49-F238E27FC236}">
                    <a16:creationId xmlns:a16="http://schemas.microsoft.com/office/drawing/2014/main" id="{B97169F9-29D3-47F0-B685-EF365198927F}"/>
                  </a:ext>
                </a:extLst>
              </p:cNvPr>
              <p:cNvSpPr>
                <a:spLocks noChangeArrowheads="1"/>
              </p:cNvSpPr>
              <p:nvPr/>
            </p:nvSpPr>
            <p:spPr bwMode="auto">
              <a:xfrm>
                <a:off x="3307" y="2348"/>
                <a:ext cx="549"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82" name="Rectangle 432">
                <a:extLst>
                  <a:ext uri="{FF2B5EF4-FFF2-40B4-BE49-F238E27FC236}">
                    <a16:creationId xmlns:a16="http://schemas.microsoft.com/office/drawing/2014/main" id="{9DD36CD2-E6CD-4D5F-96C9-E41AD4205DFD}"/>
                  </a:ext>
                </a:extLst>
              </p:cNvPr>
              <p:cNvSpPr>
                <a:spLocks noChangeArrowheads="1"/>
              </p:cNvSpPr>
              <p:nvPr/>
            </p:nvSpPr>
            <p:spPr bwMode="auto">
              <a:xfrm>
                <a:off x="3324" y="2324"/>
                <a:ext cx="532"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83" name="Rectangle 433">
                <a:extLst>
                  <a:ext uri="{FF2B5EF4-FFF2-40B4-BE49-F238E27FC236}">
                    <a16:creationId xmlns:a16="http://schemas.microsoft.com/office/drawing/2014/main" id="{D03D94F3-B59F-4BF4-A4DB-B4BA7156BBFF}"/>
                  </a:ext>
                </a:extLst>
              </p:cNvPr>
              <p:cNvSpPr>
                <a:spLocks noChangeArrowheads="1"/>
              </p:cNvSpPr>
              <p:nvPr/>
            </p:nvSpPr>
            <p:spPr bwMode="auto">
              <a:xfrm>
                <a:off x="3351" y="2299"/>
                <a:ext cx="50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84" name="Rectangle 434">
                <a:extLst>
                  <a:ext uri="{FF2B5EF4-FFF2-40B4-BE49-F238E27FC236}">
                    <a16:creationId xmlns:a16="http://schemas.microsoft.com/office/drawing/2014/main" id="{E20FA2FC-18CC-4809-BE51-75CAC326FF19}"/>
                  </a:ext>
                </a:extLst>
              </p:cNvPr>
              <p:cNvSpPr>
                <a:spLocks noChangeArrowheads="1"/>
              </p:cNvSpPr>
              <p:nvPr/>
            </p:nvSpPr>
            <p:spPr bwMode="auto">
              <a:xfrm>
                <a:off x="3363" y="2275"/>
                <a:ext cx="493"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85" name="Rectangle 435">
                <a:extLst>
                  <a:ext uri="{FF2B5EF4-FFF2-40B4-BE49-F238E27FC236}">
                    <a16:creationId xmlns:a16="http://schemas.microsoft.com/office/drawing/2014/main" id="{03117F0F-56EF-4EC5-8B5E-5FBDB8017300}"/>
                  </a:ext>
                </a:extLst>
              </p:cNvPr>
              <p:cNvSpPr>
                <a:spLocks noChangeArrowheads="1"/>
              </p:cNvSpPr>
              <p:nvPr/>
            </p:nvSpPr>
            <p:spPr bwMode="auto">
              <a:xfrm>
                <a:off x="3377" y="2250"/>
                <a:ext cx="479"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86" name="Rectangle 436">
                <a:extLst>
                  <a:ext uri="{FF2B5EF4-FFF2-40B4-BE49-F238E27FC236}">
                    <a16:creationId xmlns:a16="http://schemas.microsoft.com/office/drawing/2014/main" id="{CCDDD241-F7D4-4EC0-80F3-F0F141C215E0}"/>
                  </a:ext>
                </a:extLst>
              </p:cNvPr>
              <p:cNvSpPr>
                <a:spLocks noChangeArrowheads="1"/>
              </p:cNvSpPr>
              <p:nvPr/>
            </p:nvSpPr>
            <p:spPr bwMode="auto">
              <a:xfrm>
                <a:off x="3379" y="2225"/>
                <a:ext cx="477"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87" name="Rectangle 437">
                <a:extLst>
                  <a:ext uri="{FF2B5EF4-FFF2-40B4-BE49-F238E27FC236}">
                    <a16:creationId xmlns:a16="http://schemas.microsoft.com/office/drawing/2014/main" id="{29D32138-46A0-42AC-A6EC-8B8F5A700263}"/>
                  </a:ext>
                </a:extLst>
              </p:cNvPr>
              <p:cNvSpPr>
                <a:spLocks noChangeArrowheads="1"/>
              </p:cNvSpPr>
              <p:nvPr/>
            </p:nvSpPr>
            <p:spPr bwMode="auto">
              <a:xfrm>
                <a:off x="3379" y="2201"/>
                <a:ext cx="477"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88" name="Rectangle 438">
                <a:extLst>
                  <a:ext uri="{FF2B5EF4-FFF2-40B4-BE49-F238E27FC236}">
                    <a16:creationId xmlns:a16="http://schemas.microsoft.com/office/drawing/2014/main" id="{AC76F184-10F2-4100-B30E-24804D0ADCBD}"/>
                  </a:ext>
                </a:extLst>
              </p:cNvPr>
              <p:cNvSpPr>
                <a:spLocks noChangeArrowheads="1"/>
              </p:cNvSpPr>
              <p:nvPr/>
            </p:nvSpPr>
            <p:spPr bwMode="auto">
              <a:xfrm>
                <a:off x="3375" y="2176"/>
                <a:ext cx="48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89" name="Rectangle 439">
                <a:extLst>
                  <a:ext uri="{FF2B5EF4-FFF2-40B4-BE49-F238E27FC236}">
                    <a16:creationId xmlns:a16="http://schemas.microsoft.com/office/drawing/2014/main" id="{016356C5-FEBF-442D-95B8-E48B28AAEE4F}"/>
                  </a:ext>
                </a:extLst>
              </p:cNvPr>
              <p:cNvSpPr>
                <a:spLocks noChangeArrowheads="1"/>
              </p:cNvSpPr>
              <p:nvPr/>
            </p:nvSpPr>
            <p:spPr bwMode="auto">
              <a:xfrm>
                <a:off x="3375" y="2152"/>
                <a:ext cx="481"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90" name="Rectangle 440">
                <a:extLst>
                  <a:ext uri="{FF2B5EF4-FFF2-40B4-BE49-F238E27FC236}">
                    <a16:creationId xmlns:a16="http://schemas.microsoft.com/office/drawing/2014/main" id="{E2CDB5C8-79BB-4914-811B-58DFF22D656C}"/>
                  </a:ext>
                </a:extLst>
              </p:cNvPr>
              <p:cNvSpPr>
                <a:spLocks noChangeArrowheads="1"/>
              </p:cNvSpPr>
              <p:nvPr/>
            </p:nvSpPr>
            <p:spPr bwMode="auto">
              <a:xfrm>
                <a:off x="3380" y="2127"/>
                <a:ext cx="476"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91" name="Rectangle 441">
                <a:extLst>
                  <a:ext uri="{FF2B5EF4-FFF2-40B4-BE49-F238E27FC236}">
                    <a16:creationId xmlns:a16="http://schemas.microsoft.com/office/drawing/2014/main" id="{30B98FC4-639D-4CE3-8761-4D70003B5A5A}"/>
                  </a:ext>
                </a:extLst>
              </p:cNvPr>
              <p:cNvSpPr>
                <a:spLocks noChangeArrowheads="1"/>
              </p:cNvSpPr>
              <p:nvPr/>
            </p:nvSpPr>
            <p:spPr bwMode="auto">
              <a:xfrm>
                <a:off x="3375" y="2102"/>
                <a:ext cx="48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92" name="Rectangle 442">
                <a:extLst>
                  <a:ext uri="{FF2B5EF4-FFF2-40B4-BE49-F238E27FC236}">
                    <a16:creationId xmlns:a16="http://schemas.microsoft.com/office/drawing/2014/main" id="{CE2C6528-801A-4E8F-8B51-185E5290C1A7}"/>
                  </a:ext>
                </a:extLst>
              </p:cNvPr>
              <p:cNvSpPr>
                <a:spLocks noChangeArrowheads="1"/>
              </p:cNvSpPr>
              <p:nvPr/>
            </p:nvSpPr>
            <p:spPr bwMode="auto">
              <a:xfrm>
                <a:off x="3360" y="2078"/>
                <a:ext cx="496"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93" name="Rectangle 443">
                <a:extLst>
                  <a:ext uri="{FF2B5EF4-FFF2-40B4-BE49-F238E27FC236}">
                    <a16:creationId xmlns:a16="http://schemas.microsoft.com/office/drawing/2014/main" id="{D3B601E8-B4EF-416E-897B-A5CBBBD13918}"/>
                  </a:ext>
                </a:extLst>
              </p:cNvPr>
              <p:cNvSpPr>
                <a:spLocks noChangeArrowheads="1"/>
              </p:cNvSpPr>
              <p:nvPr/>
            </p:nvSpPr>
            <p:spPr bwMode="auto">
              <a:xfrm>
                <a:off x="3345" y="2053"/>
                <a:ext cx="51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94" name="Rectangle 444">
                <a:extLst>
                  <a:ext uri="{FF2B5EF4-FFF2-40B4-BE49-F238E27FC236}">
                    <a16:creationId xmlns:a16="http://schemas.microsoft.com/office/drawing/2014/main" id="{648F25CB-6939-4F9A-9F38-09C9ECF6CDCF}"/>
                  </a:ext>
                </a:extLst>
              </p:cNvPr>
              <p:cNvSpPr>
                <a:spLocks noChangeArrowheads="1"/>
              </p:cNvSpPr>
              <p:nvPr/>
            </p:nvSpPr>
            <p:spPr bwMode="auto">
              <a:xfrm>
                <a:off x="3341" y="2028"/>
                <a:ext cx="51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95" name="Rectangle 445">
                <a:extLst>
                  <a:ext uri="{FF2B5EF4-FFF2-40B4-BE49-F238E27FC236}">
                    <a16:creationId xmlns:a16="http://schemas.microsoft.com/office/drawing/2014/main" id="{DFA78840-F7A7-4706-8E69-DDF95A5E9C92}"/>
                  </a:ext>
                </a:extLst>
              </p:cNvPr>
              <p:cNvSpPr>
                <a:spLocks noChangeArrowheads="1"/>
              </p:cNvSpPr>
              <p:nvPr/>
            </p:nvSpPr>
            <p:spPr bwMode="auto">
              <a:xfrm>
                <a:off x="3353" y="2004"/>
                <a:ext cx="503"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96" name="Rectangle 446">
                <a:extLst>
                  <a:ext uri="{FF2B5EF4-FFF2-40B4-BE49-F238E27FC236}">
                    <a16:creationId xmlns:a16="http://schemas.microsoft.com/office/drawing/2014/main" id="{D2063220-48D3-4B48-B0F3-D179CEB9A7DD}"/>
                  </a:ext>
                </a:extLst>
              </p:cNvPr>
              <p:cNvSpPr>
                <a:spLocks noChangeArrowheads="1"/>
              </p:cNvSpPr>
              <p:nvPr/>
            </p:nvSpPr>
            <p:spPr bwMode="auto">
              <a:xfrm>
                <a:off x="3377" y="1979"/>
                <a:ext cx="479"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97" name="Rectangle 447">
                <a:extLst>
                  <a:ext uri="{FF2B5EF4-FFF2-40B4-BE49-F238E27FC236}">
                    <a16:creationId xmlns:a16="http://schemas.microsoft.com/office/drawing/2014/main" id="{6FDA3116-253D-4878-8EDB-FEB21DA90E96}"/>
                  </a:ext>
                </a:extLst>
              </p:cNvPr>
              <p:cNvSpPr>
                <a:spLocks noChangeArrowheads="1"/>
              </p:cNvSpPr>
              <p:nvPr/>
            </p:nvSpPr>
            <p:spPr bwMode="auto">
              <a:xfrm>
                <a:off x="3395" y="1954"/>
                <a:ext cx="461"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98" name="Rectangle 448">
                <a:extLst>
                  <a:ext uri="{FF2B5EF4-FFF2-40B4-BE49-F238E27FC236}">
                    <a16:creationId xmlns:a16="http://schemas.microsoft.com/office/drawing/2014/main" id="{E79588A1-C986-497C-8E51-A255D7593FCD}"/>
                  </a:ext>
                </a:extLst>
              </p:cNvPr>
              <p:cNvSpPr>
                <a:spLocks noChangeArrowheads="1"/>
              </p:cNvSpPr>
              <p:nvPr/>
            </p:nvSpPr>
            <p:spPr bwMode="auto">
              <a:xfrm>
                <a:off x="3437" y="1929"/>
                <a:ext cx="419"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799" name="Rectangle 449">
                <a:extLst>
                  <a:ext uri="{FF2B5EF4-FFF2-40B4-BE49-F238E27FC236}">
                    <a16:creationId xmlns:a16="http://schemas.microsoft.com/office/drawing/2014/main" id="{B04B3EF5-1E02-40DA-902B-A4DE4D6A4429}"/>
                  </a:ext>
                </a:extLst>
              </p:cNvPr>
              <p:cNvSpPr>
                <a:spLocks noChangeArrowheads="1"/>
              </p:cNvSpPr>
              <p:nvPr/>
            </p:nvSpPr>
            <p:spPr bwMode="auto">
              <a:xfrm>
                <a:off x="3463" y="1904"/>
                <a:ext cx="393"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00" name="Rectangle 450">
                <a:extLst>
                  <a:ext uri="{FF2B5EF4-FFF2-40B4-BE49-F238E27FC236}">
                    <a16:creationId xmlns:a16="http://schemas.microsoft.com/office/drawing/2014/main" id="{06F59CE0-47B0-4F41-8367-30B847E02B2C}"/>
                  </a:ext>
                </a:extLst>
              </p:cNvPr>
              <p:cNvSpPr>
                <a:spLocks noChangeArrowheads="1"/>
              </p:cNvSpPr>
              <p:nvPr/>
            </p:nvSpPr>
            <p:spPr bwMode="auto">
              <a:xfrm>
                <a:off x="3492" y="1880"/>
                <a:ext cx="364"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01" name="Rectangle 451">
                <a:extLst>
                  <a:ext uri="{FF2B5EF4-FFF2-40B4-BE49-F238E27FC236}">
                    <a16:creationId xmlns:a16="http://schemas.microsoft.com/office/drawing/2014/main" id="{E7F11569-4206-41EB-8329-56C98CAF7E08}"/>
                  </a:ext>
                </a:extLst>
              </p:cNvPr>
              <p:cNvSpPr>
                <a:spLocks noChangeArrowheads="1"/>
              </p:cNvSpPr>
              <p:nvPr/>
            </p:nvSpPr>
            <p:spPr bwMode="auto">
              <a:xfrm>
                <a:off x="3527" y="1855"/>
                <a:ext cx="329"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02" name="Rectangle 452">
                <a:extLst>
                  <a:ext uri="{FF2B5EF4-FFF2-40B4-BE49-F238E27FC236}">
                    <a16:creationId xmlns:a16="http://schemas.microsoft.com/office/drawing/2014/main" id="{EA14BA91-0700-4A78-B095-8502D817F500}"/>
                  </a:ext>
                </a:extLst>
              </p:cNvPr>
              <p:cNvSpPr>
                <a:spLocks noChangeArrowheads="1"/>
              </p:cNvSpPr>
              <p:nvPr/>
            </p:nvSpPr>
            <p:spPr bwMode="auto">
              <a:xfrm>
                <a:off x="3562" y="1831"/>
                <a:ext cx="294"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03" name="Rectangle 453">
                <a:extLst>
                  <a:ext uri="{FF2B5EF4-FFF2-40B4-BE49-F238E27FC236}">
                    <a16:creationId xmlns:a16="http://schemas.microsoft.com/office/drawing/2014/main" id="{B357DBF9-51EE-4A74-85F6-C9C9A60AFDA3}"/>
                  </a:ext>
                </a:extLst>
              </p:cNvPr>
              <p:cNvSpPr>
                <a:spLocks noChangeArrowheads="1"/>
              </p:cNvSpPr>
              <p:nvPr/>
            </p:nvSpPr>
            <p:spPr bwMode="auto">
              <a:xfrm>
                <a:off x="3602" y="1806"/>
                <a:ext cx="254"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04" name="Rectangle 454">
                <a:extLst>
                  <a:ext uri="{FF2B5EF4-FFF2-40B4-BE49-F238E27FC236}">
                    <a16:creationId xmlns:a16="http://schemas.microsoft.com/office/drawing/2014/main" id="{912C3B41-01CF-42EC-B7CA-24F94950B669}"/>
                  </a:ext>
                </a:extLst>
              </p:cNvPr>
              <p:cNvSpPr>
                <a:spLocks noChangeArrowheads="1"/>
              </p:cNvSpPr>
              <p:nvPr/>
            </p:nvSpPr>
            <p:spPr bwMode="auto">
              <a:xfrm>
                <a:off x="3632" y="1781"/>
                <a:ext cx="224"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05" name="Rectangle 455">
                <a:extLst>
                  <a:ext uri="{FF2B5EF4-FFF2-40B4-BE49-F238E27FC236}">
                    <a16:creationId xmlns:a16="http://schemas.microsoft.com/office/drawing/2014/main" id="{E46AD3E4-C390-4840-B743-09B66A8A5D53}"/>
                  </a:ext>
                </a:extLst>
              </p:cNvPr>
              <p:cNvSpPr>
                <a:spLocks noChangeArrowheads="1"/>
              </p:cNvSpPr>
              <p:nvPr/>
            </p:nvSpPr>
            <p:spPr bwMode="auto">
              <a:xfrm>
                <a:off x="3669" y="1757"/>
                <a:ext cx="187"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06" name="Rectangle 456">
                <a:extLst>
                  <a:ext uri="{FF2B5EF4-FFF2-40B4-BE49-F238E27FC236}">
                    <a16:creationId xmlns:a16="http://schemas.microsoft.com/office/drawing/2014/main" id="{59002AB2-37C8-48F3-B6B6-84A6F87F152D}"/>
                  </a:ext>
                </a:extLst>
              </p:cNvPr>
              <p:cNvSpPr>
                <a:spLocks noChangeArrowheads="1"/>
              </p:cNvSpPr>
              <p:nvPr/>
            </p:nvSpPr>
            <p:spPr bwMode="auto">
              <a:xfrm>
                <a:off x="3706" y="1732"/>
                <a:ext cx="150"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07" name="Rectangle 457">
                <a:extLst>
                  <a:ext uri="{FF2B5EF4-FFF2-40B4-BE49-F238E27FC236}">
                    <a16:creationId xmlns:a16="http://schemas.microsoft.com/office/drawing/2014/main" id="{91E81255-A97D-491A-8DB5-A41FFBE177ED}"/>
                  </a:ext>
                </a:extLst>
              </p:cNvPr>
              <p:cNvSpPr>
                <a:spLocks noChangeArrowheads="1"/>
              </p:cNvSpPr>
              <p:nvPr/>
            </p:nvSpPr>
            <p:spPr bwMode="auto">
              <a:xfrm>
                <a:off x="3761" y="1707"/>
                <a:ext cx="9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08" name="Rectangle 458">
                <a:extLst>
                  <a:ext uri="{FF2B5EF4-FFF2-40B4-BE49-F238E27FC236}">
                    <a16:creationId xmlns:a16="http://schemas.microsoft.com/office/drawing/2014/main" id="{F57BFDA1-89E7-4184-B480-55DC0549AC0C}"/>
                  </a:ext>
                </a:extLst>
              </p:cNvPr>
              <p:cNvSpPr>
                <a:spLocks noChangeArrowheads="1"/>
              </p:cNvSpPr>
              <p:nvPr/>
            </p:nvSpPr>
            <p:spPr bwMode="auto">
              <a:xfrm>
                <a:off x="3776" y="1683"/>
                <a:ext cx="80" cy="24"/>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809" name="Rectangle 459">
                <a:extLst>
                  <a:ext uri="{FF2B5EF4-FFF2-40B4-BE49-F238E27FC236}">
                    <a16:creationId xmlns:a16="http://schemas.microsoft.com/office/drawing/2014/main" id="{FB59009F-B886-4A20-BCE0-E44AB62F4A47}"/>
                  </a:ext>
                </a:extLst>
              </p:cNvPr>
              <p:cNvSpPr>
                <a:spLocks noChangeArrowheads="1"/>
              </p:cNvSpPr>
              <p:nvPr/>
            </p:nvSpPr>
            <p:spPr bwMode="auto">
              <a:xfrm>
                <a:off x="3791" y="1658"/>
                <a:ext cx="65" cy="2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grpSp>
        <p:sp>
          <p:nvSpPr>
            <p:cNvPr id="560" name="Rectangle 461">
              <a:extLst>
                <a:ext uri="{FF2B5EF4-FFF2-40B4-BE49-F238E27FC236}">
                  <a16:creationId xmlns:a16="http://schemas.microsoft.com/office/drawing/2014/main" id="{9D9119B6-0ADF-4A8C-AAF9-F00948E7FC06}"/>
                </a:ext>
              </a:extLst>
            </p:cNvPr>
            <p:cNvSpPr>
              <a:spLocks noChangeArrowheads="1"/>
            </p:cNvSpPr>
            <p:nvPr/>
          </p:nvSpPr>
          <p:spPr bwMode="auto">
            <a:xfrm>
              <a:off x="7561264" y="2593975"/>
              <a:ext cx="84137" cy="38100"/>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61" name="Rectangle 462">
              <a:extLst>
                <a:ext uri="{FF2B5EF4-FFF2-40B4-BE49-F238E27FC236}">
                  <a16:creationId xmlns:a16="http://schemas.microsoft.com/office/drawing/2014/main" id="{E6D32732-37A4-4228-A680-39FC1C3F0B1B}"/>
                </a:ext>
              </a:extLst>
            </p:cNvPr>
            <p:cNvSpPr>
              <a:spLocks noChangeArrowheads="1"/>
            </p:cNvSpPr>
            <p:nvPr/>
          </p:nvSpPr>
          <p:spPr bwMode="auto">
            <a:xfrm>
              <a:off x="7572376" y="2554289"/>
              <a:ext cx="73025" cy="39687"/>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62" name="Rectangle 463">
              <a:extLst>
                <a:ext uri="{FF2B5EF4-FFF2-40B4-BE49-F238E27FC236}">
                  <a16:creationId xmlns:a16="http://schemas.microsoft.com/office/drawing/2014/main" id="{65A57893-EB02-4239-9436-3A93540DAF8D}"/>
                </a:ext>
              </a:extLst>
            </p:cNvPr>
            <p:cNvSpPr>
              <a:spLocks noChangeArrowheads="1"/>
            </p:cNvSpPr>
            <p:nvPr/>
          </p:nvSpPr>
          <p:spPr bwMode="auto">
            <a:xfrm>
              <a:off x="7585076" y="2514600"/>
              <a:ext cx="60325" cy="39688"/>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63" name="Rectangle 464">
              <a:extLst>
                <a:ext uri="{FF2B5EF4-FFF2-40B4-BE49-F238E27FC236}">
                  <a16:creationId xmlns:a16="http://schemas.microsoft.com/office/drawing/2014/main" id="{77B44017-FEB4-4C3B-B695-33F58B1A3842}"/>
                </a:ext>
              </a:extLst>
            </p:cNvPr>
            <p:cNvSpPr>
              <a:spLocks noChangeArrowheads="1"/>
            </p:cNvSpPr>
            <p:nvPr/>
          </p:nvSpPr>
          <p:spPr bwMode="auto">
            <a:xfrm>
              <a:off x="7597776" y="2476500"/>
              <a:ext cx="47625" cy="38100"/>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64" name="Rectangle 465">
              <a:extLst>
                <a:ext uri="{FF2B5EF4-FFF2-40B4-BE49-F238E27FC236}">
                  <a16:creationId xmlns:a16="http://schemas.microsoft.com/office/drawing/2014/main" id="{5A1AAE45-92F8-4A0A-A00A-4894FCFD5A90}"/>
                </a:ext>
              </a:extLst>
            </p:cNvPr>
            <p:cNvSpPr>
              <a:spLocks noChangeArrowheads="1"/>
            </p:cNvSpPr>
            <p:nvPr/>
          </p:nvSpPr>
          <p:spPr bwMode="auto">
            <a:xfrm>
              <a:off x="7610476" y="2435226"/>
              <a:ext cx="34925" cy="41275"/>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65" name="Rectangle 466">
              <a:extLst>
                <a:ext uri="{FF2B5EF4-FFF2-40B4-BE49-F238E27FC236}">
                  <a16:creationId xmlns:a16="http://schemas.microsoft.com/office/drawing/2014/main" id="{D97CFBEB-06C9-42E4-BD5D-FCBED2FE0FA6}"/>
                </a:ext>
              </a:extLst>
            </p:cNvPr>
            <p:cNvSpPr>
              <a:spLocks noChangeArrowheads="1"/>
            </p:cNvSpPr>
            <p:nvPr/>
          </p:nvSpPr>
          <p:spPr bwMode="auto">
            <a:xfrm>
              <a:off x="7618414" y="2395539"/>
              <a:ext cx="26987" cy="39687"/>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66" name="Rectangle 467">
              <a:extLst>
                <a:ext uri="{FF2B5EF4-FFF2-40B4-BE49-F238E27FC236}">
                  <a16:creationId xmlns:a16="http://schemas.microsoft.com/office/drawing/2014/main" id="{D99A67CF-FD33-4769-A138-F3925B6FC0B8}"/>
                </a:ext>
              </a:extLst>
            </p:cNvPr>
            <p:cNvSpPr>
              <a:spLocks noChangeArrowheads="1"/>
            </p:cNvSpPr>
            <p:nvPr/>
          </p:nvSpPr>
          <p:spPr bwMode="auto">
            <a:xfrm>
              <a:off x="7624764" y="2357438"/>
              <a:ext cx="20637" cy="38100"/>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67" name="Rectangle 468">
              <a:extLst>
                <a:ext uri="{FF2B5EF4-FFF2-40B4-BE49-F238E27FC236}">
                  <a16:creationId xmlns:a16="http://schemas.microsoft.com/office/drawing/2014/main" id="{2A446F4D-911D-47ED-8DB3-5077B22C9F0A}"/>
                </a:ext>
              </a:extLst>
            </p:cNvPr>
            <p:cNvSpPr>
              <a:spLocks noChangeArrowheads="1"/>
            </p:cNvSpPr>
            <p:nvPr/>
          </p:nvSpPr>
          <p:spPr bwMode="auto">
            <a:xfrm>
              <a:off x="7632700" y="2317750"/>
              <a:ext cx="12700" cy="39688"/>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68" name="Rectangle 469">
              <a:extLst>
                <a:ext uri="{FF2B5EF4-FFF2-40B4-BE49-F238E27FC236}">
                  <a16:creationId xmlns:a16="http://schemas.microsoft.com/office/drawing/2014/main" id="{C21FC06D-631B-4267-8E7B-A579F166F9F2}"/>
                </a:ext>
              </a:extLst>
            </p:cNvPr>
            <p:cNvSpPr>
              <a:spLocks noChangeArrowheads="1"/>
            </p:cNvSpPr>
            <p:nvPr/>
          </p:nvSpPr>
          <p:spPr bwMode="auto">
            <a:xfrm>
              <a:off x="7635876" y="2279650"/>
              <a:ext cx="9525" cy="38100"/>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69" name="Rectangle 470">
              <a:extLst>
                <a:ext uri="{FF2B5EF4-FFF2-40B4-BE49-F238E27FC236}">
                  <a16:creationId xmlns:a16="http://schemas.microsoft.com/office/drawing/2014/main" id="{4B80CF35-ABA3-4119-A4D9-9072215A4FBB}"/>
                </a:ext>
              </a:extLst>
            </p:cNvPr>
            <p:cNvSpPr>
              <a:spLocks noChangeArrowheads="1"/>
            </p:cNvSpPr>
            <p:nvPr/>
          </p:nvSpPr>
          <p:spPr bwMode="auto">
            <a:xfrm>
              <a:off x="7639050" y="2239964"/>
              <a:ext cx="6350" cy="39687"/>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70" name="Rectangle 471">
              <a:extLst>
                <a:ext uri="{FF2B5EF4-FFF2-40B4-BE49-F238E27FC236}">
                  <a16:creationId xmlns:a16="http://schemas.microsoft.com/office/drawing/2014/main" id="{6DF6142E-13B3-4E4E-9205-86383B0E6F37}"/>
                </a:ext>
              </a:extLst>
            </p:cNvPr>
            <p:cNvSpPr>
              <a:spLocks noChangeArrowheads="1"/>
            </p:cNvSpPr>
            <p:nvPr/>
          </p:nvSpPr>
          <p:spPr bwMode="auto">
            <a:xfrm>
              <a:off x="7640638" y="2200275"/>
              <a:ext cx="4762" cy="39688"/>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71" name="Rectangle 472">
              <a:extLst>
                <a:ext uri="{FF2B5EF4-FFF2-40B4-BE49-F238E27FC236}">
                  <a16:creationId xmlns:a16="http://schemas.microsoft.com/office/drawing/2014/main" id="{42B2A66A-0652-45AD-93C4-8A2B30352E42}"/>
                </a:ext>
              </a:extLst>
            </p:cNvPr>
            <p:cNvSpPr>
              <a:spLocks noChangeArrowheads="1"/>
            </p:cNvSpPr>
            <p:nvPr/>
          </p:nvSpPr>
          <p:spPr bwMode="auto">
            <a:xfrm>
              <a:off x="7642226" y="2162175"/>
              <a:ext cx="3175" cy="38100"/>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72" name="Rectangle 473">
              <a:extLst>
                <a:ext uri="{FF2B5EF4-FFF2-40B4-BE49-F238E27FC236}">
                  <a16:creationId xmlns:a16="http://schemas.microsoft.com/office/drawing/2014/main" id="{35B96590-4EB3-42D1-9699-4017DCAB4CF0}"/>
                </a:ext>
              </a:extLst>
            </p:cNvPr>
            <p:cNvSpPr>
              <a:spLocks noChangeArrowheads="1"/>
            </p:cNvSpPr>
            <p:nvPr/>
          </p:nvSpPr>
          <p:spPr bwMode="auto">
            <a:xfrm>
              <a:off x="7642226" y="2122489"/>
              <a:ext cx="3175" cy="39687"/>
            </a:xfrm>
            <a:prstGeom prst="rect">
              <a:avLst/>
            </a:prstGeom>
            <a:solidFill>
              <a:srgbClr val="FFFFCC"/>
            </a:solidFill>
            <a:ln w="6350">
              <a:solidFill>
                <a:srgbClr val="000000"/>
              </a:solidFill>
              <a:miter lim="800000"/>
              <a:headEnd/>
              <a:tailEnd/>
            </a:ln>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573" name="Line 474">
              <a:extLst>
                <a:ext uri="{FF2B5EF4-FFF2-40B4-BE49-F238E27FC236}">
                  <a16:creationId xmlns:a16="http://schemas.microsoft.com/office/drawing/2014/main" id="{D487D199-3CC9-4218-9A91-83D1F30031C0}"/>
                </a:ext>
              </a:extLst>
            </p:cNvPr>
            <p:cNvSpPr>
              <a:spLocks noChangeShapeType="1"/>
            </p:cNvSpPr>
            <p:nvPr/>
          </p:nvSpPr>
          <p:spPr bwMode="auto">
            <a:xfrm>
              <a:off x="6140450" y="6080125"/>
              <a:ext cx="30114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4" name="Line 475">
              <a:extLst>
                <a:ext uri="{FF2B5EF4-FFF2-40B4-BE49-F238E27FC236}">
                  <a16:creationId xmlns:a16="http://schemas.microsoft.com/office/drawing/2014/main" id="{F43CB939-A1D4-4826-8A6F-286B5878E5C2}"/>
                </a:ext>
              </a:extLst>
            </p:cNvPr>
            <p:cNvSpPr>
              <a:spLocks noChangeShapeType="1"/>
            </p:cNvSpPr>
            <p:nvPr/>
          </p:nvSpPr>
          <p:spPr bwMode="auto">
            <a:xfrm flipV="1">
              <a:off x="6140450"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5" name="Line 476">
              <a:extLst>
                <a:ext uri="{FF2B5EF4-FFF2-40B4-BE49-F238E27FC236}">
                  <a16:creationId xmlns:a16="http://schemas.microsoft.com/office/drawing/2014/main" id="{615E09C1-6FD3-48EB-846B-8D0A2C37D5B8}"/>
                </a:ext>
              </a:extLst>
            </p:cNvPr>
            <p:cNvSpPr>
              <a:spLocks noChangeShapeType="1"/>
            </p:cNvSpPr>
            <p:nvPr/>
          </p:nvSpPr>
          <p:spPr bwMode="auto">
            <a:xfrm flipV="1">
              <a:off x="6518275"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6" name="Line 477">
              <a:extLst>
                <a:ext uri="{FF2B5EF4-FFF2-40B4-BE49-F238E27FC236}">
                  <a16:creationId xmlns:a16="http://schemas.microsoft.com/office/drawing/2014/main" id="{380032F4-8DED-4A33-BFC8-290E96749761}"/>
                </a:ext>
              </a:extLst>
            </p:cNvPr>
            <p:cNvSpPr>
              <a:spLocks noChangeShapeType="1"/>
            </p:cNvSpPr>
            <p:nvPr/>
          </p:nvSpPr>
          <p:spPr bwMode="auto">
            <a:xfrm flipV="1">
              <a:off x="6892925"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7" name="Line 478">
              <a:extLst>
                <a:ext uri="{FF2B5EF4-FFF2-40B4-BE49-F238E27FC236}">
                  <a16:creationId xmlns:a16="http://schemas.microsoft.com/office/drawing/2014/main" id="{8B13694B-0445-4A8C-98F6-DF0B904CB69D}"/>
                </a:ext>
              </a:extLst>
            </p:cNvPr>
            <p:cNvSpPr>
              <a:spLocks noChangeShapeType="1"/>
            </p:cNvSpPr>
            <p:nvPr/>
          </p:nvSpPr>
          <p:spPr bwMode="auto">
            <a:xfrm flipV="1">
              <a:off x="7270750"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8" name="Line 479">
              <a:extLst>
                <a:ext uri="{FF2B5EF4-FFF2-40B4-BE49-F238E27FC236}">
                  <a16:creationId xmlns:a16="http://schemas.microsoft.com/office/drawing/2014/main" id="{3280CD85-6091-4D9D-85AD-D0E253A4EA97}"/>
                </a:ext>
              </a:extLst>
            </p:cNvPr>
            <p:cNvSpPr>
              <a:spLocks noChangeShapeType="1"/>
            </p:cNvSpPr>
            <p:nvPr/>
          </p:nvSpPr>
          <p:spPr bwMode="auto">
            <a:xfrm flipV="1">
              <a:off x="7645400"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9" name="Line 480">
              <a:extLst>
                <a:ext uri="{FF2B5EF4-FFF2-40B4-BE49-F238E27FC236}">
                  <a16:creationId xmlns:a16="http://schemas.microsoft.com/office/drawing/2014/main" id="{3B958ECB-6C89-4801-8B75-C52536A08117}"/>
                </a:ext>
              </a:extLst>
            </p:cNvPr>
            <p:cNvSpPr>
              <a:spLocks noChangeShapeType="1"/>
            </p:cNvSpPr>
            <p:nvPr/>
          </p:nvSpPr>
          <p:spPr bwMode="auto">
            <a:xfrm flipV="1">
              <a:off x="8023225"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0" name="Line 481">
              <a:extLst>
                <a:ext uri="{FF2B5EF4-FFF2-40B4-BE49-F238E27FC236}">
                  <a16:creationId xmlns:a16="http://schemas.microsoft.com/office/drawing/2014/main" id="{8D8E0E1F-8C65-45A0-9432-4D8F6902DA4D}"/>
                </a:ext>
              </a:extLst>
            </p:cNvPr>
            <p:cNvSpPr>
              <a:spLocks noChangeShapeType="1"/>
            </p:cNvSpPr>
            <p:nvPr/>
          </p:nvSpPr>
          <p:spPr bwMode="auto">
            <a:xfrm flipV="1">
              <a:off x="8397875"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1" name="Line 482">
              <a:extLst>
                <a:ext uri="{FF2B5EF4-FFF2-40B4-BE49-F238E27FC236}">
                  <a16:creationId xmlns:a16="http://schemas.microsoft.com/office/drawing/2014/main" id="{89F60962-9FE4-4A0A-8FFC-51C752C7477D}"/>
                </a:ext>
              </a:extLst>
            </p:cNvPr>
            <p:cNvSpPr>
              <a:spLocks noChangeShapeType="1"/>
            </p:cNvSpPr>
            <p:nvPr/>
          </p:nvSpPr>
          <p:spPr bwMode="auto">
            <a:xfrm flipV="1">
              <a:off x="8775700" y="6080126"/>
              <a:ext cx="1588"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2" name="Line 483">
              <a:extLst>
                <a:ext uri="{FF2B5EF4-FFF2-40B4-BE49-F238E27FC236}">
                  <a16:creationId xmlns:a16="http://schemas.microsoft.com/office/drawing/2014/main" id="{FF077902-0103-41DD-8B93-45E8553FB4E6}"/>
                </a:ext>
              </a:extLst>
            </p:cNvPr>
            <p:cNvSpPr>
              <a:spLocks noChangeShapeType="1"/>
            </p:cNvSpPr>
            <p:nvPr/>
          </p:nvSpPr>
          <p:spPr bwMode="auto">
            <a:xfrm flipV="1">
              <a:off x="9151939" y="6080126"/>
              <a:ext cx="1587" cy="301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 name="Line 484">
              <a:extLst>
                <a:ext uri="{FF2B5EF4-FFF2-40B4-BE49-F238E27FC236}">
                  <a16:creationId xmlns:a16="http://schemas.microsoft.com/office/drawing/2014/main" id="{B028927D-250F-4F3B-B939-781C53E34334}"/>
                </a:ext>
              </a:extLst>
            </p:cNvPr>
            <p:cNvSpPr>
              <a:spLocks noChangeShapeType="1"/>
            </p:cNvSpPr>
            <p:nvPr/>
          </p:nvSpPr>
          <p:spPr bwMode="auto">
            <a:xfrm>
              <a:off x="7645400" y="2122489"/>
              <a:ext cx="1588" cy="395763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4" name="Rectangle 485">
              <a:extLst>
                <a:ext uri="{FF2B5EF4-FFF2-40B4-BE49-F238E27FC236}">
                  <a16:creationId xmlns:a16="http://schemas.microsoft.com/office/drawing/2014/main" id="{2E66E394-FCB4-46FF-BA1F-EC50ADE40C89}"/>
                </a:ext>
              </a:extLst>
            </p:cNvPr>
            <p:cNvSpPr>
              <a:spLocks noChangeArrowheads="1"/>
            </p:cNvSpPr>
            <p:nvPr/>
          </p:nvSpPr>
          <p:spPr bwMode="auto">
            <a:xfrm>
              <a:off x="6059488"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FF0000"/>
                  </a:solidFill>
                </a:rPr>
                <a:t>400</a:t>
              </a:r>
              <a:endParaRPr lang="en-US" altLang="pl-PL" sz="2400"/>
            </a:p>
          </p:txBody>
        </p:sp>
        <p:sp>
          <p:nvSpPr>
            <p:cNvPr id="585" name="Rectangle 486">
              <a:extLst>
                <a:ext uri="{FF2B5EF4-FFF2-40B4-BE49-F238E27FC236}">
                  <a16:creationId xmlns:a16="http://schemas.microsoft.com/office/drawing/2014/main" id="{1D290AD4-1DCB-4C5B-9C8B-1E2E8204BEF6}"/>
                </a:ext>
              </a:extLst>
            </p:cNvPr>
            <p:cNvSpPr>
              <a:spLocks noChangeArrowheads="1"/>
            </p:cNvSpPr>
            <p:nvPr/>
          </p:nvSpPr>
          <p:spPr bwMode="auto">
            <a:xfrm>
              <a:off x="6435725"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FF0000"/>
                  </a:solidFill>
                </a:rPr>
                <a:t>300</a:t>
              </a:r>
              <a:endParaRPr lang="en-US" altLang="pl-PL" sz="2400"/>
            </a:p>
          </p:txBody>
        </p:sp>
        <p:sp>
          <p:nvSpPr>
            <p:cNvPr id="586" name="Rectangle 487">
              <a:extLst>
                <a:ext uri="{FF2B5EF4-FFF2-40B4-BE49-F238E27FC236}">
                  <a16:creationId xmlns:a16="http://schemas.microsoft.com/office/drawing/2014/main" id="{510643F1-7962-481E-B8A0-E90D9C70CD1A}"/>
                </a:ext>
              </a:extLst>
            </p:cNvPr>
            <p:cNvSpPr>
              <a:spLocks noChangeArrowheads="1"/>
            </p:cNvSpPr>
            <p:nvPr/>
          </p:nvSpPr>
          <p:spPr bwMode="auto">
            <a:xfrm>
              <a:off x="6811963"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FF0000"/>
                  </a:solidFill>
                </a:rPr>
                <a:t>200</a:t>
              </a:r>
              <a:endParaRPr lang="en-US" altLang="pl-PL" sz="2400"/>
            </a:p>
          </p:txBody>
        </p:sp>
        <p:sp>
          <p:nvSpPr>
            <p:cNvPr id="587" name="Rectangle 488">
              <a:extLst>
                <a:ext uri="{FF2B5EF4-FFF2-40B4-BE49-F238E27FC236}">
                  <a16:creationId xmlns:a16="http://schemas.microsoft.com/office/drawing/2014/main" id="{91ECBE24-7191-4ABE-BEFB-BDB8EBEE426F}"/>
                </a:ext>
              </a:extLst>
            </p:cNvPr>
            <p:cNvSpPr>
              <a:spLocks noChangeArrowheads="1"/>
            </p:cNvSpPr>
            <p:nvPr/>
          </p:nvSpPr>
          <p:spPr bwMode="auto">
            <a:xfrm>
              <a:off x="7188200"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FF0000"/>
                  </a:solidFill>
                </a:rPr>
                <a:t>100</a:t>
              </a:r>
              <a:endParaRPr lang="en-US" altLang="pl-PL" sz="2400"/>
            </a:p>
          </p:txBody>
        </p:sp>
        <p:sp>
          <p:nvSpPr>
            <p:cNvPr id="588" name="Rectangle 489">
              <a:extLst>
                <a:ext uri="{FF2B5EF4-FFF2-40B4-BE49-F238E27FC236}">
                  <a16:creationId xmlns:a16="http://schemas.microsoft.com/office/drawing/2014/main" id="{097BDC56-2B3F-4E4E-9BEC-0D6F1DD59FAE}"/>
                </a:ext>
              </a:extLst>
            </p:cNvPr>
            <p:cNvSpPr>
              <a:spLocks noChangeArrowheads="1"/>
            </p:cNvSpPr>
            <p:nvPr/>
          </p:nvSpPr>
          <p:spPr bwMode="auto">
            <a:xfrm>
              <a:off x="7618413" y="6167439"/>
              <a:ext cx="5129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0</a:t>
              </a:r>
              <a:endParaRPr lang="en-US" altLang="pl-PL" sz="2400"/>
            </a:p>
          </p:txBody>
        </p:sp>
        <p:sp>
          <p:nvSpPr>
            <p:cNvPr id="589" name="Rectangle 490">
              <a:extLst>
                <a:ext uri="{FF2B5EF4-FFF2-40B4-BE49-F238E27FC236}">
                  <a16:creationId xmlns:a16="http://schemas.microsoft.com/office/drawing/2014/main" id="{59E7CFC0-EE33-4BAA-A322-B1B8423A11D6}"/>
                </a:ext>
              </a:extLst>
            </p:cNvPr>
            <p:cNvSpPr>
              <a:spLocks noChangeArrowheads="1"/>
            </p:cNvSpPr>
            <p:nvPr/>
          </p:nvSpPr>
          <p:spPr bwMode="auto">
            <a:xfrm>
              <a:off x="7940675"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100</a:t>
              </a:r>
              <a:endParaRPr lang="en-US" altLang="pl-PL" sz="2400"/>
            </a:p>
          </p:txBody>
        </p:sp>
        <p:sp>
          <p:nvSpPr>
            <p:cNvPr id="590" name="Rectangle 491">
              <a:extLst>
                <a:ext uri="{FF2B5EF4-FFF2-40B4-BE49-F238E27FC236}">
                  <a16:creationId xmlns:a16="http://schemas.microsoft.com/office/drawing/2014/main" id="{80F46884-99E4-46B6-88E0-E5C616B963D1}"/>
                </a:ext>
              </a:extLst>
            </p:cNvPr>
            <p:cNvSpPr>
              <a:spLocks noChangeArrowheads="1"/>
            </p:cNvSpPr>
            <p:nvPr/>
          </p:nvSpPr>
          <p:spPr bwMode="auto">
            <a:xfrm>
              <a:off x="8316913"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200</a:t>
              </a:r>
              <a:endParaRPr lang="en-US" altLang="pl-PL" sz="2400"/>
            </a:p>
          </p:txBody>
        </p:sp>
        <p:sp>
          <p:nvSpPr>
            <p:cNvPr id="591" name="Rectangle 492">
              <a:extLst>
                <a:ext uri="{FF2B5EF4-FFF2-40B4-BE49-F238E27FC236}">
                  <a16:creationId xmlns:a16="http://schemas.microsoft.com/office/drawing/2014/main" id="{EF9E9CB0-619B-4FF8-A47E-357E209B82B5}"/>
                </a:ext>
              </a:extLst>
            </p:cNvPr>
            <p:cNvSpPr>
              <a:spLocks noChangeArrowheads="1"/>
            </p:cNvSpPr>
            <p:nvPr/>
          </p:nvSpPr>
          <p:spPr bwMode="auto">
            <a:xfrm>
              <a:off x="8694738"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300</a:t>
              </a:r>
              <a:endParaRPr lang="en-US" altLang="pl-PL" sz="2400"/>
            </a:p>
          </p:txBody>
        </p:sp>
        <p:sp>
          <p:nvSpPr>
            <p:cNvPr id="592" name="Rectangle 493">
              <a:extLst>
                <a:ext uri="{FF2B5EF4-FFF2-40B4-BE49-F238E27FC236}">
                  <a16:creationId xmlns:a16="http://schemas.microsoft.com/office/drawing/2014/main" id="{B075D178-F8D9-47BE-AD5B-439B4DF748A5}"/>
                </a:ext>
              </a:extLst>
            </p:cNvPr>
            <p:cNvSpPr>
              <a:spLocks noChangeArrowheads="1"/>
            </p:cNvSpPr>
            <p:nvPr/>
          </p:nvSpPr>
          <p:spPr bwMode="auto">
            <a:xfrm>
              <a:off x="9069388" y="6167439"/>
              <a:ext cx="1538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400</a:t>
              </a:r>
              <a:endParaRPr lang="en-US" altLang="pl-PL" sz="2400"/>
            </a:p>
          </p:txBody>
        </p:sp>
        <p:sp>
          <p:nvSpPr>
            <p:cNvPr id="593" name="Rectangle 494">
              <a:extLst>
                <a:ext uri="{FF2B5EF4-FFF2-40B4-BE49-F238E27FC236}">
                  <a16:creationId xmlns:a16="http://schemas.microsoft.com/office/drawing/2014/main" id="{60ED01EF-D3B9-424C-BC56-E9EB7ABE986C}"/>
                </a:ext>
              </a:extLst>
            </p:cNvPr>
            <p:cNvSpPr>
              <a:spLocks noChangeArrowheads="1"/>
            </p:cNvSpPr>
            <p:nvPr/>
          </p:nvSpPr>
          <p:spPr bwMode="auto">
            <a:xfrm>
              <a:off x="7546975" y="6000751"/>
              <a:ext cx="5129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0</a:t>
              </a:r>
              <a:endParaRPr lang="en-US" altLang="pl-PL" sz="2400"/>
            </a:p>
          </p:txBody>
        </p:sp>
        <p:sp>
          <p:nvSpPr>
            <p:cNvPr id="594" name="Rectangle 495">
              <a:extLst>
                <a:ext uri="{FF2B5EF4-FFF2-40B4-BE49-F238E27FC236}">
                  <a16:creationId xmlns:a16="http://schemas.microsoft.com/office/drawing/2014/main" id="{CAD87792-C1D9-478D-80EF-F6B57601E11E}"/>
                </a:ext>
              </a:extLst>
            </p:cNvPr>
            <p:cNvSpPr>
              <a:spLocks noChangeArrowheads="1"/>
            </p:cNvSpPr>
            <p:nvPr/>
          </p:nvSpPr>
          <p:spPr bwMode="auto">
            <a:xfrm>
              <a:off x="7493000" y="5610226"/>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10</a:t>
              </a:r>
              <a:endParaRPr lang="en-US" altLang="pl-PL" sz="2400"/>
            </a:p>
          </p:txBody>
        </p:sp>
        <p:sp>
          <p:nvSpPr>
            <p:cNvPr id="595" name="Rectangle 496">
              <a:extLst>
                <a:ext uri="{FF2B5EF4-FFF2-40B4-BE49-F238E27FC236}">
                  <a16:creationId xmlns:a16="http://schemas.microsoft.com/office/drawing/2014/main" id="{7EE85031-00C5-4F30-A6D9-C2655200C314}"/>
                </a:ext>
              </a:extLst>
            </p:cNvPr>
            <p:cNvSpPr>
              <a:spLocks noChangeArrowheads="1"/>
            </p:cNvSpPr>
            <p:nvPr/>
          </p:nvSpPr>
          <p:spPr bwMode="auto">
            <a:xfrm>
              <a:off x="7493000" y="5218114"/>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20</a:t>
              </a:r>
              <a:endParaRPr lang="en-US" altLang="pl-PL" sz="2400"/>
            </a:p>
          </p:txBody>
        </p:sp>
        <p:sp>
          <p:nvSpPr>
            <p:cNvPr id="596" name="Rectangle 497">
              <a:extLst>
                <a:ext uri="{FF2B5EF4-FFF2-40B4-BE49-F238E27FC236}">
                  <a16:creationId xmlns:a16="http://schemas.microsoft.com/office/drawing/2014/main" id="{BB28C2ED-62F5-4EE2-BB9A-E096D7857FD6}"/>
                </a:ext>
              </a:extLst>
            </p:cNvPr>
            <p:cNvSpPr>
              <a:spLocks noChangeArrowheads="1"/>
            </p:cNvSpPr>
            <p:nvPr/>
          </p:nvSpPr>
          <p:spPr bwMode="auto">
            <a:xfrm>
              <a:off x="7493000" y="4827589"/>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30</a:t>
              </a:r>
              <a:endParaRPr lang="en-US" altLang="pl-PL" sz="2400"/>
            </a:p>
          </p:txBody>
        </p:sp>
        <p:sp>
          <p:nvSpPr>
            <p:cNvPr id="597" name="Rectangle 498">
              <a:extLst>
                <a:ext uri="{FF2B5EF4-FFF2-40B4-BE49-F238E27FC236}">
                  <a16:creationId xmlns:a16="http://schemas.microsoft.com/office/drawing/2014/main" id="{3AB028C5-08FD-4610-A8DB-A33DFA842D32}"/>
                </a:ext>
              </a:extLst>
            </p:cNvPr>
            <p:cNvSpPr>
              <a:spLocks noChangeArrowheads="1"/>
            </p:cNvSpPr>
            <p:nvPr/>
          </p:nvSpPr>
          <p:spPr bwMode="auto">
            <a:xfrm>
              <a:off x="7493000" y="4435476"/>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40</a:t>
              </a:r>
              <a:endParaRPr lang="en-US" altLang="pl-PL" sz="2400"/>
            </a:p>
          </p:txBody>
        </p:sp>
        <p:sp>
          <p:nvSpPr>
            <p:cNvPr id="598" name="Rectangle 499">
              <a:extLst>
                <a:ext uri="{FF2B5EF4-FFF2-40B4-BE49-F238E27FC236}">
                  <a16:creationId xmlns:a16="http://schemas.microsoft.com/office/drawing/2014/main" id="{C46DB54D-E09F-4B77-895C-F4FEA4BFCF99}"/>
                </a:ext>
              </a:extLst>
            </p:cNvPr>
            <p:cNvSpPr>
              <a:spLocks noChangeArrowheads="1"/>
            </p:cNvSpPr>
            <p:nvPr/>
          </p:nvSpPr>
          <p:spPr bwMode="auto">
            <a:xfrm>
              <a:off x="7493000" y="4041776"/>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50</a:t>
              </a:r>
              <a:endParaRPr lang="en-US" altLang="pl-PL" sz="2400"/>
            </a:p>
          </p:txBody>
        </p:sp>
        <p:sp>
          <p:nvSpPr>
            <p:cNvPr id="599" name="Rectangle 500">
              <a:extLst>
                <a:ext uri="{FF2B5EF4-FFF2-40B4-BE49-F238E27FC236}">
                  <a16:creationId xmlns:a16="http://schemas.microsoft.com/office/drawing/2014/main" id="{8C4DC966-220F-44A6-A39C-0BC1D63A76F4}"/>
                </a:ext>
              </a:extLst>
            </p:cNvPr>
            <p:cNvSpPr>
              <a:spLocks noChangeArrowheads="1"/>
            </p:cNvSpPr>
            <p:nvPr/>
          </p:nvSpPr>
          <p:spPr bwMode="auto">
            <a:xfrm>
              <a:off x="7493000" y="3651251"/>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60</a:t>
              </a:r>
              <a:endParaRPr lang="en-US" altLang="pl-PL" sz="2400"/>
            </a:p>
          </p:txBody>
        </p:sp>
        <p:sp>
          <p:nvSpPr>
            <p:cNvPr id="600" name="Rectangle 501">
              <a:extLst>
                <a:ext uri="{FF2B5EF4-FFF2-40B4-BE49-F238E27FC236}">
                  <a16:creationId xmlns:a16="http://schemas.microsoft.com/office/drawing/2014/main" id="{DD45D9C3-A9C4-49BA-AEB6-88D7513C0140}"/>
                </a:ext>
              </a:extLst>
            </p:cNvPr>
            <p:cNvSpPr>
              <a:spLocks noChangeArrowheads="1"/>
            </p:cNvSpPr>
            <p:nvPr/>
          </p:nvSpPr>
          <p:spPr bwMode="auto">
            <a:xfrm>
              <a:off x="7493000" y="3259139"/>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70</a:t>
              </a:r>
              <a:endParaRPr lang="en-US" altLang="pl-PL" sz="2400"/>
            </a:p>
          </p:txBody>
        </p:sp>
        <p:sp>
          <p:nvSpPr>
            <p:cNvPr id="601" name="Rectangle 502">
              <a:extLst>
                <a:ext uri="{FF2B5EF4-FFF2-40B4-BE49-F238E27FC236}">
                  <a16:creationId xmlns:a16="http://schemas.microsoft.com/office/drawing/2014/main" id="{9009E7A2-5119-4ECC-9869-7B421BF06D05}"/>
                </a:ext>
              </a:extLst>
            </p:cNvPr>
            <p:cNvSpPr>
              <a:spLocks noChangeArrowheads="1"/>
            </p:cNvSpPr>
            <p:nvPr/>
          </p:nvSpPr>
          <p:spPr bwMode="auto">
            <a:xfrm>
              <a:off x="7493000" y="2868614"/>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80</a:t>
              </a:r>
              <a:endParaRPr lang="en-US" altLang="pl-PL" sz="2400"/>
            </a:p>
          </p:txBody>
        </p:sp>
        <p:sp>
          <p:nvSpPr>
            <p:cNvPr id="602" name="Rectangle 503">
              <a:extLst>
                <a:ext uri="{FF2B5EF4-FFF2-40B4-BE49-F238E27FC236}">
                  <a16:creationId xmlns:a16="http://schemas.microsoft.com/office/drawing/2014/main" id="{AB0164F5-F373-4378-BD90-523CF57A54A7}"/>
                </a:ext>
              </a:extLst>
            </p:cNvPr>
            <p:cNvSpPr>
              <a:spLocks noChangeArrowheads="1"/>
            </p:cNvSpPr>
            <p:nvPr/>
          </p:nvSpPr>
          <p:spPr bwMode="auto">
            <a:xfrm>
              <a:off x="7493000" y="2476501"/>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90</a:t>
              </a:r>
              <a:endParaRPr lang="en-US" altLang="pl-PL" sz="2400"/>
            </a:p>
          </p:txBody>
        </p:sp>
        <p:sp>
          <p:nvSpPr>
            <p:cNvPr id="603" name="Rectangle 504">
              <a:extLst>
                <a:ext uri="{FF2B5EF4-FFF2-40B4-BE49-F238E27FC236}">
                  <a16:creationId xmlns:a16="http://schemas.microsoft.com/office/drawing/2014/main" id="{C8B3DDA4-9AFF-485B-BFF1-EA068D73F611}"/>
                </a:ext>
              </a:extLst>
            </p:cNvPr>
            <p:cNvSpPr>
              <a:spLocks noChangeArrowheads="1"/>
            </p:cNvSpPr>
            <p:nvPr/>
          </p:nvSpPr>
          <p:spPr bwMode="auto">
            <a:xfrm>
              <a:off x="7380288" y="2085976"/>
              <a:ext cx="20518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100+</a:t>
              </a:r>
              <a:endParaRPr lang="en-US" altLang="pl-PL" sz="2400"/>
            </a:p>
          </p:txBody>
        </p:sp>
        <p:sp>
          <p:nvSpPr>
            <p:cNvPr id="604" name="Rectangle 505">
              <a:extLst>
                <a:ext uri="{FF2B5EF4-FFF2-40B4-BE49-F238E27FC236}">
                  <a16:creationId xmlns:a16="http://schemas.microsoft.com/office/drawing/2014/main" id="{02B4D404-C71F-45C3-AF2E-780A7D0DDD54}"/>
                </a:ext>
              </a:extLst>
            </p:cNvPr>
            <p:cNvSpPr>
              <a:spLocks noChangeArrowheads="1"/>
            </p:cNvSpPr>
            <p:nvPr/>
          </p:nvSpPr>
          <p:spPr bwMode="auto">
            <a:xfrm>
              <a:off x="8782050" y="6308725"/>
              <a:ext cx="1524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pl-PL" altLang="pl-PL" sz="800" b="1">
                  <a:solidFill>
                    <a:srgbClr val="000000"/>
                  </a:solidFill>
                  <a:latin typeface="Arial" panose="020B0604020202020204" pitchFamily="34" charset="0"/>
                </a:rPr>
                <a:t>ths</a:t>
              </a:r>
              <a:endParaRPr lang="en-US" altLang="pl-PL" sz="2400"/>
            </a:p>
          </p:txBody>
        </p:sp>
        <p:sp>
          <p:nvSpPr>
            <p:cNvPr id="605" name="Rectangle 506">
              <a:extLst>
                <a:ext uri="{FF2B5EF4-FFF2-40B4-BE49-F238E27FC236}">
                  <a16:creationId xmlns:a16="http://schemas.microsoft.com/office/drawing/2014/main" id="{16AD0D79-B89E-4198-BBFC-E0A8DA6D80A3}"/>
                </a:ext>
              </a:extLst>
            </p:cNvPr>
            <p:cNvSpPr>
              <a:spLocks noChangeArrowheads="1"/>
            </p:cNvSpPr>
            <p:nvPr/>
          </p:nvSpPr>
          <p:spPr bwMode="auto">
            <a:xfrm>
              <a:off x="6399213" y="2743201"/>
              <a:ext cx="531812" cy="1508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06" name="Rectangle 507">
              <a:extLst>
                <a:ext uri="{FF2B5EF4-FFF2-40B4-BE49-F238E27FC236}">
                  <a16:creationId xmlns:a16="http://schemas.microsoft.com/office/drawing/2014/main" id="{A5A22A56-2D8B-4C43-B06B-9A6C54CAF299}"/>
                </a:ext>
              </a:extLst>
            </p:cNvPr>
            <p:cNvSpPr>
              <a:spLocks noChangeArrowheads="1"/>
            </p:cNvSpPr>
            <p:nvPr/>
          </p:nvSpPr>
          <p:spPr bwMode="auto">
            <a:xfrm>
              <a:off x="6421439" y="2754314"/>
              <a:ext cx="432811"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Mężczyźni</a:t>
              </a:r>
              <a:endParaRPr lang="en-US" altLang="pl-PL" sz="2400"/>
            </a:p>
          </p:txBody>
        </p:sp>
        <p:sp>
          <p:nvSpPr>
            <p:cNvPr id="607" name="Rectangle 508">
              <a:extLst>
                <a:ext uri="{FF2B5EF4-FFF2-40B4-BE49-F238E27FC236}">
                  <a16:creationId xmlns:a16="http://schemas.microsoft.com/office/drawing/2014/main" id="{64D3C3C8-F0ED-4FBD-93F4-394B7853CB0A}"/>
                </a:ext>
              </a:extLst>
            </p:cNvPr>
            <p:cNvSpPr>
              <a:spLocks noChangeArrowheads="1"/>
            </p:cNvSpPr>
            <p:nvPr/>
          </p:nvSpPr>
          <p:spPr bwMode="auto">
            <a:xfrm>
              <a:off x="8478839" y="2743201"/>
              <a:ext cx="407987" cy="1508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endParaRPr lang="pl-PL" altLang="pl-PL" sz="2400">
                <a:latin typeface="Arial" panose="020B0604020202020204" pitchFamily="34" charset="0"/>
              </a:endParaRPr>
            </a:p>
          </p:txBody>
        </p:sp>
        <p:sp>
          <p:nvSpPr>
            <p:cNvPr id="608" name="Rectangle 509">
              <a:extLst>
                <a:ext uri="{FF2B5EF4-FFF2-40B4-BE49-F238E27FC236}">
                  <a16:creationId xmlns:a16="http://schemas.microsoft.com/office/drawing/2014/main" id="{B7BC21B6-EA34-4E71-969B-2905633C3179}"/>
                </a:ext>
              </a:extLst>
            </p:cNvPr>
            <p:cNvSpPr>
              <a:spLocks noChangeArrowheads="1"/>
            </p:cNvSpPr>
            <p:nvPr/>
          </p:nvSpPr>
          <p:spPr bwMode="auto">
            <a:xfrm>
              <a:off x="8501063" y="2754314"/>
              <a:ext cx="32541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40000"/>
                </a:spcBef>
                <a:buClr>
                  <a:schemeClr val="tx1"/>
                </a:buClr>
                <a:buSzPct val="100000"/>
                <a:buFont typeface="Symbol" panose="05050102010706020507" pitchFamily="18" charset="2"/>
                <a:buChar char="·"/>
                <a:defRPr sz="2600">
                  <a:solidFill>
                    <a:schemeClr val="tx1"/>
                  </a:solidFill>
                  <a:latin typeface="PL Ottawa" pitchFamily="34" charset="0"/>
                </a:defRPr>
              </a:lvl1pPr>
              <a:lvl2pPr marL="742950" indent="-285750">
                <a:spcBef>
                  <a:spcPct val="20000"/>
                </a:spcBef>
                <a:buSzPct val="100000"/>
                <a:buFont typeface="Symbol" panose="05050102010706020507" pitchFamily="18" charset="2"/>
                <a:buChar char="Þ"/>
                <a:defRPr sz="2200">
                  <a:solidFill>
                    <a:schemeClr val="tx1"/>
                  </a:solidFill>
                  <a:latin typeface="PL Ottawa" pitchFamily="34" charset="0"/>
                </a:defRPr>
              </a:lvl2pPr>
              <a:lvl3pPr marL="1143000" indent="-228600">
                <a:spcBef>
                  <a:spcPct val="20000"/>
                </a:spcBef>
                <a:buSzPct val="100000"/>
                <a:buChar char="•"/>
                <a:defRPr sz="2200">
                  <a:solidFill>
                    <a:schemeClr val="tx1"/>
                  </a:solidFill>
                  <a:latin typeface="PL Ottawa" pitchFamily="34" charset="0"/>
                </a:defRPr>
              </a:lvl3pPr>
              <a:lvl4pPr marL="1600200" indent="-228600">
                <a:spcBef>
                  <a:spcPct val="20000"/>
                </a:spcBef>
                <a:buSzPct val="100000"/>
                <a:buChar char="–"/>
                <a:defRPr sz="2000">
                  <a:solidFill>
                    <a:schemeClr val="tx1"/>
                  </a:solidFill>
                  <a:latin typeface="PL Ottawa"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0000"/>
                </a:lnSpc>
                <a:spcBef>
                  <a:spcPct val="0"/>
                </a:spcBef>
                <a:buClrTx/>
                <a:buSzTx/>
                <a:buFontTx/>
                <a:buNone/>
              </a:pPr>
              <a:r>
                <a:rPr lang="en-US" altLang="pl-PL" sz="800" b="1">
                  <a:solidFill>
                    <a:srgbClr val="000000"/>
                  </a:solidFill>
                </a:rPr>
                <a:t>Kobiety</a:t>
              </a:r>
              <a:endParaRPr lang="en-US" altLang="pl-PL" sz="2400"/>
            </a:p>
          </p:txBody>
        </p:sp>
        <p:pic>
          <p:nvPicPr>
            <p:cNvPr id="609" name="Picture 510">
              <a:extLst>
                <a:ext uri="{FF2B5EF4-FFF2-40B4-BE49-F238E27FC236}">
                  <a16:creationId xmlns:a16="http://schemas.microsoft.com/office/drawing/2014/main" id="{CEED57AD-5AA3-464F-BC51-B37167F980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3376" y="2735264"/>
              <a:ext cx="6016625"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510605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2FDCFC-7CF2-452A-8AD9-07DBD006B004}"/>
              </a:ext>
            </a:extLst>
          </p:cNvPr>
          <p:cNvSpPr>
            <a:spLocks noGrp="1"/>
          </p:cNvSpPr>
          <p:nvPr>
            <p:ph type="title"/>
          </p:nvPr>
        </p:nvSpPr>
        <p:spPr>
          <a:xfrm>
            <a:off x="457200" y="609600"/>
            <a:ext cx="11277600" cy="844888"/>
          </a:xfrm>
          <a:solidFill>
            <a:schemeClr val="bg1">
              <a:lumMod val="95000"/>
            </a:schemeClr>
          </a:solidFill>
        </p:spPr>
        <p:txBody>
          <a:bodyPr>
            <a:normAutofit/>
          </a:bodyPr>
          <a:lstStyle/>
          <a:p>
            <a:r>
              <a:rPr lang="pl-PL" sz="1600" dirty="0" err="1"/>
              <a:t>Background</a:t>
            </a:r>
            <a:r>
              <a:rPr lang="pl-PL" sz="1600" dirty="0"/>
              <a:t> of the </a:t>
            </a:r>
            <a:r>
              <a:rPr lang="pl-PL" sz="1600" dirty="0" err="1"/>
              <a:t>Pension</a:t>
            </a:r>
            <a:r>
              <a:rPr lang="pl-PL" sz="1600" dirty="0"/>
              <a:t> reform 1999</a:t>
            </a:r>
            <a:r>
              <a:rPr lang="pl-PL" dirty="0"/>
              <a:t/>
            </a:r>
            <a:br>
              <a:rPr lang="pl-PL" dirty="0"/>
            </a:br>
            <a:r>
              <a:rPr lang="pl-PL" b="1" dirty="0"/>
              <a:t>The </a:t>
            </a:r>
            <a:r>
              <a:rPr lang="pl-PL" b="1" dirty="0" err="1"/>
              <a:t>Pension</a:t>
            </a:r>
            <a:r>
              <a:rPr lang="pl-PL" b="1" dirty="0"/>
              <a:t> system </a:t>
            </a:r>
            <a:r>
              <a:rPr lang="pl-PL" b="1" dirty="0" err="1"/>
              <a:t>before</a:t>
            </a:r>
            <a:r>
              <a:rPr lang="pl-PL" b="1" dirty="0"/>
              <a:t> 1999 – environment</a:t>
            </a:r>
            <a:endParaRPr lang="en-US" dirty="0"/>
          </a:p>
        </p:txBody>
      </p:sp>
      <p:sp>
        <p:nvSpPr>
          <p:cNvPr id="3" name="Symbol zastępczy zawartości 2">
            <a:extLst>
              <a:ext uri="{FF2B5EF4-FFF2-40B4-BE49-F238E27FC236}">
                <a16:creationId xmlns:a16="http://schemas.microsoft.com/office/drawing/2014/main" id="{5FEBB114-99D9-4180-929A-A59DC3A67A1B}"/>
              </a:ext>
            </a:extLst>
          </p:cNvPr>
          <p:cNvSpPr>
            <a:spLocks noGrp="1"/>
          </p:cNvSpPr>
          <p:nvPr>
            <p:ph idx="1"/>
          </p:nvPr>
        </p:nvSpPr>
        <p:spPr>
          <a:xfrm>
            <a:off x="581192" y="1858739"/>
            <a:ext cx="11029615" cy="4084474"/>
          </a:xfrm>
        </p:spPr>
        <p:txBody>
          <a:bodyPr anchor="t">
            <a:noAutofit/>
          </a:bodyPr>
          <a:lstStyle/>
          <a:p>
            <a:pPr marL="342900" indent="-342900">
              <a:lnSpc>
                <a:spcPct val="150000"/>
              </a:lnSpc>
              <a:buFont typeface="Arial" panose="020B0604020202020204" pitchFamily="34" charset="0"/>
              <a:buChar char="•"/>
              <a:defRPr/>
            </a:pPr>
            <a:r>
              <a:rPr lang="pl-PL" sz="2400" dirty="0"/>
              <a:t>P</a:t>
            </a:r>
            <a:r>
              <a:rPr lang="en-US" sz="2400" dirty="0" err="1"/>
              <a:t>rojected</a:t>
            </a:r>
            <a:r>
              <a:rPr lang="en-US" sz="2400" dirty="0"/>
              <a:t> financial instability of the social insurance fund</a:t>
            </a:r>
            <a:r>
              <a:rPr lang="pl-PL" sz="2400" dirty="0"/>
              <a:t>:</a:t>
            </a:r>
          </a:p>
          <a:p>
            <a:pPr lvl="2"/>
            <a:r>
              <a:rPr lang="en-GB" altLang="pl-PL" sz="2000" dirty="0"/>
              <a:t>Pension expenditure</a:t>
            </a:r>
            <a:r>
              <a:rPr lang="pl-PL" altLang="pl-PL" sz="2000" dirty="0"/>
              <a:t>s</a:t>
            </a:r>
            <a:r>
              <a:rPr lang="en-GB" altLang="pl-PL" sz="2000" dirty="0"/>
              <a:t> would increase</a:t>
            </a:r>
            <a:r>
              <a:rPr lang="pl-PL" altLang="pl-PL" sz="2000" dirty="0" err="1"/>
              <a:t> </a:t>
            </a:r>
            <a:r>
              <a:rPr lang="en-GB" altLang="pl-PL" sz="2000" dirty="0"/>
              <a:t>from 11% of GDP in 2000</a:t>
            </a:r>
            <a:r>
              <a:rPr lang="pl-PL" altLang="pl-PL" sz="2000" dirty="0"/>
              <a:t> </a:t>
            </a:r>
            <a:r>
              <a:rPr lang="en-GB" altLang="pl-PL" sz="2000" dirty="0"/>
              <a:t>to 17.3% in 2050</a:t>
            </a:r>
          </a:p>
          <a:p>
            <a:pPr lvl="2"/>
            <a:r>
              <a:rPr lang="en-GB" altLang="pl-PL" sz="2000" dirty="0"/>
              <a:t>By the same time, the number of pensioners would double from 7 million in 2000 to almost 15 million in 2050</a:t>
            </a:r>
          </a:p>
          <a:p>
            <a:pPr lvl="2"/>
            <a:r>
              <a:rPr lang="en-GB" altLang="pl-PL" sz="2000" dirty="0"/>
              <a:t>Total pension deficit would exceed 7% of GDP</a:t>
            </a:r>
            <a:endParaRPr lang="pl-PL" sz="2000" dirty="0"/>
          </a:p>
          <a:p>
            <a:pPr marL="342900" indent="-342900">
              <a:lnSpc>
                <a:spcPct val="150000"/>
              </a:lnSpc>
              <a:buFont typeface="Arial" panose="020B0604020202020204" pitchFamily="34" charset="0"/>
              <a:buChar char="•"/>
              <a:defRPr/>
            </a:pPr>
            <a:r>
              <a:rPr lang="pl-PL" sz="2400" dirty="0" err="1"/>
              <a:t>Politics</a:t>
            </a:r>
            <a:r>
              <a:rPr lang="pl-PL" sz="2400" dirty="0"/>
              <a:t>: </a:t>
            </a:r>
            <a:r>
              <a:rPr lang="pl-PL" sz="2400" dirty="0" err="1"/>
              <a:t>frequent</a:t>
            </a:r>
            <a:r>
              <a:rPr lang="pl-PL" sz="2400" dirty="0"/>
              <a:t> </a:t>
            </a:r>
            <a:r>
              <a:rPr lang="pl-PL" sz="2400" dirty="0" err="1"/>
              <a:t>government</a:t>
            </a:r>
            <a:r>
              <a:rPr lang="pl-PL" sz="2400" dirty="0"/>
              <a:t> </a:t>
            </a:r>
            <a:r>
              <a:rPr lang="pl-PL" sz="2400" dirty="0" err="1"/>
              <a:t>changes</a:t>
            </a:r>
            <a:r>
              <a:rPr lang="pl-PL" sz="2400" dirty="0"/>
              <a:t>; </a:t>
            </a:r>
            <a:r>
              <a:rPr lang="pl-PL" sz="2400" dirty="0" err="1"/>
              <a:t>little</a:t>
            </a:r>
            <a:r>
              <a:rPr lang="pl-PL" sz="2400" dirty="0"/>
              <a:t> </a:t>
            </a:r>
            <a:r>
              <a:rPr lang="pl-PL" sz="2400" dirty="0" err="1"/>
              <a:t>experience</a:t>
            </a:r>
            <a:r>
              <a:rPr lang="pl-PL" sz="2400" dirty="0"/>
              <a:t> with </a:t>
            </a:r>
            <a:r>
              <a:rPr lang="pl-PL" sz="2400" dirty="0" err="1"/>
              <a:t>implementation</a:t>
            </a:r>
            <a:r>
              <a:rPr lang="pl-PL" sz="2400" dirty="0"/>
              <a:t> of (</a:t>
            </a:r>
            <a:r>
              <a:rPr lang="pl-PL" sz="2400" dirty="0" err="1"/>
              <a:t>paradigmatic</a:t>
            </a:r>
            <a:r>
              <a:rPr lang="pl-PL" sz="2400" dirty="0"/>
              <a:t>) </a:t>
            </a:r>
            <a:r>
              <a:rPr lang="pl-PL" sz="2400" dirty="0" err="1"/>
              <a:t>reforms</a:t>
            </a:r>
            <a:endParaRPr lang="pl-PL" sz="2400" dirty="0"/>
          </a:p>
          <a:p>
            <a:pPr marL="342900" indent="-342900">
              <a:lnSpc>
                <a:spcPct val="150000"/>
              </a:lnSpc>
              <a:buFont typeface="Arial" panose="020B0604020202020204" pitchFamily="34" charset="0"/>
              <a:buChar char="•"/>
              <a:defRPr/>
            </a:pPr>
            <a:r>
              <a:rPr lang="pl-PL" sz="2400" dirty="0" err="1"/>
              <a:t>Society</a:t>
            </a:r>
            <a:r>
              <a:rPr lang="pl-PL" sz="2400" dirty="0"/>
              <a:t> and public: </a:t>
            </a:r>
            <a:r>
              <a:rPr lang="pl-PL" sz="2400" dirty="0" err="1"/>
              <a:t>distrust</a:t>
            </a:r>
            <a:r>
              <a:rPr lang="pl-PL" sz="2400" dirty="0"/>
              <a:t> for </a:t>
            </a:r>
            <a:r>
              <a:rPr lang="pl-PL" sz="2400" dirty="0" err="1"/>
              <a:t>authorities</a:t>
            </a:r>
            <a:r>
              <a:rPr lang="pl-PL" sz="2400" dirty="0"/>
              <a:t>, </a:t>
            </a:r>
            <a:r>
              <a:rPr lang="pl-PL" sz="2400" dirty="0" err="1"/>
              <a:t>anxiety</a:t>
            </a:r>
            <a:r>
              <a:rPr lang="pl-PL" sz="2400" dirty="0"/>
              <a:t> </a:t>
            </a:r>
            <a:r>
              <a:rPr lang="pl-PL" sz="2400" dirty="0" err="1"/>
              <a:t>about</a:t>
            </a:r>
            <a:r>
              <a:rPr lang="pl-PL" sz="2400" dirty="0"/>
              <a:t> </a:t>
            </a:r>
            <a:r>
              <a:rPr lang="pl-PL" sz="2400" dirty="0" err="1"/>
              <a:t>changes</a:t>
            </a:r>
            <a:r>
              <a:rPr lang="pl-PL" sz="2400" dirty="0"/>
              <a:t> and </a:t>
            </a:r>
            <a:r>
              <a:rPr lang="pl-PL" sz="2400" dirty="0" err="1"/>
              <a:t>reforms</a:t>
            </a:r>
            <a:r>
              <a:rPr lang="pl-PL" sz="2400" dirty="0"/>
              <a:t>, </a:t>
            </a:r>
            <a:r>
              <a:rPr lang="pl-PL" sz="2400" dirty="0" err="1"/>
              <a:t>defence</a:t>
            </a:r>
            <a:r>
              <a:rPr lang="pl-PL" sz="2400" dirty="0"/>
              <a:t> of status quo, </a:t>
            </a:r>
            <a:r>
              <a:rPr lang="pl-PL" sz="2400" dirty="0" err="1"/>
              <a:t>low</a:t>
            </a:r>
            <a:r>
              <a:rPr lang="pl-PL" sz="2400" dirty="0"/>
              <a:t> </a:t>
            </a:r>
            <a:r>
              <a:rPr lang="pl-PL" sz="2400" dirty="0" err="1"/>
              <a:t>economic</a:t>
            </a:r>
            <a:r>
              <a:rPr lang="pl-PL" sz="2400" dirty="0"/>
              <a:t> and </a:t>
            </a:r>
            <a:r>
              <a:rPr lang="pl-PL" sz="2400" dirty="0" err="1"/>
              <a:t>pension</a:t>
            </a:r>
            <a:r>
              <a:rPr lang="pl-PL" sz="2400" dirty="0"/>
              <a:t> </a:t>
            </a:r>
            <a:r>
              <a:rPr lang="pl-PL" sz="2400" dirty="0" err="1"/>
              <a:t>awareness</a:t>
            </a:r>
            <a:endParaRPr lang="pl-PL" sz="2400" dirty="0"/>
          </a:p>
          <a:p>
            <a:pPr marL="342900" indent="-342900">
              <a:lnSpc>
                <a:spcPct val="150000"/>
              </a:lnSpc>
              <a:buFont typeface="Arial" panose="020B0604020202020204" pitchFamily="34" charset="0"/>
              <a:buChar char="•"/>
              <a:defRPr/>
            </a:pPr>
            <a:endParaRPr lang="pl-PL" sz="2400" dirty="0"/>
          </a:p>
        </p:txBody>
      </p:sp>
      <p:sp>
        <p:nvSpPr>
          <p:cNvPr id="6" name="Rectangle 3">
            <a:extLst>
              <a:ext uri="{FF2B5EF4-FFF2-40B4-BE49-F238E27FC236}">
                <a16:creationId xmlns:a16="http://schemas.microsoft.com/office/drawing/2014/main" id="{0852CC29-F096-4371-9C87-B639E3B3F8A7}"/>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79396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2FDCFC-7CF2-452A-8AD9-07DBD006B004}"/>
              </a:ext>
            </a:extLst>
          </p:cNvPr>
          <p:cNvSpPr>
            <a:spLocks noGrp="1"/>
          </p:cNvSpPr>
          <p:nvPr>
            <p:ph type="title"/>
          </p:nvPr>
        </p:nvSpPr>
        <p:spPr>
          <a:xfrm>
            <a:off x="431800" y="601132"/>
            <a:ext cx="11273138" cy="853355"/>
          </a:xfrm>
          <a:solidFill>
            <a:schemeClr val="bg1">
              <a:lumMod val="95000"/>
            </a:schemeClr>
          </a:solidFill>
        </p:spPr>
        <p:txBody>
          <a:bodyPr>
            <a:normAutofit/>
          </a:bodyPr>
          <a:lstStyle/>
          <a:p>
            <a:r>
              <a:rPr lang="pl-PL" sz="1600" dirty="0"/>
              <a:t>The </a:t>
            </a:r>
            <a:r>
              <a:rPr lang="pl-PL" sz="1600" dirty="0" err="1"/>
              <a:t>Pension</a:t>
            </a:r>
            <a:r>
              <a:rPr lang="pl-PL" sz="1600" dirty="0"/>
              <a:t> reform of 1999: </a:t>
            </a:r>
            <a:r>
              <a:rPr lang="pl-PL" sz="1600" dirty="0" err="1"/>
              <a:t>goals</a:t>
            </a:r>
            <a:r>
              <a:rPr lang="pl-PL" sz="1600" dirty="0"/>
              <a:t>, design, </a:t>
            </a:r>
            <a:r>
              <a:rPr lang="pl-PL" sz="1600" dirty="0" err="1"/>
              <a:t>implementation</a:t>
            </a:r>
            <a:r>
              <a:rPr lang="pl-PL" altLang="pl-PL" sz="1600" dirty="0">
                <a:solidFill>
                  <a:schemeClr val="tx1"/>
                </a:solidFill>
              </a:rPr>
              <a:t> </a:t>
            </a:r>
            <a:br>
              <a:rPr lang="pl-PL" altLang="pl-PL" sz="1600" dirty="0">
                <a:solidFill>
                  <a:schemeClr val="tx1"/>
                </a:solidFill>
              </a:rPr>
            </a:br>
            <a:r>
              <a:rPr lang="pl-PL" b="1" dirty="0" err="1"/>
              <a:t>Principles</a:t>
            </a:r>
            <a:r>
              <a:rPr lang="pl-PL" b="1" dirty="0"/>
              <a:t> and </a:t>
            </a:r>
            <a:r>
              <a:rPr lang="pl-PL" b="1" dirty="0" err="1"/>
              <a:t>goals</a:t>
            </a:r>
            <a:r>
              <a:rPr lang="pl-PL" b="1" dirty="0"/>
              <a:t> of the </a:t>
            </a:r>
            <a:r>
              <a:rPr lang="pl-PL" b="1" dirty="0" err="1"/>
              <a:t>Pension</a:t>
            </a:r>
            <a:r>
              <a:rPr lang="pl-PL" b="1" dirty="0"/>
              <a:t> reform 1999</a:t>
            </a:r>
            <a:endParaRPr lang="en-US" dirty="0"/>
          </a:p>
        </p:txBody>
      </p:sp>
      <p:sp>
        <p:nvSpPr>
          <p:cNvPr id="6" name="Rectangle 3">
            <a:extLst>
              <a:ext uri="{FF2B5EF4-FFF2-40B4-BE49-F238E27FC236}">
                <a16:creationId xmlns:a16="http://schemas.microsoft.com/office/drawing/2014/main" id="{0852CC29-F096-4371-9C87-B639E3B3F8A7}"/>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
        <p:nvSpPr>
          <p:cNvPr id="3" name="Prostokąt 2"/>
          <p:cNvSpPr/>
          <p:nvPr/>
        </p:nvSpPr>
        <p:spPr>
          <a:xfrm>
            <a:off x="804486" y="1585257"/>
            <a:ext cx="10771288" cy="3970318"/>
          </a:xfrm>
          <a:prstGeom prst="rect">
            <a:avLst/>
          </a:prstGeom>
        </p:spPr>
        <p:txBody>
          <a:bodyPr wrap="square">
            <a:spAutoFit/>
          </a:bodyPr>
          <a:lstStyle/>
          <a:p>
            <a:pPr marL="342900" lvl="0" indent="-342900" algn="just">
              <a:lnSpc>
                <a:spcPct val="150000"/>
              </a:lnSpc>
              <a:spcAft>
                <a:spcPts val="0"/>
              </a:spcAft>
              <a:buFont typeface="Symbol" panose="05050102010706020507" pitchFamily="18" charset="2"/>
              <a:buChar char=""/>
            </a:pPr>
            <a:r>
              <a:rPr lang="en-US" sz="2400" dirty="0">
                <a:solidFill>
                  <a:schemeClr val="tx1">
                    <a:lumMod val="75000"/>
                    <a:lumOff val="25000"/>
                  </a:schemeClr>
                </a:solidFill>
              </a:rPr>
              <a:t>financial sustainability of the public pension system in the long term</a:t>
            </a:r>
            <a:endParaRPr lang="pl-PL" sz="2400" dirty="0">
              <a:solidFill>
                <a:schemeClr val="tx1">
                  <a:lumMod val="75000"/>
                  <a:lumOff val="25000"/>
                </a:schemeClr>
              </a:solidFill>
            </a:endParaRPr>
          </a:p>
          <a:p>
            <a:pPr marL="342900" lvl="0" indent="-342900" algn="just">
              <a:lnSpc>
                <a:spcPct val="150000"/>
              </a:lnSpc>
              <a:spcAft>
                <a:spcPts val="0"/>
              </a:spcAft>
              <a:buFont typeface="Symbol" panose="05050102010706020507" pitchFamily="18" charset="2"/>
              <a:buChar char=""/>
            </a:pPr>
            <a:r>
              <a:rPr lang="en-US" sz="2400" dirty="0">
                <a:solidFill>
                  <a:schemeClr val="tx1">
                    <a:lumMod val="75000"/>
                    <a:lumOff val="25000"/>
                  </a:schemeClr>
                </a:solidFill>
              </a:rPr>
              <a:t>boosting economic growth </a:t>
            </a:r>
            <a:endParaRPr lang="pl-PL" sz="2400" dirty="0">
              <a:solidFill>
                <a:schemeClr val="tx1">
                  <a:lumMod val="75000"/>
                  <a:lumOff val="25000"/>
                </a:schemeClr>
              </a:solidFill>
            </a:endParaRPr>
          </a:p>
          <a:p>
            <a:pPr marL="342900" lvl="0" indent="-342900" algn="just">
              <a:lnSpc>
                <a:spcPct val="150000"/>
              </a:lnSpc>
              <a:spcAft>
                <a:spcPts val="0"/>
              </a:spcAft>
              <a:buFont typeface="Symbol" panose="05050102010706020507" pitchFamily="18" charset="2"/>
              <a:buChar char=""/>
            </a:pPr>
            <a:r>
              <a:rPr lang="en-US" sz="2400" dirty="0">
                <a:solidFill>
                  <a:schemeClr val="tx1">
                    <a:lumMod val="75000"/>
                    <a:lumOff val="25000"/>
                  </a:schemeClr>
                </a:solidFill>
              </a:rPr>
              <a:t>terminating further increase of contribution rate for public social insurance,</a:t>
            </a:r>
            <a:r>
              <a:rPr lang="pl-PL" sz="2400" dirty="0">
                <a:solidFill>
                  <a:schemeClr val="tx1">
                    <a:lumMod val="75000"/>
                    <a:lumOff val="25000"/>
                  </a:schemeClr>
                </a:solidFill>
              </a:rPr>
              <a:t> </a:t>
            </a:r>
            <a:r>
              <a:rPr lang="en-US" sz="2400" dirty="0">
                <a:solidFill>
                  <a:schemeClr val="tx1">
                    <a:lumMod val="75000"/>
                    <a:lumOff val="25000"/>
                  </a:schemeClr>
                </a:solidFill>
              </a:rPr>
              <a:t>protecting future generations from excessive social security burden</a:t>
            </a:r>
            <a:r>
              <a:rPr lang="pl-PL" sz="2400" dirty="0">
                <a:solidFill>
                  <a:schemeClr val="tx1">
                    <a:lumMod val="75000"/>
                    <a:lumOff val="25000"/>
                  </a:schemeClr>
                </a:solidFill>
              </a:rPr>
              <a:t> and </a:t>
            </a:r>
            <a:r>
              <a:rPr lang="en-US" sz="2400" dirty="0">
                <a:solidFill>
                  <a:schemeClr val="tx1">
                    <a:lumMod val="75000"/>
                    <a:lumOff val="25000"/>
                  </a:schemeClr>
                </a:solidFill>
              </a:rPr>
              <a:t>creating the space for supplementary pension provision, </a:t>
            </a:r>
            <a:endParaRPr lang="pl-PL" sz="2400" dirty="0">
              <a:solidFill>
                <a:schemeClr val="tx1">
                  <a:lumMod val="75000"/>
                  <a:lumOff val="25000"/>
                </a:schemeClr>
              </a:solidFill>
            </a:endParaRPr>
          </a:p>
          <a:p>
            <a:pPr marL="342900" lvl="0" indent="-342900" algn="just">
              <a:lnSpc>
                <a:spcPct val="150000"/>
              </a:lnSpc>
              <a:spcAft>
                <a:spcPts val="0"/>
              </a:spcAft>
              <a:buFont typeface="Symbol" panose="05050102010706020507" pitchFamily="18" charset="2"/>
              <a:buChar char=""/>
            </a:pPr>
            <a:r>
              <a:rPr lang="en-US" sz="2400" dirty="0">
                <a:solidFill>
                  <a:schemeClr val="tx1">
                    <a:lumMod val="75000"/>
                    <a:lumOff val="25000"/>
                  </a:schemeClr>
                </a:solidFill>
              </a:rPr>
              <a:t>reduction of redistribution in the public pension system and making it more equivalent</a:t>
            </a:r>
            <a:endParaRPr lang="pl-PL" sz="2400" dirty="0">
              <a:solidFill>
                <a:schemeClr val="tx1">
                  <a:lumMod val="75000"/>
                  <a:lumOff val="25000"/>
                </a:schemeClr>
              </a:solidFill>
            </a:endParaRPr>
          </a:p>
        </p:txBody>
      </p:sp>
      <p:sp>
        <p:nvSpPr>
          <p:cNvPr id="15" name="pole tekstowe 14"/>
          <p:cNvSpPr txBox="1"/>
          <p:nvPr/>
        </p:nvSpPr>
        <p:spPr>
          <a:xfrm>
            <a:off x="519764" y="5821098"/>
            <a:ext cx="11185174" cy="769441"/>
          </a:xfrm>
          <a:prstGeom prst="rect">
            <a:avLst/>
          </a:prstGeom>
          <a:solidFill>
            <a:schemeClr val="bg1">
              <a:lumMod val="95000"/>
            </a:schemeClr>
          </a:solidFill>
          <a:ln cap="rnd"/>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2200" b="1" dirty="0">
                <a:solidFill>
                  <a:schemeClr val="tx1"/>
                </a:solidFill>
              </a:rPr>
              <a:t>Security through diversity: Reform of the pension system in Poland.</a:t>
            </a:r>
          </a:p>
          <a:p>
            <a:pPr algn="ctr"/>
            <a:r>
              <a:rPr lang="en-US" sz="2200" b="1" dirty="0">
                <a:solidFill>
                  <a:schemeClr val="tx1"/>
                </a:solidFill>
              </a:rPr>
              <a:t>Office of the Government Plenipotentiary for Social </a:t>
            </a:r>
            <a:r>
              <a:rPr lang="pl-PL" sz="2200" b="1" dirty="0">
                <a:solidFill>
                  <a:schemeClr val="tx1"/>
                </a:solidFill>
              </a:rPr>
              <a:t>Security</a:t>
            </a:r>
            <a:r>
              <a:rPr lang="en-US" sz="2200" b="1" dirty="0">
                <a:solidFill>
                  <a:schemeClr val="tx1"/>
                </a:solidFill>
              </a:rPr>
              <a:t> Reform</a:t>
            </a:r>
            <a:r>
              <a:rPr lang="pl-PL" sz="2200" b="1" dirty="0">
                <a:solidFill>
                  <a:schemeClr val="tx1"/>
                </a:solidFill>
              </a:rPr>
              <a:t>, 1997</a:t>
            </a:r>
            <a:endParaRPr lang="en-US" sz="2200" b="1" dirty="0">
              <a:solidFill>
                <a:schemeClr val="tx1"/>
              </a:solidFill>
            </a:endParaRPr>
          </a:p>
        </p:txBody>
      </p:sp>
    </p:spTree>
    <p:extLst>
      <p:ext uri="{BB962C8B-B14F-4D97-AF65-F5344CB8AC3E}">
        <p14:creationId xmlns:p14="http://schemas.microsoft.com/office/powerpoint/2010/main" val="2645296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2FDCFC-7CF2-452A-8AD9-07DBD006B004}"/>
              </a:ext>
            </a:extLst>
          </p:cNvPr>
          <p:cNvSpPr>
            <a:spLocks noGrp="1"/>
          </p:cNvSpPr>
          <p:nvPr>
            <p:ph type="title"/>
          </p:nvPr>
        </p:nvSpPr>
        <p:spPr>
          <a:xfrm>
            <a:off x="457201" y="660400"/>
            <a:ext cx="11319932" cy="794088"/>
          </a:xfrm>
          <a:solidFill>
            <a:schemeClr val="bg1">
              <a:lumMod val="95000"/>
            </a:schemeClr>
          </a:solidFill>
        </p:spPr>
        <p:txBody>
          <a:bodyPr>
            <a:normAutofit/>
          </a:bodyPr>
          <a:lstStyle/>
          <a:p>
            <a:r>
              <a:rPr lang="pl-PL" sz="1600" dirty="0"/>
              <a:t>The </a:t>
            </a:r>
            <a:r>
              <a:rPr lang="pl-PL" sz="1600" dirty="0" err="1"/>
              <a:t>Pension</a:t>
            </a:r>
            <a:r>
              <a:rPr lang="pl-PL" sz="1600" dirty="0"/>
              <a:t> reform of 1999: </a:t>
            </a:r>
            <a:r>
              <a:rPr lang="pl-PL" sz="1600" dirty="0" err="1"/>
              <a:t>goals</a:t>
            </a:r>
            <a:r>
              <a:rPr lang="pl-PL" sz="1600" dirty="0"/>
              <a:t>, design, </a:t>
            </a:r>
            <a:r>
              <a:rPr lang="pl-PL" sz="1600" dirty="0" err="1"/>
              <a:t>implementation</a:t>
            </a:r>
            <a:r>
              <a:rPr lang="pl-PL" altLang="pl-PL" sz="1600" dirty="0">
                <a:solidFill>
                  <a:schemeClr val="tx1"/>
                </a:solidFill>
              </a:rPr>
              <a:t> </a:t>
            </a:r>
            <a:br>
              <a:rPr lang="pl-PL" altLang="pl-PL" sz="1600" dirty="0">
                <a:solidFill>
                  <a:schemeClr val="tx1"/>
                </a:solidFill>
              </a:rPr>
            </a:br>
            <a:r>
              <a:rPr lang="pl-PL" b="1" dirty="0"/>
              <a:t>Design of the </a:t>
            </a:r>
            <a:r>
              <a:rPr lang="pl-PL" b="1" dirty="0" err="1"/>
              <a:t>Pension</a:t>
            </a:r>
            <a:r>
              <a:rPr lang="pl-PL" b="1" dirty="0"/>
              <a:t> reform 1999</a:t>
            </a:r>
            <a:endParaRPr lang="en-US" dirty="0"/>
          </a:p>
        </p:txBody>
      </p:sp>
      <p:sp>
        <p:nvSpPr>
          <p:cNvPr id="6" name="Rectangle 3">
            <a:extLst>
              <a:ext uri="{FF2B5EF4-FFF2-40B4-BE49-F238E27FC236}">
                <a16:creationId xmlns:a16="http://schemas.microsoft.com/office/drawing/2014/main" id="{0852CC29-F096-4371-9C87-B639E3B3F8A7}"/>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graphicFrame>
        <p:nvGraphicFramePr>
          <p:cNvPr id="4" name="Tabela 3"/>
          <p:cNvGraphicFramePr>
            <a:graphicFrameLocks noGrp="1"/>
          </p:cNvGraphicFramePr>
          <p:nvPr>
            <p:extLst>
              <p:ext uri="{D42A27DB-BD31-4B8C-83A1-F6EECF244321}">
                <p14:modId xmlns:p14="http://schemas.microsoft.com/office/powerpoint/2010/main" val="494067010"/>
              </p:ext>
            </p:extLst>
          </p:nvPr>
        </p:nvGraphicFramePr>
        <p:xfrm>
          <a:off x="793245" y="1636294"/>
          <a:ext cx="10911692" cy="5257906"/>
        </p:xfrm>
        <a:graphic>
          <a:graphicData uri="http://schemas.openxmlformats.org/drawingml/2006/table">
            <a:tbl>
              <a:tblPr firstRow="1" firstCol="1" bandRow="1">
                <a:tableStyleId>{5C22544A-7EE6-4342-B048-85BDC9FD1C3A}</a:tableStyleId>
              </a:tblPr>
              <a:tblGrid>
                <a:gridCol w="2727321">
                  <a:extLst>
                    <a:ext uri="{9D8B030D-6E8A-4147-A177-3AD203B41FA5}">
                      <a16:colId xmlns:a16="http://schemas.microsoft.com/office/drawing/2014/main" val="688101465"/>
                    </a:ext>
                  </a:extLst>
                </a:gridCol>
                <a:gridCol w="2727321">
                  <a:extLst>
                    <a:ext uri="{9D8B030D-6E8A-4147-A177-3AD203B41FA5}">
                      <a16:colId xmlns:a16="http://schemas.microsoft.com/office/drawing/2014/main" val="1225270536"/>
                    </a:ext>
                  </a:extLst>
                </a:gridCol>
                <a:gridCol w="2728525">
                  <a:extLst>
                    <a:ext uri="{9D8B030D-6E8A-4147-A177-3AD203B41FA5}">
                      <a16:colId xmlns:a16="http://schemas.microsoft.com/office/drawing/2014/main" val="4607953"/>
                    </a:ext>
                  </a:extLst>
                </a:gridCol>
                <a:gridCol w="2728525">
                  <a:extLst>
                    <a:ext uri="{9D8B030D-6E8A-4147-A177-3AD203B41FA5}">
                      <a16:colId xmlns:a16="http://schemas.microsoft.com/office/drawing/2014/main" val="2785116834"/>
                    </a:ext>
                  </a:extLst>
                </a:gridCol>
              </a:tblGrid>
              <a:tr h="267519">
                <a:tc>
                  <a:txBody>
                    <a:bodyPr/>
                    <a:lstStyle/>
                    <a:p>
                      <a:pPr marL="457200">
                        <a:spcAft>
                          <a:spcPts val="0"/>
                        </a:spcAft>
                      </a:pPr>
                      <a:r>
                        <a:rPr lang="en-US" sz="2000">
                          <a:effectLst/>
                        </a:rPr>
                        <a:t>1</a:t>
                      </a:r>
                      <a:r>
                        <a:rPr lang="en-US" sz="2000" baseline="30000">
                          <a:effectLst/>
                        </a:rPr>
                        <a:t>st</a:t>
                      </a:r>
                      <a:r>
                        <a:rPr lang="en-US" sz="2000">
                          <a:effectLst/>
                        </a:rPr>
                        <a:t> Pillar</a:t>
                      </a:r>
                      <a:endParaRPr lang="pl-PL" sz="20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a:effectLst/>
                        </a:rPr>
                        <a:t>2</a:t>
                      </a:r>
                      <a:r>
                        <a:rPr lang="en-US" sz="2000" baseline="30000">
                          <a:effectLst/>
                        </a:rPr>
                        <a:t>nd</a:t>
                      </a:r>
                      <a:r>
                        <a:rPr lang="en-US" sz="2000">
                          <a:effectLst/>
                        </a:rPr>
                        <a:t>  Pillar</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0"/>
                        </a:spcAft>
                      </a:pPr>
                      <a:r>
                        <a:rPr lang="en-US" sz="2000">
                          <a:effectLst/>
                        </a:rPr>
                        <a:t>3</a:t>
                      </a:r>
                      <a:r>
                        <a:rPr lang="en-US" sz="2000" baseline="30000">
                          <a:effectLst/>
                        </a:rPr>
                        <a:t>rd</a:t>
                      </a:r>
                      <a:r>
                        <a:rPr lang="en-US" sz="2000">
                          <a:effectLst/>
                        </a:rPr>
                        <a:t> Pillar</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pl-PL"/>
                    </a:p>
                  </a:txBody>
                  <a:tcPr/>
                </a:tc>
                <a:extLst>
                  <a:ext uri="{0D108BD9-81ED-4DB2-BD59-A6C34878D82A}">
                    <a16:rowId xmlns:a16="http://schemas.microsoft.com/office/drawing/2014/main" val="4242716217"/>
                  </a:ext>
                </a:extLst>
              </a:tr>
              <a:tr h="1110843">
                <a:tc gridSpan="2">
                  <a:txBody>
                    <a:bodyPr/>
                    <a:lstStyle/>
                    <a:p>
                      <a:pPr>
                        <a:lnSpc>
                          <a:spcPct val="107000"/>
                        </a:lnSpc>
                        <a:spcAft>
                          <a:spcPts val="0"/>
                        </a:spcAft>
                      </a:pPr>
                      <a:r>
                        <a:rPr lang="en-US" sz="2000" b="0" dirty="0">
                          <a:solidFill>
                            <a:schemeClr val="tx1"/>
                          </a:solidFill>
                          <a:effectLst/>
                        </a:rPr>
                        <a:t>First tier - Public pension scheme with the guarantee of minimum pension financed from general revenue (state budget)</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hMerge="1">
                  <a:txBody>
                    <a:bodyPr/>
                    <a:lstStyle/>
                    <a:p>
                      <a:endParaRPr lang="pl-PL"/>
                    </a:p>
                  </a:txBody>
                  <a:tcPr/>
                </a:tc>
                <a:tc>
                  <a:txBody>
                    <a:bodyPr/>
                    <a:lstStyle/>
                    <a:p>
                      <a:pPr>
                        <a:lnSpc>
                          <a:spcPct val="107000"/>
                        </a:lnSpc>
                        <a:spcAft>
                          <a:spcPts val="0"/>
                        </a:spcAft>
                      </a:pPr>
                      <a:r>
                        <a:rPr lang="en-US" sz="2000" b="0" kern="1200" dirty="0">
                          <a:solidFill>
                            <a:schemeClr val="tx1"/>
                          </a:solidFill>
                          <a:effectLst/>
                          <a:latin typeface="+mn-lt"/>
                          <a:ea typeface="+mn-ea"/>
                          <a:cs typeface="+mn-cs"/>
                        </a:rPr>
                        <a:t>Second tier – </a:t>
                      </a:r>
                      <a:r>
                        <a:rPr lang="en-US" sz="2000" b="0" dirty="0">
                          <a:solidFill>
                            <a:schemeClr val="tx1"/>
                          </a:solidFill>
                          <a:effectLst/>
                        </a:rPr>
                        <a:t>occupational pension scheme </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en-US" sz="2000" b="0" dirty="0">
                          <a:effectLst/>
                        </a:rPr>
                        <a:t>Third tier - individual pension savings</a:t>
                      </a:r>
                      <a:endParaRPr lang="pl-P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4216558253"/>
                  </a:ext>
                </a:extLst>
              </a:tr>
              <a:tr h="267519">
                <a:tc gridSpan="2">
                  <a:txBody>
                    <a:bodyPr/>
                    <a:lstStyle/>
                    <a:p>
                      <a:pPr algn="ctr">
                        <a:lnSpc>
                          <a:spcPct val="107000"/>
                        </a:lnSpc>
                        <a:spcAft>
                          <a:spcPts val="0"/>
                        </a:spcAft>
                      </a:pPr>
                      <a:r>
                        <a:rPr lang="pl-PL" sz="2000" b="0" dirty="0">
                          <a:solidFill>
                            <a:schemeClr val="tx1"/>
                          </a:solidFill>
                          <a:effectLst/>
                        </a:rPr>
                        <a:t>M</a:t>
                      </a:r>
                      <a:r>
                        <a:rPr lang="en-US" sz="2000" b="0" dirty="0" err="1">
                          <a:solidFill>
                            <a:schemeClr val="tx1"/>
                          </a:solidFill>
                          <a:effectLst/>
                        </a:rPr>
                        <a:t>andatory</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hMerge="1">
                  <a:txBody>
                    <a:bodyPr/>
                    <a:lstStyle/>
                    <a:p>
                      <a:endParaRPr lang="pl-PL"/>
                    </a:p>
                  </a:txBody>
                  <a:tcPr/>
                </a:tc>
                <a:tc gridSpan="2">
                  <a:txBody>
                    <a:bodyPr/>
                    <a:lstStyle/>
                    <a:p>
                      <a:pPr algn="ctr">
                        <a:lnSpc>
                          <a:spcPct val="107000"/>
                        </a:lnSpc>
                        <a:spcAft>
                          <a:spcPts val="0"/>
                        </a:spcAft>
                      </a:pPr>
                      <a:r>
                        <a:rPr lang="en-US" sz="2000" b="0" dirty="0">
                          <a:solidFill>
                            <a:schemeClr val="tx1"/>
                          </a:solidFill>
                          <a:effectLst/>
                        </a:rPr>
                        <a:t>Voluntary</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hMerge="1">
                  <a:txBody>
                    <a:bodyPr/>
                    <a:lstStyle/>
                    <a:p>
                      <a:endParaRPr lang="pl-PL"/>
                    </a:p>
                  </a:txBody>
                  <a:tcPr/>
                </a:tc>
                <a:extLst>
                  <a:ext uri="{0D108BD9-81ED-4DB2-BD59-A6C34878D82A}">
                    <a16:rowId xmlns:a16="http://schemas.microsoft.com/office/drawing/2014/main" val="3838230106"/>
                  </a:ext>
                </a:extLst>
              </a:tr>
              <a:tr h="267519">
                <a:tc gridSpan="2">
                  <a:txBody>
                    <a:bodyPr/>
                    <a:lstStyle/>
                    <a:p>
                      <a:pPr algn="ctr">
                        <a:lnSpc>
                          <a:spcPct val="107000"/>
                        </a:lnSpc>
                        <a:spcAft>
                          <a:spcPts val="0"/>
                        </a:spcAft>
                      </a:pPr>
                      <a:r>
                        <a:rPr lang="en-US" sz="2000" b="0" dirty="0">
                          <a:solidFill>
                            <a:schemeClr val="tx1"/>
                          </a:solidFill>
                          <a:effectLst/>
                        </a:rPr>
                        <a:t>19,52%</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hMerge="1">
                  <a:txBody>
                    <a:bodyPr/>
                    <a:lstStyle/>
                    <a:p>
                      <a:endParaRPr lang="pl-PL"/>
                    </a:p>
                  </a:txBody>
                  <a:tcPr/>
                </a:tc>
                <a:tc rowSpan="2">
                  <a:txBody>
                    <a:bodyPr/>
                    <a:lstStyle/>
                    <a:p>
                      <a:pPr>
                        <a:lnSpc>
                          <a:spcPct val="107000"/>
                        </a:lnSpc>
                        <a:spcAft>
                          <a:spcPts val="0"/>
                        </a:spcAft>
                      </a:pPr>
                      <a:r>
                        <a:rPr lang="en-US" sz="2000" b="0" dirty="0">
                          <a:solidFill>
                            <a:schemeClr val="tx1"/>
                          </a:solidFill>
                          <a:effectLst/>
                        </a:rPr>
                        <a:t>up to 7% of the salary</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rowSpan="2">
                  <a:txBody>
                    <a:bodyPr/>
                    <a:lstStyle/>
                    <a:p>
                      <a:pPr>
                        <a:lnSpc>
                          <a:spcPct val="107000"/>
                        </a:lnSpc>
                        <a:spcAft>
                          <a:spcPts val="0"/>
                        </a:spcAft>
                      </a:pPr>
                      <a:r>
                        <a:rPr lang="en-US" sz="2000" b="0">
                          <a:solidFill>
                            <a:schemeClr val="tx1"/>
                          </a:solidFill>
                          <a:effectLst/>
                        </a:rPr>
                        <a:t>no contribution limits, no state support</a:t>
                      </a:r>
                      <a:endParaRPr lang="pl-PL" sz="20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969228089"/>
                  </a:ext>
                </a:extLst>
              </a:tr>
              <a:tr h="562216">
                <a:tc>
                  <a:txBody>
                    <a:bodyPr/>
                    <a:lstStyle/>
                    <a:p>
                      <a:pPr algn="ctr">
                        <a:lnSpc>
                          <a:spcPct val="107000"/>
                        </a:lnSpc>
                        <a:spcAft>
                          <a:spcPts val="0"/>
                        </a:spcAft>
                      </a:pPr>
                      <a:r>
                        <a:rPr lang="en-US" sz="2000" b="0" dirty="0">
                          <a:solidFill>
                            <a:schemeClr val="tx1"/>
                          </a:solidFill>
                          <a:effectLst/>
                        </a:rPr>
                        <a:t>12,22%</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US" sz="2000" b="0" dirty="0">
                          <a:solidFill>
                            <a:schemeClr val="tx1"/>
                          </a:solidFill>
                          <a:effectLst/>
                        </a:rPr>
                        <a:t>7,3%</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vMerge="1">
                  <a:txBody>
                    <a:bodyPr/>
                    <a:lstStyle/>
                    <a:p>
                      <a:endParaRPr lang="pl-PL"/>
                    </a:p>
                  </a:txBody>
                  <a:tcPr/>
                </a:tc>
                <a:tc vMerge="1">
                  <a:txBody>
                    <a:bodyPr/>
                    <a:lstStyle/>
                    <a:p>
                      <a:endParaRPr lang="pl-PL"/>
                    </a:p>
                  </a:txBody>
                  <a:tcPr/>
                </a:tc>
                <a:extLst>
                  <a:ext uri="{0D108BD9-81ED-4DB2-BD59-A6C34878D82A}">
                    <a16:rowId xmlns:a16="http://schemas.microsoft.com/office/drawing/2014/main" val="3799889965"/>
                  </a:ext>
                </a:extLst>
              </a:tr>
              <a:tr h="267519">
                <a:tc gridSpan="4">
                  <a:txBody>
                    <a:bodyPr/>
                    <a:lstStyle/>
                    <a:p>
                      <a:pPr algn="ctr">
                        <a:lnSpc>
                          <a:spcPct val="107000"/>
                        </a:lnSpc>
                        <a:spcAft>
                          <a:spcPts val="0"/>
                        </a:spcAft>
                      </a:pPr>
                      <a:r>
                        <a:rPr lang="en-US" sz="2000" b="0" dirty="0">
                          <a:solidFill>
                            <a:schemeClr val="tx1"/>
                          </a:solidFill>
                          <a:effectLst/>
                        </a:rPr>
                        <a:t>individual pension account</a:t>
                      </a:r>
                      <a:r>
                        <a:rPr lang="pl-PL" sz="2000" b="0" dirty="0">
                          <a:solidFill>
                            <a:schemeClr val="tx1"/>
                          </a:solidFill>
                          <a:effectLst/>
                        </a:rPr>
                        <a:t>s</a:t>
                      </a:r>
                      <a:r>
                        <a:rPr lang="en-US" sz="2000" b="0" dirty="0">
                          <a:solidFill>
                            <a:schemeClr val="tx1"/>
                          </a:solidFill>
                          <a:effectLst/>
                        </a:rPr>
                        <a:t> </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2489720379"/>
                  </a:ext>
                </a:extLst>
              </a:tr>
              <a:tr h="267519">
                <a:tc>
                  <a:txBody>
                    <a:bodyPr/>
                    <a:lstStyle/>
                    <a:p>
                      <a:pPr marL="0" algn="ctr" defTabSz="457200" rtl="0" eaLnBrk="1" latinLnBrk="0" hangingPunct="1">
                        <a:lnSpc>
                          <a:spcPct val="107000"/>
                        </a:lnSpc>
                        <a:spcAft>
                          <a:spcPts val="0"/>
                        </a:spcAft>
                      </a:pPr>
                      <a:r>
                        <a:rPr lang="en-US" sz="2000" b="0" kern="1200" dirty="0">
                          <a:solidFill>
                            <a:schemeClr val="tx1"/>
                          </a:solidFill>
                          <a:effectLst/>
                          <a:latin typeface="+mn-lt"/>
                          <a:ea typeface="+mn-ea"/>
                          <a:cs typeface="+mn-cs"/>
                        </a:rPr>
                        <a:t>NDC</a:t>
                      </a:r>
                      <a:endParaRPr lang="pl-PL" sz="2000" b="0" kern="1200" dirty="0">
                        <a:solidFill>
                          <a:schemeClr val="tx1"/>
                        </a:solidFill>
                        <a:effectLst/>
                        <a:latin typeface="+mn-lt"/>
                        <a:ea typeface="+mn-ea"/>
                        <a:cs typeface="+mn-cs"/>
                      </a:endParaRPr>
                    </a:p>
                  </a:txBody>
                  <a:tcPr marL="68580" marR="68580" marT="0" marB="0">
                    <a:solidFill>
                      <a:schemeClr val="bg1">
                        <a:lumMod val="65000"/>
                      </a:schemeClr>
                    </a:solidFill>
                  </a:tcPr>
                </a:tc>
                <a:tc>
                  <a:txBody>
                    <a:bodyPr/>
                    <a:lstStyle/>
                    <a:p>
                      <a:pPr algn="ctr">
                        <a:lnSpc>
                          <a:spcPct val="107000"/>
                        </a:lnSpc>
                        <a:spcAft>
                          <a:spcPts val="0"/>
                        </a:spcAft>
                      </a:pPr>
                      <a:r>
                        <a:rPr lang="en-US" sz="2000" b="0" dirty="0">
                          <a:solidFill>
                            <a:schemeClr val="tx1"/>
                          </a:solidFill>
                          <a:effectLst/>
                        </a:rPr>
                        <a:t>FDC</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pPr algn="ctr">
                        <a:lnSpc>
                          <a:spcPct val="107000"/>
                        </a:lnSpc>
                        <a:spcAft>
                          <a:spcPts val="0"/>
                        </a:spcAft>
                      </a:pPr>
                      <a:r>
                        <a:rPr lang="en-US" sz="2000" b="0" dirty="0">
                          <a:solidFill>
                            <a:schemeClr val="tx1"/>
                          </a:solidFill>
                          <a:effectLst/>
                        </a:rPr>
                        <a:t>FDC</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pPr algn="ctr">
                        <a:lnSpc>
                          <a:spcPct val="107000"/>
                        </a:lnSpc>
                        <a:spcAft>
                          <a:spcPts val="0"/>
                        </a:spcAft>
                      </a:pPr>
                      <a:r>
                        <a:rPr lang="en-US" sz="2000" b="0" dirty="0">
                          <a:solidFill>
                            <a:schemeClr val="tx1"/>
                          </a:solidFill>
                          <a:effectLst/>
                        </a:rPr>
                        <a:t>FDC</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401882404"/>
                  </a:ext>
                </a:extLst>
              </a:tr>
              <a:tr h="1954167">
                <a:tc>
                  <a:txBody>
                    <a:bodyPr/>
                    <a:lstStyle/>
                    <a:p>
                      <a:pPr>
                        <a:lnSpc>
                          <a:spcPct val="107000"/>
                        </a:lnSpc>
                        <a:spcAft>
                          <a:spcPts val="0"/>
                        </a:spcAft>
                      </a:pPr>
                      <a:r>
                        <a:rPr lang="en-US" sz="2000" b="0" dirty="0">
                          <a:solidFill>
                            <a:schemeClr val="tx1"/>
                          </a:solidFill>
                          <a:effectLst/>
                        </a:rPr>
                        <a:t>old-age pension fund within Social Insurance Fund (FUS) managed by Social Insurance Institution (ZUS)</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en-US" sz="2000" b="0" dirty="0">
                          <a:solidFill>
                            <a:schemeClr val="tx1"/>
                          </a:solidFill>
                          <a:effectLst/>
                        </a:rPr>
                        <a:t>Open Pension Funds (OFE) privately managed by pension fund companies (PTE)</a:t>
                      </a:r>
                      <a:endParaRPr lang="pl-PL" sz="2000" b="0" dirty="0">
                        <a:solidFill>
                          <a:schemeClr val="tx1"/>
                        </a:solidFill>
                        <a:effectLst/>
                      </a:endParaRPr>
                    </a:p>
                    <a:p>
                      <a:pPr>
                        <a:lnSpc>
                          <a:spcPct val="107000"/>
                        </a:lnSpc>
                        <a:spcAft>
                          <a:spcPts val="0"/>
                        </a:spcAft>
                      </a:pPr>
                      <a:r>
                        <a:rPr lang="en-US" sz="2000" b="0" dirty="0">
                          <a:solidFill>
                            <a:schemeClr val="tx1"/>
                          </a:solidFill>
                          <a:effectLst/>
                        </a:rPr>
                        <a:t> </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en-US" sz="2000" b="0" dirty="0">
                          <a:solidFill>
                            <a:schemeClr val="tx1"/>
                          </a:solidFill>
                          <a:effectLst/>
                        </a:rPr>
                        <a:t>Employee Pension Plans (PPE) </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en-US" sz="2000" b="0" dirty="0">
                          <a:solidFill>
                            <a:schemeClr val="tx1"/>
                          </a:solidFill>
                          <a:effectLst/>
                        </a:rPr>
                        <a:t>all kinds of individual savings</a:t>
                      </a:r>
                      <a:endParaRPr lang="pl-PL"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88001677"/>
                  </a:ext>
                </a:extLst>
              </a:tr>
            </a:tbl>
          </a:graphicData>
        </a:graphic>
      </p:graphicFrame>
    </p:spTree>
    <p:extLst>
      <p:ext uri="{BB962C8B-B14F-4D97-AF65-F5344CB8AC3E}">
        <p14:creationId xmlns:p14="http://schemas.microsoft.com/office/powerpoint/2010/main" val="4109054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2FDCFC-7CF2-452A-8AD9-07DBD006B004}"/>
              </a:ext>
            </a:extLst>
          </p:cNvPr>
          <p:cNvSpPr>
            <a:spLocks noGrp="1"/>
          </p:cNvSpPr>
          <p:nvPr>
            <p:ph type="title"/>
          </p:nvPr>
        </p:nvSpPr>
        <p:spPr>
          <a:xfrm>
            <a:off x="457201" y="584200"/>
            <a:ext cx="11294532" cy="870288"/>
          </a:xfrm>
          <a:solidFill>
            <a:schemeClr val="bg1">
              <a:lumMod val="95000"/>
            </a:schemeClr>
          </a:solidFill>
        </p:spPr>
        <p:txBody>
          <a:bodyPr>
            <a:normAutofit/>
          </a:bodyPr>
          <a:lstStyle/>
          <a:p>
            <a:r>
              <a:rPr lang="pl-PL" sz="1600" dirty="0"/>
              <a:t>T</a:t>
            </a:r>
            <a:r>
              <a:rPr lang="pl-PL" sz="1600" dirty="0" smtClean="0"/>
              <a:t>he </a:t>
            </a:r>
            <a:r>
              <a:rPr lang="pl-PL" sz="1600" dirty="0" err="1"/>
              <a:t>Pension</a:t>
            </a:r>
            <a:r>
              <a:rPr lang="pl-PL" sz="1600" dirty="0"/>
              <a:t> reform of 1999: </a:t>
            </a:r>
            <a:r>
              <a:rPr lang="pl-PL" sz="1600" dirty="0" err="1"/>
              <a:t>goals</a:t>
            </a:r>
            <a:r>
              <a:rPr lang="pl-PL" sz="1600" dirty="0"/>
              <a:t>, design, </a:t>
            </a:r>
            <a:r>
              <a:rPr lang="pl-PL" sz="1600" dirty="0" err="1"/>
              <a:t>implementation</a:t>
            </a:r>
            <a:r>
              <a:rPr lang="pl-PL" altLang="pl-PL" sz="1600" dirty="0">
                <a:solidFill>
                  <a:schemeClr val="tx1"/>
                </a:solidFill>
              </a:rPr>
              <a:t> </a:t>
            </a:r>
            <a:br>
              <a:rPr lang="pl-PL" altLang="pl-PL" sz="1600" dirty="0">
                <a:solidFill>
                  <a:schemeClr val="tx1"/>
                </a:solidFill>
              </a:rPr>
            </a:br>
            <a:r>
              <a:rPr lang="pl-PL" altLang="pl-PL" b="1" dirty="0" err="1"/>
              <a:t>price</a:t>
            </a:r>
            <a:r>
              <a:rPr lang="pl-PL" altLang="pl-PL" b="1" dirty="0"/>
              <a:t> for </a:t>
            </a:r>
            <a:r>
              <a:rPr lang="pl-PL" altLang="pl-PL" b="1" dirty="0" err="1"/>
              <a:t>political</a:t>
            </a:r>
            <a:r>
              <a:rPr lang="pl-PL" altLang="pl-PL" b="1" dirty="0"/>
              <a:t> </a:t>
            </a:r>
            <a:r>
              <a:rPr lang="pl-PL" altLang="pl-PL" b="1" dirty="0" err="1"/>
              <a:t>consensus</a:t>
            </a:r>
            <a:endParaRPr lang="en-US" dirty="0"/>
          </a:p>
        </p:txBody>
      </p:sp>
      <p:sp>
        <p:nvSpPr>
          <p:cNvPr id="6" name="Rectangle 3">
            <a:extLst>
              <a:ext uri="{FF2B5EF4-FFF2-40B4-BE49-F238E27FC236}">
                <a16:creationId xmlns:a16="http://schemas.microsoft.com/office/drawing/2014/main" id="{0852CC29-F096-4371-9C87-B639E3B3F8A7}"/>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
        <p:nvSpPr>
          <p:cNvPr id="3" name="Prostokąt 2"/>
          <p:cNvSpPr/>
          <p:nvPr/>
        </p:nvSpPr>
        <p:spPr>
          <a:xfrm>
            <a:off x="804486" y="1585257"/>
            <a:ext cx="10771288" cy="4524315"/>
          </a:xfrm>
          <a:prstGeom prst="rect">
            <a:avLst/>
          </a:prstGeom>
        </p:spPr>
        <p:txBody>
          <a:bodyPr wrap="square">
            <a:spAutoFit/>
          </a:bodyPr>
          <a:lstStyle/>
          <a:p>
            <a:pPr marL="342900" indent="-342900">
              <a:buAutoNum type="arabicParenBoth"/>
            </a:pPr>
            <a:r>
              <a:rPr lang="pl-PL" sz="2400" dirty="0"/>
              <a:t> </a:t>
            </a:r>
            <a:r>
              <a:rPr lang="en-US" sz="2400" dirty="0"/>
              <a:t>the separate pension subsystem for some </a:t>
            </a:r>
            <a:r>
              <a:rPr lang="en-US" sz="2400" dirty="0" smtClean="0"/>
              <a:t>group</a:t>
            </a:r>
            <a:r>
              <a:rPr lang="pl-PL" sz="2400" dirty="0" smtClean="0"/>
              <a:t>s</a:t>
            </a:r>
            <a:r>
              <a:rPr lang="en-US" sz="2400" dirty="0" smtClean="0"/>
              <a:t> </a:t>
            </a:r>
            <a:r>
              <a:rPr lang="pl-PL" sz="2400" dirty="0" smtClean="0"/>
              <a:t>(</a:t>
            </a:r>
            <a:r>
              <a:rPr lang="en-US" sz="2400" dirty="0" smtClean="0"/>
              <a:t>farmer</a:t>
            </a:r>
            <a:r>
              <a:rPr lang="pl-PL" sz="2400" dirty="0" smtClean="0"/>
              <a:t>s, </a:t>
            </a:r>
            <a:r>
              <a:rPr lang="en-US" sz="2400" dirty="0" smtClean="0"/>
              <a:t>judges </a:t>
            </a:r>
            <a:r>
              <a:rPr lang="en-US" sz="2400" dirty="0"/>
              <a:t>and </a:t>
            </a:r>
            <a:r>
              <a:rPr lang="en-US" sz="2400" dirty="0" smtClean="0"/>
              <a:t>prosecutors</a:t>
            </a:r>
            <a:r>
              <a:rPr lang="pl-PL" sz="2400" dirty="0" smtClean="0"/>
              <a:t>, </a:t>
            </a:r>
            <a:r>
              <a:rPr lang="en-US" sz="2400" dirty="0" smtClean="0"/>
              <a:t>uniform workers</a:t>
            </a:r>
            <a:r>
              <a:rPr lang="pl-PL" sz="2400" dirty="0" smtClean="0"/>
              <a:t>),</a:t>
            </a:r>
            <a:endParaRPr lang="pl-PL" sz="2400" dirty="0"/>
          </a:p>
          <a:p>
            <a:pPr marL="342900" indent="-342900">
              <a:buAutoNum type="arabicParenBoth"/>
            </a:pPr>
            <a:r>
              <a:rPr lang="pl-PL" sz="2400" dirty="0"/>
              <a:t> </a:t>
            </a:r>
            <a:r>
              <a:rPr lang="pl-PL" sz="2400" dirty="0" smtClean="0"/>
              <a:t>no </a:t>
            </a:r>
            <a:r>
              <a:rPr lang="pl-PL" sz="2400" dirty="0" err="1" smtClean="0"/>
              <a:t>changes</a:t>
            </a:r>
            <a:r>
              <a:rPr lang="pl-PL" sz="2400" dirty="0" smtClean="0"/>
              <a:t> in t</a:t>
            </a:r>
            <a:r>
              <a:rPr lang="en-US" sz="2400" dirty="0" smtClean="0"/>
              <a:t>he </a:t>
            </a:r>
            <a:r>
              <a:rPr lang="en-US" sz="2400" dirty="0"/>
              <a:t>minimum retirement age for women and men </a:t>
            </a:r>
            <a:endParaRPr lang="pl-PL" sz="2400" dirty="0" smtClean="0"/>
          </a:p>
          <a:p>
            <a:pPr marL="342900" indent="-342900">
              <a:buAutoNum type="arabicParenBoth"/>
            </a:pPr>
            <a:r>
              <a:rPr lang="pl-PL" sz="2400" dirty="0"/>
              <a:t> </a:t>
            </a:r>
            <a:r>
              <a:rPr lang="en-US" sz="2400" dirty="0" smtClean="0"/>
              <a:t>the </a:t>
            </a:r>
            <a:r>
              <a:rPr lang="en-US" sz="2400" dirty="0"/>
              <a:t>indexation in the first pillar was </a:t>
            </a:r>
            <a:r>
              <a:rPr lang="pl-PL" sz="2400" dirty="0" err="1"/>
              <a:t>more</a:t>
            </a:r>
            <a:r>
              <a:rPr lang="pl-PL" sz="2400" dirty="0"/>
              <a:t> </a:t>
            </a:r>
            <a:r>
              <a:rPr lang="pl-PL" sz="2400" dirty="0" err="1" smtClean="0"/>
              <a:t>generous</a:t>
            </a:r>
            <a:r>
              <a:rPr lang="pl-PL" sz="2400" dirty="0" smtClean="0"/>
              <a:t>,</a:t>
            </a:r>
            <a:endParaRPr lang="pl-PL" sz="2400" dirty="0"/>
          </a:p>
          <a:p>
            <a:pPr marL="342900" indent="-342900">
              <a:buAutoNum type="arabicParenBoth"/>
            </a:pPr>
            <a:r>
              <a:rPr lang="pl-PL" sz="2400" dirty="0"/>
              <a:t> </a:t>
            </a:r>
            <a:r>
              <a:rPr lang="en-US" sz="2400" dirty="0"/>
              <a:t>for those, who acquired the pension in the years 2009-2013 a mixed old-new pension formula was used</a:t>
            </a:r>
            <a:r>
              <a:rPr lang="pl-PL" sz="2400" dirty="0"/>
              <a:t> </a:t>
            </a:r>
            <a:r>
              <a:rPr lang="pl-PL" sz="2400" dirty="0" smtClean="0"/>
              <a:t>(to </a:t>
            </a:r>
            <a:r>
              <a:rPr lang="pl-PL" sz="2400" dirty="0" err="1" smtClean="0"/>
              <a:t>smooth</a:t>
            </a:r>
            <a:r>
              <a:rPr lang="pl-PL" sz="2400" dirty="0" smtClean="0"/>
              <a:t> </a:t>
            </a:r>
            <a:r>
              <a:rPr lang="pl-PL" sz="2400" dirty="0" err="1" smtClean="0"/>
              <a:t>decrease</a:t>
            </a:r>
            <a:r>
              <a:rPr lang="pl-PL" sz="2400" dirty="0" smtClean="0"/>
              <a:t> of </a:t>
            </a:r>
            <a:r>
              <a:rPr lang="pl-PL" sz="2400" dirty="0"/>
              <a:t>the </a:t>
            </a:r>
            <a:r>
              <a:rPr lang="pl-PL" sz="2400" dirty="0" err="1"/>
              <a:t>replacement</a:t>
            </a:r>
            <a:r>
              <a:rPr lang="pl-PL" sz="2400" dirty="0"/>
              <a:t> </a:t>
            </a:r>
            <a:r>
              <a:rPr lang="pl-PL" sz="2400" dirty="0" err="1"/>
              <a:t>rate</a:t>
            </a:r>
            <a:r>
              <a:rPr lang="pl-PL" sz="2400" dirty="0"/>
              <a:t>)</a:t>
            </a:r>
          </a:p>
          <a:p>
            <a:endParaRPr lang="pl-PL" sz="2400" dirty="0"/>
          </a:p>
          <a:p>
            <a:r>
              <a:rPr lang="pl-PL" sz="2400" u="sng" dirty="0"/>
              <a:t>U</a:t>
            </a:r>
            <a:r>
              <a:rPr lang="en-US" sz="2400" u="sng" dirty="0" err="1"/>
              <a:t>nsolved</a:t>
            </a:r>
            <a:r>
              <a:rPr lang="en-US" sz="2400" u="sng" dirty="0"/>
              <a:t> and unregulated issues</a:t>
            </a:r>
            <a:r>
              <a:rPr lang="en-US" sz="2400" dirty="0"/>
              <a:t>: </a:t>
            </a:r>
            <a:endParaRPr lang="pl-PL" sz="2400" dirty="0"/>
          </a:p>
          <a:p>
            <a:pPr marL="342900" indent="-342900">
              <a:buAutoNum type="arabicParenBoth"/>
            </a:pPr>
            <a:r>
              <a:rPr lang="pl-PL" sz="2400" dirty="0" smtClean="0"/>
              <a:t> </a:t>
            </a:r>
            <a:r>
              <a:rPr lang="pl-PL" sz="2400" dirty="0" err="1" smtClean="0"/>
              <a:t>phasing</a:t>
            </a:r>
            <a:r>
              <a:rPr lang="pl-PL" sz="2400" dirty="0" smtClean="0"/>
              <a:t> out </a:t>
            </a:r>
            <a:r>
              <a:rPr lang="en-US" sz="2400" dirty="0" smtClean="0"/>
              <a:t>early </a:t>
            </a:r>
            <a:r>
              <a:rPr lang="en-US" sz="2400" dirty="0"/>
              <a:t>pensions </a:t>
            </a:r>
            <a:r>
              <a:rPr lang="en-US" sz="2400" dirty="0" smtClean="0"/>
              <a:t>and </a:t>
            </a:r>
            <a:r>
              <a:rPr lang="pl-PL" sz="2400" dirty="0" err="1" smtClean="0"/>
              <a:t>solving</a:t>
            </a:r>
            <a:r>
              <a:rPr lang="pl-PL" sz="2400" dirty="0" smtClean="0"/>
              <a:t> </a:t>
            </a:r>
            <a:r>
              <a:rPr lang="en-US" sz="2400" dirty="0" smtClean="0"/>
              <a:t>the </a:t>
            </a:r>
            <a:r>
              <a:rPr lang="en-US" sz="2400" dirty="0"/>
              <a:t>issue of bridge </a:t>
            </a:r>
            <a:r>
              <a:rPr lang="en-US" sz="2400" dirty="0" smtClean="0"/>
              <a:t>pension</a:t>
            </a:r>
            <a:r>
              <a:rPr lang="pl-PL" sz="2400" dirty="0" smtClean="0"/>
              <a:t>s</a:t>
            </a:r>
            <a:r>
              <a:rPr lang="en-US" sz="2400" dirty="0" smtClean="0"/>
              <a:t>, </a:t>
            </a:r>
            <a:endParaRPr lang="pl-PL" sz="2400" dirty="0"/>
          </a:p>
          <a:p>
            <a:pPr marL="342900" indent="-342900">
              <a:buAutoNum type="arabicParenBoth"/>
            </a:pPr>
            <a:r>
              <a:rPr lang="pl-PL" sz="2400" dirty="0"/>
              <a:t> </a:t>
            </a:r>
            <a:r>
              <a:rPr lang="en-US" sz="2400" dirty="0"/>
              <a:t>paying out pensions from the mandatory funded pillar, </a:t>
            </a:r>
            <a:endParaRPr lang="pl-PL" sz="2400" dirty="0"/>
          </a:p>
          <a:p>
            <a:pPr marL="342900" indent="-342900">
              <a:buAutoNum type="arabicParenBoth"/>
            </a:pPr>
            <a:r>
              <a:rPr lang="pl-PL" sz="2400" dirty="0"/>
              <a:t> </a:t>
            </a:r>
            <a:r>
              <a:rPr lang="en-US" sz="2400" dirty="0"/>
              <a:t>establishment of state actuary, </a:t>
            </a:r>
            <a:endParaRPr lang="pl-PL" sz="2400" dirty="0"/>
          </a:p>
          <a:p>
            <a:pPr marL="342900" indent="-342900">
              <a:buAutoNum type="arabicParenBoth"/>
            </a:pPr>
            <a:r>
              <a:rPr lang="pl-PL" sz="2400" dirty="0"/>
              <a:t> </a:t>
            </a:r>
            <a:r>
              <a:rPr lang="en-US" sz="2400" dirty="0"/>
              <a:t>reform of disability pensions</a:t>
            </a:r>
            <a:endParaRPr lang="pl-PL" sz="2400" dirty="0"/>
          </a:p>
        </p:txBody>
      </p:sp>
    </p:spTree>
    <p:extLst>
      <p:ext uri="{BB962C8B-B14F-4D97-AF65-F5344CB8AC3E}">
        <p14:creationId xmlns:p14="http://schemas.microsoft.com/office/powerpoint/2010/main" val="1811585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2FDCFC-7CF2-452A-8AD9-07DBD006B004}"/>
              </a:ext>
            </a:extLst>
          </p:cNvPr>
          <p:cNvSpPr>
            <a:spLocks noGrp="1"/>
          </p:cNvSpPr>
          <p:nvPr>
            <p:ph type="title"/>
          </p:nvPr>
        </p:nvSpPr>
        <p:spPr>
          <a:xfrm>
            <a:off x="440267" y="609600"/>
            <a:ext cx="11294533" cy="844888"/>
          </a:xfrm>
          <a:solidFill>
            <a:schemeClr val="bg1">
              <a:lumMod val="95000"/>
            </a:schemeClr>
          </a:solidFill>
        </p:spPr>
        <p:txBody>
          <a:bodyPr>
            <a:normAutofit/>
          </a:bodyPr>
          <a:lstStyle/>
          <a:p>
            <a:r>
              <a:rPr lang="en-GB" sz="1600" dirty="0"/>
              <a:t>Rethinking the pension reform - political risk and key changes</a:t>
            </a:r>
            <a:r>
              <a:rPr lang="pl-PL" sz="1600" dirty="0">
                <a:solidFill>
                  <a:schemeClr val="tx1"/>
                </a:solidFill>
                <a:latin typeface="Arial" panose="020B0604020202020204" pitchFamily="34" charset="0"/>
              </a:rPr>
              <a:t/>
            </a:r>
            <a:br>
              <a:rPr lang="pl-PL" sz="1600" dirty="0">
                <a:solidFill>
                  <a:schemeClr val="tx1"/>
                </a:solidFill>
                <a:latin typeface="Arial" panose="020B0604020202020204" pitchFamily="34" charset="0"/>
              </a:rPr>
            </a:br>
            <a:r>
              <a:rPr lang="pl-PL" altLang="pl-PL" b="1" dirty="0"/>
              <a:t>public </a:t>
            </a:r>
            <a:r>
              <a:rPr lang="pl-PL" altLang="pl-PL" b="1" dirty="0" err="1"/>
              <a:t>pension</a:t>
            </a:r>
            <a:r>
              <a:rPr lang="pl-PL" altLang="pl-PL" b="1" dirty="0"/>
              <a:t> </a:t>
            </a:r>
            <a:r>
              <a:rPr lang="pl-PL" altLang="pl-PL" b="1" dirty="0" err="1"/>
              <a:t>scheme</a:t>
            </a:r>
            <a:endParaRPr lang="en-US" b="1" dirty="0"/>
          </a:p>
        </p:txBody>
      </p:sp>
      <p:sp>
        <p:nvSpPr>
          <p:cNvPr id="6" name="Rectangle 3">
            <a:extLst>
              <a:ext uri="{FF2B5EF4-FFF2-40B4-BE49-F238E27FC236}">
                <a16:creationId xmlns:a16="http://schemas.microsoft.com/office/drawing/2014/main" id="{0852CC29-F096-4371-9C87-B639E3B3F8A7}"/>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
        <p:nvSpPr>
          <p:cNvPr id="3" name="Prostokąt 2"/>
          <p:cNvSpPr/>
          <p:nvPr/>
        </p:nvSpPr>
        <p:spPr>
          <a:xfrm>
            <a:off x="804486" y="1585257"/>
            <a:ext cx="10771288" cy="2243243"/>
          </a:xfrm>
          <a:prstGeom prst="rect">
            <a:avLst/>
          </a:prstGeom>
        </p:spPr>
        <p:txBody>
          <a:bodyPr wrap="square">
            <a:spAutoFit/>
          </a:bodyPr>
          <a:lstStyle/>
          <a:p>
            <a:pPr marL="457200" indent="-457200">
              <a:lnSpc>
                <a:spcPct val="150000"/>
              </a:lnSpc>
              <a:buFont typeface="+mj-lt"/>
              <a:buAutoNum type="arabicPeriod"/>
            </a:pPr>
            <a:r>
              <a:rPr lang="en-US" sz="2400" dirty="0"/>
              <a:t>Aimed at the pension provision from the 1</a:t>
            </a:r>
            <a:r>
              <a:rPr lang="en-US" sz="2400" baseline="30000" dirty="0"/>
              <a:t>st</a:t>
            </a:r>
            <a:r>
              <a:rPr lang="en-US" sz="2400" dirty="0"/>
              <a:t> pillar</a:t>
            </a:r>
            <a:r>
              <a:rPr lang="pl-PL" sz="2400" dirty="0"/>
              <a:t> </a:t>
            </a:r>
            <a:r>
              <a:rPr lang="en-US" sz="2400" dirty="0"/>
              <a:t>directly</a:t>
            </a:r>
            <a:endParaRPr lang="pl-PL" sz="2400" dirty="0"/>
          </a:p>
          <a:p>
            <a:pPr marL="457200" indent="-457200">
              <a:lnSpc>
                <a:spcPct val="150000"/>
              </a:lnSpc>
              <a:buFont typeface="+mj-lt"/>
              <a:buAutoNum type="arabicPeriod"/>
            </a:pPr>
            <a:r>
              <a:rPr lang="en-US" sz="2400" dirty="0"/>
              <a:t>Aimed at the modification within the 2</a:t>
            </a:r>
            <a:r>
              <a:rPr lang="en-US" sz="2400" baseline="30000" dirty="0"/>
              <a:t>nd</a:t>
            </a:r>
            <a:r>
              <a:rPr lang="en-US" sz="2400" dirty="0"/>
              <a:t> funded pillar</a:t>
            </a:r>
            <a:endParaRPr lang="pl-PL" sz="2400" dirty="0"/>
          </a:p>
          <a:p>
            <a:pPr marL="457200" indent="-457200">
              <a:lnSpc>
                <a:spcPct val="150000"/>
              </a:lnSpc>
              <a:buFont typeface="+mj-lt"/>
              <a:buAutoNum type="arabicPeriod"/>
            </a:pPr>
            <a:r>
              <a:rPr lang="en-US" sz="2400" dirty="0"/>
              <a:t>Aimed at the “relation” between 1</a:t>
            </a:r>
            <a:r>
              <a:rPr lang="en-US" sz="2400" baseline="30000" dirty="0"/>
              <a:t>st</a:t>
            </a:r>
            <a:r>
              <a:rPr lang="en-US" sz="2400" dirty="0"/>
              <a:t> PAYG and 2</a:t>
            </a:r>
            <a:r>
              <a:rPr lang="en-US" sz="2400" baseline="30000" dirty="0"/>
              <a:t>nd</a:t>
            </a:r>
            <a:r>
              <a:rPr lang="en-US" sz="2400" dirty="0"/>
              <a:t>  funded pillar</a:t>
            </a:r>
            <a:endParaRPr lang="pl-PL" sz="2400" dirty="0"/>
          </a:p>
          <a:p>
            <a:pPr>
              <a:lnSpc>
                <a:spcPct val="150000"/>
              </a:lnSpc>
            </a:pPr>
            <a:r>
              <a:rPr lang="en-US" sz="2400" b="1" dirty="0"/>
              <a:t> </a:t>
            </a:r>
            <a:endParaRPr lang="pl-PL" sz="2400" dirty="0"/>
          </a:p>
        </p:txBody>
      </p:sp>
    </p:spTree>
    <p:extLst>
      <p:ext uri="{BB962C8B-B14F-4D97-AF65-F5344CB8AC3E}">
        <p14:creationId xmlns:p14="http://schemas.microsoft.com/office/powerpoint/2010/main" val="2082575484"/>
      </p:ext>
    </p:extLst>
  </p:cSld>
  <p:clrMapOvr>
    <a:masterClrMapping/>
  </p:clrMapOvr>
</p:sld>
</file>

<file path=ppt/theme/theme1.xml><?xml version="1.0" encoding="utf-8"?>
<a:theme xmlns:a="http://schemas.openxmlformats.org/drawingml/2006/main" name="DividendVTI">
  <a:themeElements>
    <a:clrScheme name="">
      <a:dk1>
        <a:srgbClr val="000000"/>
      </a:dk1>
      <a:lt1>
        <a:srgbClr val="FFFFFF"/>
      </a:lt1>
      <a:dk2>
        <a:srgbClr val="413424"/>
      </a:dk2>
      <a:lt2>
        <a:srgbClr val="E2E7E8"/>
      </a:lt2>
      <a:accent1>
        <a:srgbClr val="E73A29"/>
      </a:accent1>
      <a:accent2>
        <a:srgbClr val="D57717"/>
      </a:accent2>
      <a:accent3>
        <a:srgbClr val="B0A51F"/>
      </a:accent3>
      <a:accent4>
        <a:srgbClr val="7CB213"/>
      </a:accent4>
      <a:accent5>
        <a:srgbClr val="46B921"/>
      </a:accent5>
      <a:accent6>
        <a:srgbClr val="14BC31"/>
      </a:accent6>
      <a:hlink>
        <a:srgbClr val="329098"/>
      </a:hlink>
      <a:folHlink>
        <a:srgbClr val="7F7F7F"/>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066E466BA376543BE8925CD399F4B93" ma:contentTypeVersion="13" ma:contentTypeDescription="Utwórz nowy dokument." ma:contentTypeScope="" ma:versionID="5089657134e61a4c4c5872aa9a862824">
  <xsd:schema xmlns:xsd="http://www.w3.org/2001/XMLSchema" xmlns:xs="http://www.w3.org/2001/XMLSchema" xmlns:p="http://schemas.microsoft.com/office/2006/metadata/properties" xmlns:ns1="http://schemas.microsoft.com/sharepoint/v3" xmlns:ns3="5ffa0bd3-679b-4e78-9e48-bfe0769d08c5" xmlns:ns4="adc0be9b-a1ab-43d1-a6cc-cc18c45c856e" targetNamespace="http://schemas.microsoft.com/office/2006/metadata/properties" ma:root="true" ma:fieldsID="4a92b7471d79a82fc57844e7fa201799" ns1:_="" ns3:_="" ns4:_="">
    <xsd:import namespace="http://schemas.microsoft.com/sharepoint/v3"/>
    <xsd:import namespace="5ffa0bd3-679b-4e78-9e48-bfe0769d08c5"/>
    <xsd:import namespace="adc0be9b-a1ab-43d1-a6cc-cc18c45c856e"/>
    <xsd:element name="properties">
      <xsd:complexType>
        <xsd:sequence>
          <xsd:element name="documentManagement">
            <xsd:complexType>
              <xsd:all>
                <xsd:element ref="ns3:SharedWithUsers" minOccurs="0"/>
                <xsd:element ref="ns3:SharedWithDetails" minOccurs="0"/>
                <xsd:element ref="ns3:SharingHintHash" minOccurs="0"/>
                <xsd:element ref="ns1:_ip_UnifiedCompliancePolicyProperties" minOccurs="0"/>
                <xsd:element ref="ns1:_ip_UnifiedCompliancePolicyUIAction"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EventHashCode" minOccurs="0"/>
                <xsd:element ref="ns4: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Właściwości ujednoliconych zasad zgodności" ma:description="" ma:hidden="true" ma:internalName="_ip_UnifiedCompliancePolicyProperties">
      <xsd:simpleType>
        <xsd:restriction base="dms:Note"/>
      </xsd:simpleType>
    </xsd:element>
    <xsd:element name="_ip_UnifiedCompliancePolicyUIAction" ma:index="12" nillable="true" ma:displayName="Akcja interfejsu użytkownika ujednoliconych zasad zgodności"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ffa0bd3-679b-4e78-9e48-bfe0769d08c5" elementFormDefault="qualified">
    <xsd:import namespace="http://schemas.microsoft.com/office/2006/documentManagement/types"/>
    <xsd:import namespace="http://schemas.microsoft.com/office/infopath/2007/PartnerControls"/>
    <xsd:element name="SharedWithUsers" ma:index="8" nillable="true" ma:displayName="Udostępnianie"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Udostępnione dla — szczegóły" ma:description="" ma:internalName="SharedWithDetails" ma:readOnly="true">
      <xsd:simpleType>
        <xsd:restriction base="dms:Note">
          <xsd:maxLength value="255"/>
        </xsd:restriction>
      </xsd:simpleType>
    </xsd:element>
    <xsd:element name="SharingHintHash" ma:index="10" nillable="true" ma:displayName="Skrót wskazówki dotyczącej udostępniania"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dc0be9b-a1ab-43d1-a6cc-cc18c45c856e"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D4ACAF-3112-4632-9D08-7272C24888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ffa0bd3-679b-4e78-9e48-bfe0769d08c5"/>
    <ds:schemaRef ds:uri="adc0be9b-a1ab-43d1-a6cc-cc18c45c85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F3D7B5-0A76-4559-B741-D4405AC742D0}">
  <ds:schemaRefs>
    <ds:schemaRef ds:uri="http://schemas.microsoft.com/sharepoint/v3"/>
    <ds:schemaRef ds:uri="http://www.w3.org/XML/1998/namespace"/>
    <ds:schemaRef ds:uri="http://purl.org/dc/dcmitype/"/>
    <ds:schemaRef ds:uri="http://purl.org/dc/elements/1.1/"/>
    <ds:schemaRef ds:uri="5ffa0bd3-679b-4e78-9e48-bfe0769d08c5"/>
    <ds:schemaRef ds:uri="http://schemas.microsoft.com/office/2006/documentManagement/types"/>
    <ds:schemaRef ds:uri="adc0be9b-a1ab-43d1-a6cc-cc18c45c856e"/>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43708455-4D44-48B5-9503-D3C6F75D394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3567</TotalTime>
  <Words>2802</Words>
  <Application>Microsoft Office PowerPoint</Application>
  <PresentationFormat>Panoramiczny</PresentationFormat>
  <Paragraphs>299</Paragraphs>
  <Slides>27</Slides>
  <Notes>0</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27</vt:i4>
      </vt:variant>
    </vt:vector>
  </HeadingPairs>
  <TitlesOfParts>
    <vt:vector size="36" baseType="lpstr">
      <vt:lpstr>Arial</vt:lpstr>
      <vt:lpstr>Calibri</vt:lpstr>
      <vt:lpstr>Gill Sans MT</vt:lpstr>
      <vt:lpstr>PL Ottawa</vt:lpstr>
      <vt:lpstr>Symbol</vt:lpstr>
      <vt:lpstr>Times New Roman</vt:lpstr>
      <vt:lpstr>Wingdings</vt:lpstr>
      <vt:lpstr>Wingdings 2</vt:lpstr>
      <vt:lpstr>DividendVTI</vt:lpstr>
      <vt:lpstr>Lessons from the polish pension reforms  </vt:lpstr>
      <vt:lpstr>Agenda</vt:lpstr>
      <vt:lpstr>Background of the Pension reform 1999 The Pension system before 1999 – main features</vt:lpstr>
      <vt:lpstr>Background of the Pension reform 1999 The Pension system before 1999 – environment</vt:lpstr>
      <vt:lpstr>Background of the Pension reform 1999 The Pension system before 1999 – environment</vt:lpstr>
      <vt:lpstr>The Pension reform of 1999: goals, design, implementation  Principles and goals of the Pension reform 1999</vt:lpstr>
      <vt:lpstr>The Pension reform of 1999: goals, design, implementation  Design of the Pension reform 1999</vt:lpstr>
      <vt:lpstr>The Pension reform of 1999: goals, design, implementation  price for political consensus</vt:lpstr>
      <vt:lpstr>Rethinking the pension reform - political risk and key changes public pension scheme</vt:lpstr>
      <vt:lpstr>Rethinking the pension reform - political risk and key changes public pension scheme – 1st pillar directly</vt:lpstr>
      <vt:lpstr>Rethinking the pension reform - political risk and key changes public pension scheme – 2nd pillar directly</vt:lpstr>
      <vt:lpstr>Rethinking the pension reform - political risk and key changes public pension scheme - “relation” between 1st PAYG and 2nd  funded pillar</vt:lpstr>
      <vt:lpstr>Rethinking THE PENSION REFORM – POLITICAL RISK AND KEY CHANgES  INDIVIDUAL PENSION SAVINGS  </vt:lpstr>
      <vt:lpstr>Rethinking THE PENSION REFORM – POLITICAL RISK AND KEY CHANgES  INDIVIDUAL PENSION SAVINGS    </vt:lpstr>
      <vt:lpstr>Rethinking THE PENSION REFORM – POLITICAL RISK AND KEY CHANgES   INDIVIDUAL PENSION SAVINGS    </vt:lpstr>
      <vt:lpstr>Rethinking THE PENSION REFORM – POLITICAL RISK AND KEY CHANgES   INDIVIDUAL PENSION SAVINGS     </vt:lpstr>
      <vt:lpstr>Rethinking THE PENSION REFORM – POLITICAL RISK AND KEY CHANgES   INDIVIDUAL PENSION SAVINGS   </vt:lpstr>
      <vt:lpstr>Rethinking THE PENSION REFORM – POLITICAL RISK AND KEY CHANgES  INDIVIDUAL PENSION SAVINGS    </vt:lpstr>
      <vt:lpstr>Rethinking THE PENSION REFORM – POLITICAL RISK AND KEY CHANgES  OCCUPATIONAL PENSION SAVINGS</vt:lpstr>
      <vt:lpstr>Rethinking THE PENSION REFORM – POLITICAL RISK AND KEY CHANgES  OCCUPATIONAL PENSION SAVINGS</vt:lpstr>
      <vt:lpstr>Rethinking THE PENSION REFORM – POLITICAL RISK AND KEY CHANgES  OCCUPATIONAL PENSION SAVINGS</vt:lpstr>
      <vt:lpstr>Rethinking THE PENSION REFORM – POLITICAL RISK AND KEY CHANgES  OCCUPATIONAL PENSION SAVINGS</vt:lpstr>
      <vt:lpstr>Rethinking THE PENSION REFORM – POLITICAL RISK AND KEY CHANgES  OCCUPATIONAL PENSION SAVINGS</vt:lpstr>
      <vt:lpstr>Rethinking THE PENSION REFORM – POLITICAL RISK AND KEY CHANgES  OCCUPATIONAL PENSION SAVINGS</vt:lpstr>
      <vt:lpstr>Rethinking THE PENSION REFORM – POLITICAL RISK AND KEY CHANgES  OCCUPATIONAL PENSION SAVINGS</vt:lpstr>
      <vt:lpstr>CONCLUSIONS (1/2): Lessons from the Paradigmatic reform</vt:lpstr>
      <vt:lpstr>CONCLUSIONS (2/2): Lessons from the Paradigmatic reform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 YEARS   OF Polish pension reform</dc:title>
  <dc:creator>MAREK SZCZEPAŃSKI</dc:creator>
  <cp:lastModifiedBy>Kamila Bielawska</cp:lastModifiedBy>
  <cp:revision>72</cp:revision>
  <dcterms:created xsi:type="dcterms:W3CDTF">2019-08-24T17:54:04Z</dcterms:created>
  <dcterms:modified xsi:type="dcterms:W3CDTF">2019-09-19T21:14:57Z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0x010100C066E466BA376543BE8925CD399F4B93</vt:lpwstr>
  </property>
</Properties>
</file>