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9"/>
  </p:notesMasterIdLst>
  <p:handoutMasterIdLst>
    <p:handoutMasterId r:id="rId20"/>
  </p:handoutMasterIdLst>
  <p:sldIdLst>
    <p:sldId id="292" r:id="rId6"/>
    <p:sldId id="369" r:id="rId7"/>
    <p:sldId id="379" r:id="rId8"/>
    <p:sldId id="383" r:id="rId9"/>
    <p:sldId id="384" r:id="rId10"/>
    <p:sldId id="407" r:id="rId11"/>
    <p:sldId id="404" r:id="rId12"/>
    <p:sldId id="422" r:id="rId13"/>
    <p:sldId id="405" r:id="rId14"/>
    <p:sldId id="421" r:id="rId15"/>
    <p:sldId id="423" r:id="rId16"/>
    <p:sldId id="424" r:id="rId17"/>
    <p:sldId id="377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84438" autoAdjust="0"/>
  </p:normalViewPr>
  <p:slideViewPr>
    <p:cSldViewPr>
      <p:cViewPr varScale="1">
        <p:scale>
          <a:sx n="48" d="100"/>
          <a:sy n="48" d="100"/>
        </p:scale>
        <p:origin x="1216" y="5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_biezace\2019%2009%2018%20PP%20Konferencja\Dane%20&#378;r&#243;d&#322;owe%20do%20oceny%20oddzia&#322;&#243;w%202015.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saldo 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Arkusz1!$A$2:$A$44</c:f>
              <c:strCache>
                <c:ptCount val="43"/>
                <c:pt idx="0">
                  <c:v>Białystok</c:v>
                </c:pt>
                <c:pt idx="1">
                  <c:v>Bielsko-Biała</c:v>
                </c:pt>
                <c:pt idx="2">
                  <c:v>Biłgoraj</c:v>
                </c:pt>
                <c:pt idx="3">
                  <c:v>Bydgoszcz</c:v>
                </c:pt>
                <c:pt idx="4">
                  <c:v>Chorzów</c:v>
                </c:pt>
                <c:pt idx="5">
                  <c:v>Chrzanów</c:v>
                </c:pt>
                <c:pt idx="6">
                  <c:v>Częstochowa</c:v>
                </c:pt>
                <c:pt idx="7">
                  <c:v>Elbląg</c:v>
                </c:pt>
                <c:pt idx="8">
                  <c:v>Gdańsk</c:v>
                </c:pt>
                <c:pt idx="9">
                  <c:v>Gorzów Wlkp.</c:v>
                </c:pt>
                <c:pt idx="10">
                  <c:v>Jasło</c:v>
                </c:pt>
                <c:pt idx="11">
                  <c:v>Kielce</c:v>
                </c:pt>
                <c:pt idx="12">
                  <c:v>Koszalin</c:v>
                </c:pt>
                <c:pt idx="13">
                  <c:v>Kraków</c:v>
                </c:pt>
                <c:pt idx="14">
                  <c:v>Legnica</c:v>
                </c:pt>
                <c:pt idx="15">
                  <c:v>Lublin</c:v>
                </c:pt>
                <c:pt idx="16">
                  <c:v>Łódź</c:v>
                </c:pt>
                <c:pt idx="17">
                  <c:v>Łódź II</c:v>
                </c:pt>
                <c:pt idx="18">
                  <c:v>Nowy Sącz</c:v>
                </c:pt>
                <c:pt idx="19">
                  <c:v>Olsztyn</c:v>
                </c:pt>
                <c:pt idx="20">
                  <c:v>Opole</c:v>
                </c:pt>
                <c:pt idx="21">
                  <c:v>Ostrów Wlkp.</c:v>
                </c:pt>
                <c:pt idx="22">
                  <c:v>Piła</c:v>
                </c:pt>
                <c:pt idx="23">
                  <c:v>Płock</c:v>
                </c:pt>
                <c:pt idx="24">
                  <c:v>Poznań I</c:v>
                </c:pt>
                <c:pt idx="25">
                  <c:v>Poznań II</c:v>
                </c:pt>
                <c:pt idx="26">
                  <c:v>Radom</c:v>
                </c:pt>
                <c:pt idx="27">
                  <c:v>Rybnik</c:v>
                </c:pt>
                <c:pt idx="28">
                  <c:v>Rzeszów</c:v>
                </c:pt>
                <c:pt idx="29">
                  <c:v>Siedlce</c:v>
                </c:pt>
                <c:pt idx="30">
                  <c:v>Słupsk</c:v>
                </c:pt>
                <c:pt idx="31">
                  <c:v>Sosnowiec</c:v>
                </c:pt>
                <c:pt idx="32">
                  <c:v>Szczecin</c:v>
                </c:pt>
                <c:pt idx="33">
                  <c:v>Tarnów</c:v>
                </c:pt>
                <c:pt idx="34">
                  <c:v>Tomaszów Maz.</c:v>
                </c:pt>
                <c:pt idx="35">
                  <c:v>Toruń</c:v>
                </c:pt>
                <c:pt idx="36">
                  <c:v>Wałbrzych</c:v>
                </c:pt>
                <c:pt idx="37">
                  <c:v>Warszawa I</c:v>
                </c:pt>
                <c:pt idx="38">
                  <c:v>Warszawa II</c:v>
                </c:pt>
                <c:pt idx="39">
                  <c:v>Warszawa III</c:v>
                </c:pt>
                <c:pt idx="40">
                  <c:v>Wrocław</c:v>
                </c:pt>
                <c:pt idx="41">
                  <c:v>Zabrze</c:v>
                </c:pt>
                <c:pt idx="42">
                  <c:v>Zielona Góra</c:v>
                </c:pt>
              </c:strCache>
            </c:strRef>
          </c:cat>
          <c:val>
            <c:numRef>
              <c:f>Arkusz1!$B$2:$B$44</c:f>
              <c:numCache>
                <c:formatCode>#,##0</c:formatCode>
                <c:ptCount val="43"/>
                <c:pt idx="0">
                  <c:v>108245</c:v>
                </c:pt>
                <c:pt idx="1">
                  <c:v>58516</c:v>
                </c:pt>
                <c:pt idx="2">
                  <c:v>48549</c:v>
                </c:pt>
                <c:pt idx="3">
                  <c:v>94083</c:v>
                </c:pt>
                <c:pt idx="4">
                  <c:v>50207</c:v>
                </c:pt>
                <c:pt idx="5">
                  <c:v>53144</c:v>
                </c:pt>
                <c:pt idx="6">
                  <c:v>59054</c:v>
                </c:pt>
                <c:pt idx="7">
                  <c:v>38815</c:v>
                </c:pt>
                <c:pt idx="8">
                  <c:v>191580</c:v>
                </c:pt>
                <c:pt idx="9">
                  <c:v>29368</c:v>
                </c:pt>
                <c:pt idx="10">
                  <c:v>39806</c:v>
                </c:pt>
                <c:pt idx="11">
                  <c:v>98587</c:v>
                </c:pt>
                <c:pt idx="12">
                  <c:v>69094</c:v>
                </c:pt>
                <c:pt idx="13">
                  <c:v>110246</c:v>
                </c:pt>
                <c:pt idx="14">
                  <c:v>54103</c:v>
                </c:pt>
                <c:pt idx="15">
                  <c:v>120563</c:v>
                </c:pt>
                <c:pt idx="16">
                  <c:v>87307</c:v>
                </c:pt>
                <c:pt idx="17">
                  <c:v>56008</c:v>
                </c:pt>
                <c:pt idx="18">
                  <c:v>69446</c:v>
                </c:pt>
                <c:pt idx="19">
                  <c:v>75479</c:v>
                </c:pt>
                <c:pt idx="20">
                  <c:v>62443</c:v>
                </c:pt>
                <c:pt idx="21">
                  <c:v>79093</c:v>
                </c:pt>
                <c:pt idx="22">
                  <c:v>38476</c:v>
                </c:pt>
                <c:pt idx="23">
                  <c:v>87350</c:v>
                </c:pt>
                <c:pt idx="24">
                  <c:v>85810</c:v>
                </c:pt>
                <c:pt idx="25">
                  <c:v>81924</c:v>
                </c:pt>
                <c:pt idx="26">
                  <c:v>52179</c:v>
                </c:pt>
                <c:pt idx="27">
                  <c:v>82065</c:v>
                </c:pt>
                <c:pt idx="28">
                  <c:v>117755</c:v>
                </c:pt>
                <c:pt idx="29">
                  <c:v>45086</c:v>
                </c:pt>
                <c:pt idx="30">
                  <c:v>53712</c:v>
                </c:pt>
                <c:pt idx="31">
                  <c:v>47502</c:v>
                </c:pt>
                <c:pt idx="32">
                  <c:v>91831</c:v>
                </c:pt>
                <c:pt idx="33">
                  <c:v>39900</c:v>
                </c:pt>
                <c:pt idx="34">
                  <c:v>50798</c:v>
                </c:pt>
                <c:pt idx="35">
                  <c:v>63525</c:v>
                </c:pt>
                <c:pt idx="36">
                  <c:v>79185</c:v>
                </c:pt>
                <c:pt idx="37">
                  <c:v>99381</c:v>
                </c:pt>
                <c:pt idx="38">
                  <c:v>83118</c:v>
                </c:pt>
                <c:pt idx="39">
                  <c:v>87640</c:v>
                </c:pt>
                <c:pt idx="40">
                  <c:v>93930</c:v>
                </c:pt>
                <c:pt idx="41">
                  <c:v>63218</c:v>
                </c:pt>
                <c:pt idx="42">
                  <c:v>54913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8-498F-8566-37397F6B98A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saldo MA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Arkusz1!$A$2:$A$44</c:f>
              <c:strCache>
                <c:ptCount val="43"/>
                <c:pt idx="0">
                  <c:v>Białystok</c:v>
                </c:pt>
                <c:pt idx="1">
                  <c:v>Bielsko-Biała</c:v>
                </c:pt>
                <c:pt idx="2">
                  <c:v>Biłgoraj</c:v>
                </c:pt>
                <c:pt idx="3">
                  <c:v>Bydgoszcz</c:v>
                </c:pt>
                <c:pt idx="4">
                  <c:v>Chorzów</c:v>
                </c:pt>
                <c:pt idx="5">
                  <c:v>Chrzanów</c:v>
                </c:pt>
                <c:pt idx="6">
                  <c:v>Częstochowa</c:v>
                </c:pt>
                <c:pt idx="7">
                  <c:v>Elbląg</c:v>
                </c:pt>
                <c:pt idx="8">
                  <c:v>Gdańsk</c:v>
                </c:pt>
                <c:pt idx="9">
                  <c:v>Gorzów Wlkp.</c:v>
                </c:pt>
                <c:pt idx="10">
                  <c:v>Jasło</c:v>
                </c:pt>
                <c:pt idx="11">
                  <c:v>Kielce</c:v>
                </c:pt>
                <c:pt idx="12">
                  <c:v>Koszalin</c:v>
                </c:pt>
                <c:pt idx="13">
                  <c:v>Kraków</c:v>
                </c:pt>
                <c:pt idx="14">
                  <c:v>Legnica</c:v>
                </c:pt>
                <c:pt idx="15">
                  <c:v>Lublin</c:v>
                </c:pt>
                <c:pt idx="16">
                  <c:v>Łódź</c:v>
                </c:pt>
                <c:pt idx="17">
                  <c:v>Łódź II</c:v>
                </c:pt>
                <c:pt idx="18">
                  <c:v>Nowy Sącz</c:v>
                </c:pt>
                <c:pt idx="19">
                  <c:v>Olsztyn</c:v>
                </c:pt>
                <c:pt idx="20">
                  <c:v>Opole</c:v>
                </c:pt>
                <c:pt idx="21">
                  <c:v>Ostrów Wlkp.</c:v>
                </c:pt>
                <c:pt idx="22">
                  <c:v>Piła</c:v>
                </c:pt>
                <c:pt idx="23">
                  <c:v>Płock</c:v>
                </c:pt>
                <c:pt idx="24">
                  <c:v>Poznań I</c:v>
                </c:pt>
                <c:pt idx="25">
                  <c:v>Poznań II</c:v>
                </c:pt>
                <c:pt idx="26">
                  <c:v>Radom</c:v>
                </c:pt>
                <c:pt idx="27">
                  <c:v>Rybnik</c:v>
                </c:pt>
                <c:pt idx="28">
                  <c:v>Rzeszów</c:v>
                </c:pt>
                <c:pt idx="29">
                  <c:v>Siedlce</c:v>
                </c:pt>
                <c:pt idx="30">
                  <c:v>Słupsk</c:v>
                </c:pt>
                <c:pt idx="31">
                  <c:v>Sosnowiec</c:v>
                </c:pt>
                <c:pt idx="32">
                  <c:v>Szczecin</c:v>
                </c:pt>
                <c:pt idx="33">
                  <c:v>Tarnów</c:v>
                </c:pt>
                <c:pt idx="34">
                  <c:v>Tomaszów Maz.</c:v>
                </c:pt>
                <c:pt idx="35">
                  <c:v>Toruń</c:v>
                </c:pt>
                <c:pt idx="36">
                  <c:v>Wałbrzych</c:v>
                </c:pt>
                <c:pt idx="37">
                  <c:v>Warszawa I</c:v>
                </c:pt>
                <c:pt idx="38">
                  <c:v>Warszawa II</c:v>
                </c:pt>
                <c:pt idx="39">
                  <c:v>Warszawa III</c:v>
                </c:pt>
                <c:pt idx="40">
                  <c:v>Wrocław</c:v>
                </c:pt>
                <c:pt idx="41">
                  <c:v>Zabrze</c:v>
                </c:pt>
                <c:pt idx="42">
                  <c:v>Zielona Góra</c:v>
                </c:pt>
              </c:strCache>
            </c:strRef>
          </c:cat>
          <c:val>
            <c:numRef>
              <c:f>Arkusz1!$C$2:$C$44</c:f>
              <c:numCache>
                <c:formatCode>#,##0</c:formatCode>
                <c:ptCount val="43"/>
                <c:pt idx="0">
                  <c:v>62270</c:v>
                </c:pt>
                <c:pt idx="1">
                  <c:v>56138</c:v>
                </c:pt>
                <c:pt idx="2">
                  <c:v>35326</c:v>
                </c:pt>
                <c:pt idx="3">
                  <c:v>71902</c:v>
                </c:pt>
                <c:pt idx="4">
                  <c:v>60656</c:v>
                </c:pt>
                <c:pt idx="5">
                  <c:v>44355</c:v>
                </c:pt>
                <c:pt idx="6">
                  <c:v>44850</c:v>
                </c:pt>
                <c:pt idx="7">
                  <c:v>29141</c:v>
                </c:pt>
                <c:pt idx="8">
                  <c:v>148354</c:v>
                </c:pt>
                <c:pt idx="9">
                  <c:v>34802</c:v>
                </c:pt>
                <c:pt idx="10">
                  <c:v>42776</c:v>
                </c:pt>
                <c:pt idx="11">
                  <c:v>78279</c:v>
                </c:pt>
                <c:pt idx="12">
                  <c:v>39526</c:v>
                </c:pt>
                <c:pt idx="13">
                  <c:v>139058</c:v>
                </c:pt>
                <c:pt idx="14">
                  <c:v>43561</c:v>
                </c:pt>
                <c:pt idx="15">
                  <c:v>76406</c:v>
                </c:pt>
                <c:pt idx="16">
                  <c:v>89505</c:v>
                </c:pt>
                <c:pt idx="17">
                  <c:v>67205</c:v>
                </c:pt>
                <c:pt idx="18">
                  <c:v>56590</c:v>
                </c:pt>
                <c:pt idx="19">
                  <c:v>62969</c:v>
                </c:pt>
                <c:pt idx="20">
                  <c:v>64741</c:v>
                </c:pt>
                <c:pt idx="21">
                  <c:v>90840</c:v>
                </c:pt>
                <c:pt idx="22">
                  <c:v>24414</c:v>
                </c:pt>
                <c:pt idx="23">
                  <c:v>57093</c:v>
                </c:pt>
                <c:pt idx="24">
                  <c:v>102544</c:v>
                </c:pt>
                <c:pt idx="25">
                  <c:v>94427</c:v>
                </c:pt>
                <c:pt idx="26">
                  <c:v>48291</c:v>
                </c:pt>
                <c:pt idx="27">
                  <c:v>61444</c:v>
                </c:pt>
                <c:pt idx="28">
                  <c:v>75225</c:v>
                </c:pt>
                <c:pt idx="29">
                  <c:v>31633</c:v>
                </c:pt>
                <c:pt idx="30">
                  <c:v>26005</c:v>
                </c:pt>
                <c:pt idx="31">
                  <c:v>54542</c:v>
                </c:pt>
                <c:pt idx="32">
                  <c:v>108800</c:v>
                </c:pt>
                <c:pt idx="33">
                  <c:v>32578</c:v>
                </c:pt>
                <c:pt idx="34">
                  <c:v>49706</c:v>
                </c:pt>
                <c:pt idx="35">
                  <c:v>82044</c:v>
                </c:pt>
                <c:pt idx="36">
                  <c:v>77193</c:v>
                </c:pt>
                <c:pt idx="37">
                  <c:v>106740</c:v>
                </c:pt>
                <c:pt idx="38">
                  <c:v>117803</c:v>
                </c:pt>
                <c:pt idx="39">
                  <c:v>118189</c:v>
                </c:pt>
                <c:pt idx="40">
                  <c:v>126125</c:v>
                </c:pt>
                <c:pt idx="41">
                  <c:v>52391</c:v>
                </c:pt>
                <c:pt idx="42">
                  <c:v>50770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8-498F-8566-37397F6B98A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saldo WN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Arkusz1!$A$2:$A$44</c:f>
              <c:strCache>
                <c:ptCount val="43"/>
                <c:pt idx="0">
                  <c:v>Białystok</c:v>
                </c:pt>
                <c:pt idx="1">
                  <c:v>Bielsko-Biała</c:v>
                </c:pt>
                <c:pt idx="2">
                  <c:v>Biłgoraj</c:v>
                </c:pt>
                <c:pt idx="3">
                  <c:v>Bydgoszcz</c:v>
                </c:pt>
                <c:pt idx="4">
                  <c:v>Chorzów</c:v>
                </c:pt>
                <c:pt idx="5">
                  <c:v>Chrzanów</c:v>
                </c:pt>
                <c:pt idx="6">
                  <c:v>Częstochowa</c:v>
                </c:pt>
                <c:pt idx="7">
                  <c:v>Elbląg</c:v>
                </c:pt>
                <c:pt idx="8">
                  <c:v>Gdańsk</c:v>
                </c:pt>
                <c:pt idx="9">
                  <c:v>Gorzów Wlkp.</c:v>
                </c:pt>
                <c:pt idx="10">
                  <c:v>Jasło</c:v>
                </c:pt>
                <c:pt idx="11">
                  <c:v>Kielce</c:v>
                </c:pt>
                <c:pt idx="12">
                  <c:v>Koszalin</c:v>
                </c:pt>
                <c:pt idx="13">
                  <c:v>Kraków</c:v>
                </c:pt>
                <c:pt idx="14">
                  <c:v>Legnica</c:v>
                </c:pt>
                <c:pt idx="15">
                  <c:v>Lublin</c:v>
                </c:pt>
                <c:pt idx="16">
                  <c:v>Łódź</c:v>
                </c:pt>
                <c:pt idx="17">
                  <c:v>Łódź II</c:v>
                </c:pt>
                <c:pt idx="18">
                  <c:v>Nowy Sącz</c:v>
                </c:pt>
                <c:pt idx="19">
                  <c:v>Olsztyn</c:v>
                </c:pt>
                <c:pt idx="20">
                  <c:v>Opole</c:v>
                </c:pt>
                <c:pt idx="21">
                  <c:v>Ostrów Wlkp.</c:v>
                </c:pt>
                <c:pt idx="22">
                  <c:v>Piła</c:v>
                </c:pt>
                <c:pt idx="23">
                  <c:v>Płock</c:v>
                </c:pt>
                <c:pt idx="24">
                  <c:v>Poznań I</c:v>
                </c:pt>
                <c:pt idx="25">
                  <c:v>Poznań II</c:v>
                </c:pt>
                <c:pt idx="26">
                  <c:v>Radom</c:v>
                </c:pt>
                <c:pt idx="27">
                  <c:v>Rybnik</c:v>
                </c:pt>
                <c:pt idx="28">
                  <c:v>Rzeszów</c:v>
                </c:pt>
                <c:pt idx="29">
                  <c:v>Siedlce</c:v>
                </c:pt>
                <c:pt idx="30">
                  <c:v>Słupsk</c:v>
                </c:pt>
                <c:pt idx="31">
                  <c:v>Sosnowiec</c:v>
                </c:pt>
                <c:pt idx="32">
                  <c:v>Szczecin</c:v>
                </c:pt>
                <c:pt idx="33">
                  <c:v>Tarnów</c:v>
                </c:pt>
                <c:pt idx="34">
                  <c:v>Tomaszów Maz.</c:v>
                </c:pt>
                <c:pt idx="35">
                  <c:v>Toruń</c:v>
                </c:pt>
                <c:pt idx="36">
                  <c:v>Wałbrzych</c:v>
                </c:pt>
                <c:pt idx="37">
                  <c:v>Warszawa I</c:v>
                </c:pt>
                <c:pt idx="38">
                  <c:v>Warszawa II</c:v>
                </c:pt>
                <c:pt idx="39">
                  <c:v>Warszawa III</c:v>
                </c:pt>
                <c:pt idx="40">
                  <c:v>Wrocław</c:v>
                </c:pt>
                <c:pt idx="41">
                  <c:v>Zabrze</c:v>
                </c:pt>
                <c:pt idx="42">
                  <c:v>Zielona Góra</c:v>
                </c:pt>
              </c:strCache>
            </c:strRef>
          </c:cat>
          <c:val>
            <c:numRef>
              <c:f>Arkusz1!$D$2:$D$44</c:f>
              <c:numCache>
                <c:formatCode>#,##0</c:formatCode>
                <c:ptCount val="43"/>
                <c:pt idx="0">
                  <c:v>17004</c:v>
                </c:pt>
                <c:pt idx="1">
                  <c:v>25539</c:v>
                </c:pt>
                <c:pt idx="2">
                  <c:v>10162</c:v>
                </c:pt>
                <c:pt idx="3">
                  <c:v>28128</c:v>
                </c:pt>
                <c:pt idx="4">
                  <c:v>40462</c:v>
                </c:pt>
                <c:pt idx="5">
                  <c:v>11987</c:v>
                </c:pt>
                <c:pt idx="6">
                  <c:v>16906</c:v>
                </c:pt>
                <c:pt idx="7">
                  <c:v>10373</c:v>
                </c:pt>
                <c:pt idx="8">
                  <c:v>82197</c:v>
                </c:pt>
                <c:pt idx="9">
                  <c:v>17056</c:v>
                </c:pt>
                <c:pt idx="10">
                  <c:v>8890</c:v>
                </c:pt>
                <c:pt idx="11">
                  <c:v>27171</c:v>
                </c:pt>
                <c:pt idx="12">
                  <c:v>17844</c:v>
                </c:pt>
                <c:pt idx="13">
                  <c:v>72405</c:v>
                </c:pt>
                <c:pt idx="14">
                  <c:v>21286</c:v>
                </c:pt>
                <c:pt idx="15">
                  <c:v>31367</c:v>
                </c:pt>
                <c:pt idx="16">
                  <c:v>39752</c:v>
                </c:pt>
                <c:pt idx="17">
                  <c:v>24449</c:v>
                </c:pt>
                <c:pt idx="18">
                  <c:v>14859</c:v>
                </c:pt>
                <c:pt idx="19">
                  <c:v>24859</c:v>
                </c:pt>
                <c:pt idx="20">
                  <c:v>34812</c:v>
                </c:pt>
                <c:pt idx="21">
                  <c:v>27847</c:v>
                </c:pt>
                <c:pt idx="22">
                  <c:v>10048</c:v>
                </c:pt>
                <c:pt idx="23">
                  <c:v>23076</c:v>
                </c:pt>
                <c:pt idx="24">
                  <c:v>47740</c:v>
                </c:pt>
                <c:pt idx="25">
                  <c:v>42181</c:v>
                </c:pt>
                <c:pt idx="26">
                  <c:v>21589</c:v>
                </c:pt>
                <c:pt idx="27">
                  <c:v>25603</c:v>
                </c:pt>
                <c:pt idx="28">
                  <c:v>24684</c:v>
                </c:pt>
                <c:pt idx="29">
                  <c:v>10366</c:v>
                </c:pt>
                <c:pt idx="30">
                  <c:v>11600</c:v>
                </c:pt>
                <c:pt idx="31">
                  <c:v>29758</c:v>
                </c:pt>
                <c:pt idx="32">
                  <c:v>77235</c:v>
                </c:pt>
                <c:pt idx="33">
                  <c:v>10514</c:v>
                </c:pt>
                <c:pt idx="34">
                  <c:v>14053</c:v>
                </c:pt>
                <c:pt idx="35">
                  <c:v>38852</c:v>
                </c:pt>
                <c:pt idx="36">
                  <c:v>38810</c:v>
                </c:pt>
                <c:pt idx="37">
                  <c:v>84656</c:v>
                </c:pt>
                <c:pt idx="38">
                  <c:v>83974</c:v>
                </c:pt>
                <c:pt idx="39">
                  <c:v>69349</c:v>
                </c:pt>
                <c:pt idx="40">
                  <c:v>67777</c:v>
                </c:pt>
                <c:pt idx="41">
                  <c:v>28876</c:v>
                </c:pt>
                <c:pt idx="42">
                  <c:v>19163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8-498F-8566-37397F6B9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451855024"/>
        <c:axId val="451855416"/>
      </c:barChart>
      <c:catAx>
        <c:axId val="45185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1855416"/>
        <c:crosses val="autoZero"/>
        <c:auto val="1"/>
        <c:lblAlgn val="ctr"/>
        <c:lblOffset val="100"/>
        <c:noMultiLvlLbl val="0"/>
      </c:catAx>
      <c:valAx>
        <c:axId val="451855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1855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399820509355668E-3"/>
          <c:y val="0.93077464906999996"/>
          <c:w val="0.97384677579731838"/>
          <c:h val="5.69205165834287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62162675550859E-2"/>
          <c:y val="1.5848150766807883E-2"/>
          <c:w val="0.94350654747064622"/>
          <c:h val="0.6921417580922795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Arkusz1!$D$1</c:f>
              <c:strCache>
                <c:ptCount val="1"/>
                <c:pt idx="0">
                  <c:v>I-VI kw. 2018 r.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Arkusz1!$B$2:$B$44</c:f>
              <c:strCache>
                <c:ptCount val="43"/>
                <c:pt idx="0">
                  <c:v>Rybnik</c:v>
                </c:pt>
                <c:pt idx="1">
                  <c:v>Legnica</c:v>
                </c:pt>
                <c:pt idx="2">
                  <c:v>Poznań II</c:v>
                </c:pt>
                <c:pt idx="3">
                  <c:v>Słupsk</c:v>
                </c:pt>
                <c:pt idx="4">
                  <c:v>Łódź II</c:v>
                </c:pt>
                <c:pt idx="5">
                  <c:v>Piła</c:v>
                </c:pt>
                <c:pt idx="6">
                  <c:v>Gorzów Wlkp.</c:v>
                </c:pt>
                <c:pt idx="7">
                  <c:v>Warszawa III</c:v>
                </c:pt>
                <c:pt idx="8">
                  <c:v>Częstochowa</c:v>
                </c:pt>
                <c:pt idx="9">
                  <c:v>Sosnowiec</c:v>
                </c:pt>
                <c:pt idx="10">
                  <c:v>Kraków</c:v>
                </c:pt>
                <c:pt idx="11">
                  <c:v>Siedlce</c:v>
                </c:pt>
                <c:pt idx="12">
                  <c:v>Poznań I</c:v>
                </c:pt>
                <c:pt idx="13">
                  <c:v>Tarnów</c:v>
                </c:pt>
                <c:pt idx="14">
                  <c:v>Płock</c:v>
                </c:pt>
                <c:pt idx="15">
                  <c:v>Elbląg</c:v>
                </c:pt>
                <c:pt idx="16">
                  <c:v>Łódź I</c:v>
                </c:pt>
                <c:pt idx="17">
                  <c:v>Kielce</c:v>
                </c:pt>
                <c:pt idx="18">
                  <c:v>Koszalin</c:v>
                </c:pt>
                <c:pt idx="19">
                  <c:v>Wałbrzych</c:v>
                </c:pt>
                <c:pt idx="20">
                  <c:v>Bielsko-Biała</c:v>
                </c:pt>
                <c:pt idx="21">
                  <c:v>Toruń</c:v>
                </c:pt>
                <c:pt idx="22">
                  <c:v>Zielona Góra</c:v>
                </c:pt>
                <c:pt idx="23">
                  <c:v>Wrocław</c:v>
                </c:pt>
                <c:pt idx="24">
                  <c:v>Warszawa I</c:v>
                </c:pt>
                <c:pt idx="25">
                  <c:v>Olsztyn</c:v>
                </c:pt>
                <c:pt idx="26">
                  <c:v>Białystok</c:v>
                </c:pt>
                <c:pt idx="27">
                  <c:v>Chrzanów</c:v>
                </c:pt>
                <c:pt idx="28">
                  <c:v>Bydgoszcz</c:v>
                </c:pt>
                <c:pt idx="29">
                  <c:v>Tomaszów Maz.</c:v>
                </c:pt>
                <c:pt idx="30">
                  <c:v>Chorzów</c:v>
                </c:pt>
                <c:pt idx="31">
                  <c:v>Gdańsk</c:v>
                </c:pt>
                <c:pt idx="32">
                  <c:v>Ostrów Wlkp.</c:v>
                </c:pt>
                <c:pt idx="33">
                  <c:v>Lublin</c:v>
                </c:pt>
                <c:pt idx="34">
                  <c:v>Jasło</c:v>
                </c:pt>
                <c:pt idx="35">
                  <c:v>Opole</c:v>
                </c:pt>
                <c:pt idx="36">
                  <c:v>Radom</c:v>
                </c:pt>
                <c:pt idx="37">
                  <c:v>Rzeszów</c:v>
                </c:pt>
                <c:pt idx="38">
                  <c:v>Nowy Sącz</c:v>
                </c:pt>
                <c:pt idx="39">
                  <c:v>Biłgoraj</c:v>
                </c:pt>
                <c:pt idx="40">
                  <c:v>Zabrze</c:v>
                </c:pt>
                <c:pt idx="41">
                  <c:v>Szczecin</c:v>
                </c:pt>
                <c:pt idx="42">
                  <c:v>Warszawa II</c:v>
                </c:pt>
              </c:strCache>
            </c:strRef>
          </c:cat>
          <c:val>
            <c:numRef>
              <c:f>Arkusz1!$D$2:$D$44</c:f>
              <c:numCache>
                <c:formatCode>0.00%</c:formatCode>
                <c:ptCount val="43"/>
                <c:pt idx="0">
                  <c:v>0.98280000000000001</c:v>
                </c:pt>
                <c:pt idx="1">
                  <c:v>0.98580000000000001</c:v>
                </c:pt>
                <c:pt idx="2">
                  <c:v>0.98660000000000003</c:v>
                </c:pt>
                <c:pt idx="3">
                  <c:v>0.98599999999999999</c:v>
                </c:pt>
                <c:pt idx="4">
                  <c:v>0.98309999999999997</c:v>
                </c:pt>
                <c:pt idx="5">
                  <c:v>1.0105</c:v>
                </c:pt>
                <c:pt idx="6">
                  <c:v>0.97860000000000003</c:v>
                </c:pt>
                <c:pt idx="7">
                  <c:v>0.98660000000000003</c:v>
                </c:pt>
                <c:pt idx="8">
                  <c:v>0.97709999999999997</c:v>
                </c:pt>
                <c:pt idx="9">
                  <c:v>0.98060000000000003</c:v>
                </c:pt>
                <c:pt idx="10">
                  <c:v>0.97640000000000005</c:v>
                </c:pt>
                <c:pt idx="11">
                  <c:v>0.98109999999999997</c:v>
                </c:pt>
                <c:pt idx="12">
                  <c:v>0.97709999999999997</c:v>
                </c:pt>
                <c:pt idx="13">
                  <c:v>0.97899999999999998</c:v>
                </c:pt>
                <c:pt idx="14">
                  <c:v>0.97929999999999995</c:v>
                </c:pt>
                <c:pt idx="15">
                  <c:v>0.97809999999999997</c:v>
                </c:pt>
                <c:pt idx="16">
                  <c:v>0.97970000000000002</c:v>
                </c:pt>
                <c:pt idx="17">
                  <c:v>0.98050000000000004</c:v>
                </c:pt>
                <c:pt idx="18">
                  <c:v>0.98240000000000005</c:v>
                </c:pt>
                <c:pt idx="19">
                  <c:v>0.98019999999999996</c:v>
                </c:pt>
                <c:pt idx="20">
                  <c:v>0.98360000000000003</c:v>
                </c:pt>
                <c:pt idx="21">
                  <c:v>0.97760000000000002</c:v>
                </c:pt>
                <c:pt idx="22">
                  <c:v>0.97789999999999999</c:v>
                </c:pt>
                <c:pt idx="23">
                  <c:v>0.97829999999999995</c:v>
                </c:pt>
                <c:pt idx="24">
                  <c:v>0.97809999999999997</c:v>
                </c:pt>
                <c:pt idx="25">
                  <c:v>0.97609999999999997</c:v>
                </c:pt>
                <c:pt idx="26">
                  <c:v>0.97760000000000002</c:v>
                </c:pt>
                <c:pt idx="27">
                  <c:v>0.98070000000000002</c:v>
                </c:pt>
                <c:pt idx="28">
                  <c:v>0.97119999999999995</c:v>
                </c:pt>
                <c:pt idx="29">
                  <c:v>0.98060000000000003</c:v>
                </c:pt>
                <c:pt idx="30">
                  <c:v>0.97519999999999996</c:v>
                </c:pt>
                <c:pt idx="31">
                  <c:v>0.97330000000000005</c:v>
                </c:pt>
                <c:pt idx="32">
                  <c:v>0.97740000000000005</c:v>
                </c:pt>
                <c:pt idx="33">
                  <c:v>0.97019999999999995</c:v>
                </c:pt>
                <c:pt idx="34">
                  <c:v>0.97570000000000001</c:v>
                </c:pt>
                <c:pt idx="35">
                  <c:v>0.97330000000000005</c:v>
                </c:pt>
                <c:pt idx="36">
                  <c:v>0.97740000000000005</c:v>
                </c:pt>
                <c:pt idx="37">
                  <c:v>0.97799999999999998</c:v>
                </c:pt>
                <c:pt idx="38">
                  <c:v>0.97609999999999997</c:v>
                </c:pt>
                <c:pt idx="39">
                  <c:v>0.97199999999999998</c:v>
                </c:pt>
                <c:pt idx="40">
                  <c:v>0.97160000000000002</c:v>
                </c:pt>
                <c:pt idx="41">
                  <c:v>0.96889999999999998</c:v>
                </c:pt>
                <c:pt idx="42">
                  <c:v>0.97209999999999996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4-4A6B-895E-9A8AAB766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451851888"/>
        <c:axId val="451856592"/>
      </c:barChart>
      <c:lineChart>
        <c:grouping val="standar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I-VI kw. 2019 r.</c:v>
                </c:pt>
              </c:strCache>
            </c:strRef>
          </c:tx>
          <c:spPr>
            <a:ln>
              <a:solidFill>
                <a:srgbClr val="8CB5E4"/>
              </a:solidFill>
            </a:ln>
          </c:spPr>
          <c:marker>
            <c:symbol val="circle"/>
            <c:size val="11"/>
            <c:spPr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rgbClr val="8CB5E4"/>
                </a:solidFill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834-4A6B-895E-9A8AAB76675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834-4A6B-895E-9A8AAB76675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1834-4A6B-895E-9A8AAB766750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834-4A6B-895E-9A8AAB766750}"/>
              </c:ext>
            </c:extLst>
          </c:dPt>
          <c:dPt>
            <c:idx val="6"/>
            <c:marker>
              <c:spPr>
                <a:solidFill>
                  <a:srgbClr val="00B05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834-4A6B-895E-9A8AAB766750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834-4A6B-895E-9A8AAB76675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1834-4A6B-895E-9A8AAB766750}"/>
              </c:ext>
            </c:extLst>
          </c:dPt>
          <c:dPt>
            <c:idx val="10"/>
            <c:marker>
              <c:spPr>
                <a:solidFill>
                  <a:srgbClr val="00B05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834-4A6B-895E-9A8AAB76675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9-1834-4A6B-895E-9A8AAB766750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A-1834-4A6B-895E-9A8AAB766750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B-1834-4A6B-895E-9A8AAB766750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834-4A6B-895E-9A8AAB766750}"/>
              </c:ext>
            </c:extLst>
          </c:dPt>
          <c:dPt>
            <c:idx val="20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834-4A6B-895E-9A8AAB766750}"/>
              </c:ext>
            </c:extLst>
          </c:dPt>
          <c:dPt>
            <c:idx val="27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834-4A6B-895E-9A8AAB766750}"/>
              </c:ext>
            </c:extLst>
          </c:dPt>
          <c:dPt>
            <c:idx val="28"/>
            <c:marker>
              <c:spPr>
                <a:solidFill>
                  <a:srgbClr val="00B05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834-4A6B-895E-9A8AAB766750}"/>
              </c:ext>
            </c:extLst>
          </c:dPt>
          <c:dPt>
            <c:idx val="29"/>
            <c:marker>
              <c:spPr>
                <a:solidFill>
                  <a:srgbClr val="FF000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834-4A6B-895E-9A8AAB766750}"/>
              </c:ext>
            </c:extLst>
          </c:dPt>
          <c:dPt>
            <c:idx val="33"/>
            <c:marker>
              <c:spPr>
                <a:solidFill>
                  <a:srgbClr val="00B050"/>
                </a:solidFill>
                <a:ln>
                  <a:solidFill>
                    <a:srgbClr val="8CB5E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834-4A6B-895E-9A8AAB766750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2-1834-4A6B-895E-9A8AAB766750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13-1834-4A6B-895E-9A8AAB766750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14-1834-4A6B-895E-9A8AAB766750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15-1834-4A6B-895E-9A8AAB766750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6-1834-4A6B-895E-9A8AAB766750}"/>
              </c:ext>
            </c:extLst>
          </c:dPt>
          <c:cat>
            <c:strRef>
              <c:f>Arkusz1!$B$2:$B$44</c:f>
              <c:strCache>
                <c:ptCount val="43"/>
                <c:pt idx="0">
                  <c:v>Rybnik</c:v>
                </c:pt>
                <c:pt idx="1">
                  <c:v>Legnica</c:v>
                </c:pt>
                <c:pt idx="2">
                  <c:v>Poznań II</c:v>
                </c:pt>
                <c:pt idx="3">
                  <c:v>Słupsk</c:v>
                </c:pt>
                <c:pt idx="4">
                  <c:v>Łódź II</c:v>
                </c:pt>
                <c:pt idx="5">
                  <c:v>Piła</c:v>
                </c:pt>
                <c:pt idx="6">
                  <c:v>Gorzów Wlkp.</c:v>
                </c:pt>
                <c:pt idx="7">
                  <c:v>Warszawa III</c:v>
                </c:pt>
                <c:pt idx="8">
                  <c:v>Częstochowa</c:v>
                </c:pt>
                <c:pt idx="9">
                  <c:v>Sosnowiec</c:v>
                </c:pt>
                <c:pt idx="10">
                  <c:v>Kraków</c:v>
                </c:pt>
                <c:pt idx="11">
                  <c:v>Siedlce</c:v>
                </c:pt>
                <c:pt idx="12">
                  <c:v>Poznań I</c:v>
                </c:pt>
                <c:pt idx="13">
                  <c:v>Tarnów</c:v>
                </c:pt>
                <c:pt idx="14">
                  <c:v>Płock</c:v>
                </c:pt>
                <c:pt idx="15">
                  <c:v>Elbląg</c:v>
                </c:pt>
                <c:pt idx="16">
                  <c:v>Łódź I</c:v>
                </c:pt>
                <c:pt idx="17">
                  <c:v>Kielce</c:v>
                </c:pt>
                <c:pt idx="18">
                  <c:v>Koszalin</c:v>
                </c:pt>
                <c:pt idx="19">
                  <c:v>Wałbrzych</c:v>
                </c:pt>
                <c:pt idx="20">
                  <c:v>Bielsko-Biała</c:v>
                </c:pt>
                <c:pt idx="21">
                  <c:v>Toruń</c:v>
                </c:pt>
                <c:pt idx="22">
                  <c:v>Zielona Góra</c:v>
                </c:pt>
                <c:pt idx="23">
                  <c:v>Wrocław</c:v>
                </c:pt>
                <c:pt idx="24">
                  <c:v>Warszawa I</c:v>
                </c:pt>
                <c:pt idx="25">
                  <c:v>Olsztyn</c:v>
                </c:pt>
                <c:pt idx="26">
                  <c:v>Białystok</c:v>
                </c:pt>
                <c:pt idx="27">
                  <c:v>Chrzanów</c:v>
                </c:pt>
                <c:pt idx="28">
                  <c:v>Bydgoszcz</c:v>
                </c:pt>
                <c:pt idx="29">
                  <c:v>Tomaszów Maz.</c:v>
                </c:pt>
                <c:pt idx="30">
                  <c:v>Chorzów</c:v>
                </c:pt>
                <c:pt idx="31">
                  <c:v>Gdańsk</c:v>
                </c:pt>
                <c:pt idx="32">
                  <c:v>Ostrów Wlkp.</c:v>
                </c:pt>
                <c:pt idx="33">
                  <c:v>Lublin</c:v>
                </c:pt>
                <c:pt idx="34">
                  <c:v>Jasło</c:v>
                </c:pt>
                <c:pt idx="35">
                  <c:v>Opole</c:v>
                </c:pt>
                <c:pt idx="36">
                  <c:v>Radom</c:v>
                </c:pt>
                <c:pt idx="37">
                  <c:v>Rzeszów</c:v>
                </c:pt>
                <c:pt idx="38">
                  <c:v>Nowy Sącz</c:v>
                </c:pt>
                <c:pt idx="39">
                  <c:v>Biłgoraj</c:v>
                </c:pt>
                <c:pt idx="40">
                  <c:v>Zabrze</c:v>
                </c:pt>
                <c:pt idx="41">
                  <c:v>Szczecin</c:v>
                </c:pt>
                <c:pt idx="42">
                  <c:v>Warszawa II</c:v>
                </c:pt>
              </c:strCache>
            </c:strRef>
          </c:cat>
          <c:val>
            <c:numRef>
              <c:f>Arkusz1!$C$2:$C$44</c:f>
              <c:numCache>
                <c:formatCode>0.00%</c:formatCode>
                <c:ptCount val="43"/>
                <c:pt idx="0">
                  <c:v>0.98850000000000005</c:v>
                </c:pt>
                <c:pt idx="1">
                  <c:v>0.98699999999999999</c:v>
                </c:pt>
                <c:pt idx="2">
                  <c:v>0.98629999999999995</c:v>
                </c:pt>
                <c:pt idx="3">
                  <c:v>0.98629999999999995</c:v>
                </c:pt>
                <c:pt idx="4">
                  <c:v>0.98580000000000001</c:v>
                </c:pt>
                <c:pt idx="5">
                  <c:v>0.9849</c:v>
                </c:pt>
                <c:pt idx="6">
                  <c:v>0.98480000000000001</c:v>
                </c:pt>
                <c:pt idx="7">
                  <c:v>0.98380000000000001</c:v>
                </c:pt>
                <c:pt idx="8">
                  <c:v>0.98170000000000002</c:v>
                </c:pt>
                <c:pt idx="9">
                  <c:v>0.98160000000000003</c:v>
                </c:pt>
                <c:pt idx="10">
                  <c:v>0.98150000000000004</c:v>
                </c:pt>
                <c:pt idx="11">
                  <c:v>0.98140000000000005</c:v>
                </c:pt>
                <c:pt idx="12">
                  <c:v>0.98119999999999996</c:v>
                </c:pt>
                <c:pt idx="13">
                  <c:v>0.98109999999999997</c:v>
                </c:pt>
                <c:pt idx="14">
                  <c:v>0.98080000000000001</c:v>
                </c:pt>
                <c:pt idx="15">
                  <c:v>0.98060000000000003</c:v>
                </c:pt>
                <c:pt idx="16">
                  <c:v>0.98009999999999997</c:v>
                </c:pt>
                <c:pt idx="17">
                  <c:v>0.98</c:v>
                </c:pt>
                <c:pt idx="18">
                  <c:v>0.9798</c:v>
                </c:pt>
                <c:pt idx="19">
                  <c:v>0.97940000000000005</c:v>
                </c:pt>
                <c:pt idx="20">
                  <c:v>0.97919999999999996</c:v>
                </c:pt>
                <c:pt idx="21">
                  <c:v>0.97889999999999999</c:v>
                </c:pt>
                <c:pt idx="22">
                  <c:v>0.97889999999999999</c:v>
                </c:pt>
                <c:pt idx="23">
                  <c:v>0.97860000000000003</c:v>
                </c:pt>
                <c:pt idx="24">
                  <c:v>0.97850000000000004</c:v>
                </c:pt>
                <c:pt idx="25">
                  <c:v>0.97819999999999996</c:v>
                </c:pt>
                <c:pt idx="26">
                  <c:v>0.97809999999999997</c:v>
                </c:pt>
                <c:pt idx="27">
                  <c:v>0.97809999999999997</c:v>
                </c:pt>
                <c:pt idx="28">
                  <c:v>0.97799999999999998</c:v>
                </c:pt>
                <c:pt idx="29">
                  <c:v>0.97789999999999999</c:v>
                </c:pt>
                <c:pt idx="30">
                  <c:v>0.97770000000000001</c:v>
                </c:pt>
                <c:pt idx="31">
                  <c:v>0.97770000000000001</c:v>
                </c:pt>
                <c:pt idx="32">
                  <c:v>0.97770000000000001</c:v>
                </c:pt>
                <c:pt idx="33">
                  <c:v>0.97709999999999997</c:v>
                </c:pt>
                <c:pt idx="34">
                  <c:v>0.97670000000000001</c:v>
                </c:pt>
                <c:pt idx="35">
                  <c:v>0.97670000000000001</c:v>
                </c:pt>
                <c:pt idx="36">
                  <c:v>0.97560000000000002</c:v>
                </c:pt>
                <c:pt idx="37">
                  <c:v>0.97540000000000004</c:v>
                </c:pt>
                <c:pt idx="38">
                  <c:v>0.97519999999999996</c:v>
                </c:pt>
                <c:pt idx="39">
                  <c:v>0.97440000000000004</c:v>
                </c:pt>
                <c:pt idx="40">
                  <c:v>0.97230000000000005</c:v>
                </c:pt>
                <c:pt idx="41">
                  <c:v>0.97199999999999998</c:v>
                </c:pt>
                <c:pt idx="42">
                  <c:v>0.96989999999999998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834-4A6B-895E-9A8AAB766750}"/>
            </c:ext>
          </c:extLst>
        </c:ser>
        <c:ser>
          <c:idx val="2"/>
          <c:order val="2"/>
          <c:tx>
            <c:strRef>
              <c:f>Arkusz1!$E$1</c:f>
              <c:strCache>
                <c:ptCount val="1"/>
                <c:pt idx="0">
                  <c:v>Poziom wskaźnika określony w Planie Działalności Zakładu -99%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Arkusz1!$B$2:$B$44</c:f>
              <c:strCache>
                <c:ptCount val="43"/>
                <c:pt idx="0">
                  <c:v>Rybnik</c:v>
                </c:pt>
                <c:pt idx="1">
                  <c:v>Legnica</c:v>
                </c:pt>
                <c:pt idx="2">
                  <c:v>Poznań II</c:v>
                </c:pt>
                <c:pt idx="3">
                  <c:v>Słupsk</c:v>
                </c:pt>
                <c:pt idx="4">
                  <c:v>Łódź II</c:v>
                </c:pt>
                <c:pt idx="5">
                  <c:v>Piła</c:v>
                </c:pt>
                <c:pt idx="6">
                  <c:v>Gorzów Wlkp.</c:v>
                </c:pt>
                <c:pt idx="7">
                  <c:v>Warszawa III</c:v>
                </c:pt>
                <c:pt idx="8">
                  <c:v>Częstochowa</c:v>
                </c:pt>
                <c:pt idx="9">
                  <c:v>Sosnowiec</c:v>
                </c:pt>
                <c:pt idx="10">
                  <c:v>Kraków</c:v>
                </c:pt>
                <c:pt idx="11">
                  <c:v>Siedlce</c:v>
                </c:pt>
                <c:pt idx="12">
                  <c:v>Poznań I</c:v>
                </c:pt>
                <c:pt idx="13">
                  <c:v>Tarnów</c:v>
                </c:pt>
                <c:pt idx="14">
                  <c:v>Płock</c:v>
                </c:pt>
                <c:pt idx="15">
                  <c:v>Elbląg</c:v>
                </c:pt>
                <c:pt idx="16">
                  <c:v>Łódź I</c:v>
                </c:pt>
                <c:pt idx="17">
                  <c:v>Kielce</c:v>
                </c:pt>
                <c:pt idx="18">
                  <c:v>Koszalin</c:v>
                </c:pt>
                <c:pt idx="19">
                  <c:v>Wałbrzych</c:v>
                </c:pt>
                <c:pt idx="20">
                  <c:v>Bielsko-Biała</c:v>
                </c:pt>
                <c:pt idx="21">
                  <c:v>Toruń</c:v>
                </c:pt>
                <c:pt idx="22">
                  <c:v>Zielona Góra</c:v>
                </c:pt>
                <c:pt idx="23">
                  <c:v>Wrocław</c:v>
                </c:pt>
                <c:pt idx="24">
                  <c:v>Warszawa I</c:v>
                </c:pt>
                <c:pt idx="25">
                  <c:v>Olsztyn</c:v>
                </c:pt>
                <c:pt idx="26">
                  <c:v>Białystok</c:v>
                </c:pt>
                <c:pt idx="27">
                  <c:v>Chrzanów</c:v>
                </c:pt>
                <c:pt idx="28">
                  <c:v>Bydgoszcz</c:v>
                </c:pt>
                <c:pt idx="29">
                  <c:v>Tomaszów Maz.</c:v>
                </c:pt>
                <c:pt idx="30">
                  <c:v>Chorzów</c:v>
                </c:pt>
                <c:pt idx="31">
                  <c:v>Gdańsk</c:v>
                </c:pt>
                <c:pt idx="32">
                  <c:v>Ostrów Wlkp.</c:v>
                </c:pt>
                <c:pt idx="33">
                  <c:v>Lublin</c:v>
                </c:pt>
                <c:pt idx="34">
                  <c:v>Jasło</c:v>
                </c:pt>
                <c:pt idx="35">
                  <c:v>Opole</c:v>
                </c:pt>
                <c:pt idx="36">
                  <c:v>Radom</c:v>
                </c:pt>
                <c:pt idx="37">
                  <c:v>Rzeszów</c:v>
                </c:pt>
                <c:pt idx="38">
                  <c:v>Nowy Sącz</c:v>
                </c:pt>
                <c:pt idx="39">
                  <c:v>Biłgoraj</c:v>
                </c:pt>
                <c:pt idx="40">
                  <c:v>Zabrze</c:v>
                </c:pt>
                <c:pt idx="41">
                  <c:v>Szczecin</c:v>
                </c:pt>
                <c:pt idx="42">
                  <c:v>Warszawa II</c:v>
                </c:pt>
              </c:strCache>
            </c:strRef>
          </c:cat>
          <c:val>
            <c:numRef>
              <c:f>Arkusz1!$E$2:$E$44</c:f>
              <c:numCache>
                <c:formatCode>0.00%</c:formatCode>
                <c:ptCount val="43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  <c:pt idx="12">
                  <c:v>0.99</c:v>
                </c:pt>
                <c:pt idx="13">
                  <c:v>0.99</c:v>
                </c:pt>
                <c:pt idx="14">
                  <c:v>0.99</c:v>
                </c:pt>
                <c:pt idx="15">
                  <c:v>0.99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0.99</c:v>
                </c:pt>
                <c:pt idx="21">
                  <c:v>0.99</c:v>
                </c:pt>
                <c:pt idx="22">
                  <c:v>0.99</c:v>
                </c:pt>
                <c:pt idx="23">
                  <c:v>0.99</c:v>
                </c:pt>
                <c:pt idx="24">
                  <c:v>0.99</c:v>
                </c:pt>
                <c:pt idx="25">
                  <c:v>0.99</c:v>
                </c:pt>
                <c:pt idx="26">
                  <c:v>0.99</c:v>
                </c:pt>
                <c:pt idx="27">
                  <c:v>0.99</c:v>
                </c:pt>
                <c:pt idx="28">
                  <c:v>0.99</c:v>
                </c:pt>
                <c:pt idx="29">
                  <c:v>0.99</c:v>
                </c:pt>
                <c:pt idx="30">
                  <c:v>0.99</c:v>
                </c:pt>
                <c:pt idx="31">
                  <c:v>0.99</c:v>
                </c:pt>
                <c:pt idx="32">
                  <c:v>0.99</c:v>
                </c:pt>
                <c:pt idx="33">
                  <c:v>0.99</c:v>
                </c:pt>
                <c:pt idx="34">
                  <c:v>0.99</c:v>
                </c:pt>
                <c:pt idx="35">
                  <c:v>0.99</c:v>
                </c:pt>
                <c:pt idx="36">
                  <c:v>0.99</c:v>
                </c:pt>
                <c:pt idx="37">
                  <c:v>0.99</c:v>
                </c:pt>
                <c:pt idx="38">
                  <c:v>0.99</c:v>
                </c:pt>
                <c:pt idx="39">
                  <c:v>0.99</c:v>
                </c:pt>
                <c:pt idx="40">
                  <c:v>0.99</c:v>
                </c:pt>
                <c:pt idx="41">
                  <c:v>0.99</c:v>
                </c:pt>
                <c:pt idx="42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834-4A6B-895E-9A8AAB766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851888"/>
        <c:axId val="451856592"/>
      </c:lineChart>
      <c:catAx>
        <c:axId val="45185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51856592"/>
        <c:crosses val="autoZero"/>
        <c:auto val="1"/>
        <c:lblAlgn val="ctr"/>
        <c:lblOffset val="100"/>
        <c:noMultiLvlLbl val="0"/>
      </c:catAx>
      <c:valAx>
        <c:axId val="4518565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51851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559258050656705"/>
          <c:y val="0.88852576385279824"/>
          <c:w val="0.62983150903868934"/>
          <c:h val="5.135808653924856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Arkusz1!$C$7</c:f>
              <c:strCache>
                <c:ptCount val="1"/>
                <c:pt idx="0">
                  <c:v>ZDO200002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Arkusz1!$B$8:$B$19</c:f>
              <c:strCache>
                <c:ptCount val="12"/>
                <c:pt idx="0">
                  <c:v>2015.01</c:v>
                </c:pt>
                <c:pt idx="1">
                  <c:v>2015.02</c:v>
                </c:pt>
                <c:pt idx="2">
                  <c:v>2015.03</c:v>
                </c:pt>
                <c:pt idx="3">
                  <c:v>2015.04</c:v>
                </c:pt>
                <c:pt idx="4">
                  <c:v>2015.05</c:v>
                </c:pt>
                <c:pt idx="5">
                  <c:v>2015.06</c:v>
                </c:pt>
                <c:pt idx="6">
                  <c:v>2015.07</c:v>
                </c:pt>
                <c:pt idx="7">
                  <c:v>2015.08</c:v>
                </c:pt>
                <c:pt idx="8">
                  <c:v>2015.09</c:v>
                </c:pt>
                <c:pt idx="9">
                  <c:v>2015.10</c:v>
                </c:pt>
                <c:pt idx="10">
                  <c:v>2015.11</c:v>
                </c:pt>
                <c:pt idx="11">
                  <c:v>2015.12</c:v>
                </c:pt>
              </c:strCache>
            </c:strRef>
          </c:cat>
          <c:val>
            <c:numRef>
              <c:f>Arkusz1!$C$8:$C$19</c:f>
              <c:numCache>
                <c:formatCode>#,##0.00</c:formatCode>
                <c:ptCount val="12"/>
                <c:pt idx="0">
                  <c:v>17146406614.170855</c:v>
                </c:pt>
                <c:pt idx="1">
                  <c:v>17697471093.0588</c:v>
                </c:pt>
                <c:pt idx="2">
                  <c:v>18456053863.338535</c:v>
                </c:pt>
                <c:pt idx="3">
                  <c:v>18198629370.1786</c:v>
                </c:pt>
                <c:pt idx="4">
                  <c:v>17544660902.81868</c:v>
                </c:pt>
                <c:pt idx="5">
                  <c:v>17027337212.018827</c:v>
                </c:pt>
                <c:pt idx="6">
                  <c:v>17090997174.35903</c:v>
                </c:pt>
                <c:pt idx="7">
                  <c:v>17006318334.219164</c:v>
                </c:pt>
                <c:pt idx="8">
                  <c:v>17012669058.799999</c:v>
                </c:pt>
                <c:pt idx="9">
                  <c:v>16780228149.120001</c:v>
                </c:pt>
                <c:pt idx="10">
                  <c:v>17026334814.28853</c:v>
                </c:pt>
                <c:pt idx="11">
                  <c:v>17037996221.048874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25-4BD7-A33C-CEF69D581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852688"/>
        <c:axId val="328848768"/>
      </c:lineChart>
      <c:catAx>
        <c:axId val="32885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8848768"/>
        <c:crosses val="autoZero"/>
        <c:auto val="1"/>
        <c:lblAlgn val="ctr"/>
        <c:lblOffset val="100"/>
        <c:noMultiLvlLbl val="0"/>
      </c:catAx>
      <c:valAx>
        <c:axId val="328848768"/>
        <c:scaling>
          <c:orientation val="minMax"/>
          <c:max val="18500000000"/>
          <c:min val="16500000000.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885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Ze świadczeń z ubezpieczenia społecznego korzystamy od urodzin aż do śmierci. Po naszej śmierci ze świadczeń tych mogą skorzystać nasi bliscy pobierając rentę rodzinną czy zasiłek pogrzebowy.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02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6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7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8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9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0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10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11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F3EEF-C4EE-47A4-B8F5-DEE5B6EB9380}" type="slidenum">
              <a:rPr lang="pl-PL" altLang="pl-PL" sz="1200">
                <a:latin typeface="Calibri" panose="020F0502020204030204" pitchFamily="34" charset="0"/>
              </a:rPr>
              <a:pPr eaLnBrk="1" hangingPunct="1"/>
              <a:t>12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POJĘCIA:</a:t>
            </a:r>
          </a:p>
          <a:p>
            <a:r>
              <a:rPr lang="pl-PL" altLang="pl-PL" b="1" smtClean="0"/>
              <a:t>Konto ubezpieczonego</a:t>
            </a:r>
            <a:r>
              <a:rPr lang="pl-PL" altLang="pl-PL" smtClean="0"/>
              <a:t> – indywidualne konto ka</a:t>
            </a:r>
            <a:r>
              <a:rPr lang="pl-PL" altLang="pl-PL" smtClean="0">
                <a:latin typeface="Arial" panose="020B0604020202020204" pitchFamily="34" charset="0"/>
              </a:rPr>
              <a:t>ż</a:t>
            </a:r>
            <a:r>
              <a:rPr lang="pl-PL" altLang="pl-PL" smtClean="0"/>
              <a:t>dego Polaka w ZUS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b="1" smtClean="0"/>
              <a:t>Waloryzacja składek</a:t>
            </a:r>
            <a:r>
              <a:rPr lang="pl-PL" altLang="pl-PL" smtClean="0"/>
              <a:t> – polega na pomnożeniu zewidencjonowanych na koncie ubezpieczonego składek przez przyjęty wskaźnik waloryzacji, który jest równy wskaźnikowi cen towarów i usług konsumpcyjnych ogółem w roku kalendarzowym poprzedzającym termin waloryzacji w stosunku do poprzedniego roku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  <a:r>
              <a:rPr lang="pl-PL" altLang="pl-PL" smtClean="0"/>
              <a:t> </a:t>
            </a:r>
          </a:p>
          <a:p>
            <a:r>
              <a:rPr lang="pl-PL" altLang="pl-PL" b="1" smtClean="0"/>
              <a:t>Tablice średniego dalszego trwania życia</a:t>
            </a:r>
            <a:r>
              <a:rPr lang="pl-PL" altLang="pl-PL" smtClean="0"/>
              <a:t> (określone</a:t>
            </a:r>
            <a:r>
              <a:rPr lang="pl-PL" altLang="pl-PL" smtClean="0">
                <a:latin typeface="Arial" panose="020B0604020202020204" pitchFamily="34" charset="0"/>
              </a:rPr>
              <a:t>go</a:t>
            </a:r>
            <a:r>
              <a:rPr lang="pl-PL" altLang="pl-PL" smtClean="0"/>
              <a:t> w miesiącach dla każdego rocznika) ogłasza prezes Głównego Urzędu Statystycznego</a:t>
            </a:r>
            <a:r>
              <a:rPr lang="pl-PL" altLang="pl-PL" smtClean="0">
                <a:latin typeface="Arial" panose="020B0604020202020204" pitchFamily="34" charset="0"/>
              </a:rPr>
              <a:t>.</a:t>
            </a:r>
          </a:p>
          <a:p>
            <a:r>
              <a:rPr lang="pl-PL" altLang="pl-PL" smtClean="0"/>
              <a:t>Przeciętne dalsze trwanie życia ogłaszane jest przez Główny Urząd Statystyczny. Np. osoby będące teraz w wieku 67 lat mają przed sobą statystycznie ok. 190 miesięcy życia. </a:t>
            </a:r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712" y="124272"/>
            <a:ext cx="2376264" cy="379784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ytuł 1"/>
          <p:cNvSpPr txBox="1">
            <a:spLocks/>
          </p:cNvSpPr>
          <p:nvPr userDrawn="1"/>
        </p:nvSpPr>
        <p:spPr>
          <a:xfrm>
            <a:off x="3334048" y="124272"/>
            <a:ext cx="3024336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4200">
              <a:defRPr sz="6000">
                <a:latin typeface="Lato Bold" panose="020B0604020202020204" charset="-18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/>
            <a:r>
              <a:rPr lang="pl-PL" sz="1800" dirty="0" smtClean="0"/>
              <a:t>Kliknij, aby edytować styl</a:t>
            </a: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 userDrawn="1"/>
        </p:nvSpPr>
        <p:spPr>
          <a:xfrm>
            <a:off x="669752" y="1132384"/>
            <a:ext cx="11305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4200">
              <a:defRPr sz="6000">
                <a:latin typeface="Lato Bold" panose="020B0604020202020204" charset="-18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l-PL" sz="4000" dirty="0" smtClean="0"/>
              <a:t>Kliknij, aby edytować styl</a:t>
            </a:r>
            <a:endParaRPr lang="pl-PL" sz="4000" dirty="0"/>
          </a:p>
        </p:txBody>
      </p:sp>
      <p:sp>
        <p:nvSpPr>
          <p:cNvPr id="5" name="Shape 50"/>
          <p:cNvSpPr/>
          <p:nvPr userDrawn="1"/>
        </p:nvSpPr>
        <p:spPr>
          <a:xfrm>
            <a:off x="813768" y="2068488"/>
            <a:ext cx="4680520" cy="194866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0" r:id="rId5"/>
    <p:sldLayoutId id="2147483656" r:id="rId6"/>
    <p:sldLayoutId id="2147483654" r:id="rId7"/>
    <p:sldLayoutId id="2147483651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3"/>
          <p:cNvSpPr>
            <a:spLocks noGrp="1"/>
          </p:cNvSpPr>
          <p:nvPr>
            <p:ph type="title"/>
          </p:nvPr>
        </p:nvSpPr>
        <p:spPr>
          <a:xfrm>
            <a:off x="1461840" y="1132384"/>
            <a:ext cx="1083895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502400" y="4588768"/>
            <a:ext cx="587040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687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584200">
        <a:defRPr sz="6000">
          <a:latin typeface="Lato Bold" panose="020B0604020202020204" charset="-18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0" indent="0" defTabSz="584200">
        <a:spcBef>
          <a:spcPts val="4200"/>
        </a:spcBef>
        <a:buSzPct val="75000"/>
        <a:buNone/>
        <a:defRPr sz="3400">
          <a:latin typeface="Lato" panose="020B0604020202020204" charset="-18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Zbigniew Olejniczak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Poznań, 20 września 2019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9872" y="1852464"/>
            <a:ext cx="10729192" cy="2088232"/>
          </a:xfrm>
        </p:spPr>
        <p:txBody>
          <a:bodyPr/>
          <a:lstStyle/>
          <a:p>
            <a:pPr algn="r"/>
            <a:r>
              <a:rPr lang="pl-PL" sz="4800" b="0" dirty="0" smtClean="0"/>
              <a:t>Próba oceny kondycji finansowej przedsiębiorstw i instytucji z perspektywy Zakładu Ubezpieczeń Społecznych</a:t>
            </a:r>
            <a:endParaRPr lang="pl-PL" sz="4800" b="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ZUS II Oddział w Poznaniu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174599132"/>
              </p:ext>
            </p:extLst>
          </p:nvPr>
        </p:nvGraphicFramePr>
        <p:xfrm>
          <a:off x="165696" y="628328"/>
          <a:ext cx="12466188" cy="537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2757984" y="2482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Ściągalność  styczeń – czerwiec 2019 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05" y="5812904"/>
            <a:ext cx="12844995" cy="249982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53728" y="4516760"/>
            <a:ext cx="12097344" cy="7920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02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2974007" y="-9348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400" dirty="0" smtClean="0">
                <a:solidFill>
                  <a:srgbClr val="005DA8"/>
                </a:solidFill>
                <a:effectLst>
                  <a:outerShdw blurRad="63500" dist="76200" dir="4800000" algn="t" rotWithShape="0">
                    <a:srgbClr val="005DA8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Składki na ubezpieczenia i inne daniny - przykłady</a:t>
            </a:r>
            <a:endParaRPr lang="pl-PL" sz="2400" dirty="0">
              <a:solidFill>
                <a:srgbClr val="005DA8"/>
              </a:solidFill>
              <a:effectLst>
                <a:outerShdw blurRad="63500" dist="76200" dir="4800000" algn="t" rotWithShape="0">
                  <a:srgbClr val="005DA8">
                    <a:alpha val="2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85776" y="988368"/>
            <a:ext cx="11161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Suma przypisu składek finansowanych ze wszystkich źródeł, dokonanych w kolejnych trzech miesiącach kwartału za bieżące okresy rozliczeniowe z wyłączeniem korygowanego przypisu składek na skutek złożenia przez płatnika deklaracji korygującej za bieżący okres rozliczeniowy. („Syntetyka storna dubli przypisu składek”)-kwartalnie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24457"/>
              </p:ext>
            </p:extLst>
          </p:nvPr>
        </p:nvGraphicFramePr>
        <p:xfrm>
          <a:off x="885776" y="2788568"/>
          <a:ext cx="115212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0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2974007" y="-9348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400" dirty="0" smtClean="0">
                <a:solidFill>
                  <a:srgbClr val="005DA8"/>
                </a:solidFill>
                <a:effectLst>
                  <a:outerShdw blurRad="63500" dist="76200" dir="4800000" algn="t" rotWithShape="0">
                    <a:srgbClr val="005DA8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Składki na ubezpieczenia i inne daniny - przykłady</a:t>
            </a:r>
            <a:endParaRPr lang="pl-PL" sz="2400" dirty="0">
              <a:solidFill>
                <a:srgbClr val="005DA8"/>
              </a:solidFill>
              <a:effectLst>
                <a:outerShdw blurRad="63500" dist="76200" dir="4800000" algn="t" rotWithShape="0">
                  <a:srgbClr val="005DA8">
                    <a:alpha val="2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132384"/>
            <a:ext cx="12097344" cy="69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498790" y="5484609"/>
            <a:ext cx="7437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0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,8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498790" y="3003967"/>
            <a:ext cx="7437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0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,3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9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90032" y="2572544"/>
            <a:ext cx="7704856" cy="1296144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ZUS II Oddział w Poznaniu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7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66312" y="1708448"/>
            <a:ext cx="122413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400" b="1" dirty="0" smtClean="0"/>
              <a:t>Zabezpieczenia społeczne -</a:t>
            </a:r>
          </a:p>
          <a:p>
            <a:pPr algn="just">
              <a:spcAft>
                <a:spcPts val="600"/>
              </a:spcAft>
            </a:pPr>
            <a:r>
              <a:rPr lang="pl-PL" sz="2400" b="1" dirty="0" smtClean="0"/>
              <a:t>system </a:t>
            </a:r>
            <a:r>
              <a:rPr lang="pl-PL" sz="2400" b="1" dirty="0"/>
              <a:t>zinstytucjonalizowanych świadczeń materialnych i niematerialnych, które mają na celu zagwarantowanie oraz zaspokojenie podstawowych potrzeb wszystkim członkom danej społeczności.</a:t>
            </a:r>
          </a:p>
          <a:p>
            <a:pPr algn="just">
              <a:spcAft>
                <a:spcPts val="600"/>
              </a:spcAft>
            </a:pPr>
            <a:endParaRPr lang="pl-PL" sz="2400" b="1" dirty="0" smtClean="0"/>
          </a:p>
          <a:p>
            <a:pPr algn="just">
              <a:spcAft>
                <a:spcPts val="600"/>
              </a:spcAft>
            </a:pPr>
            <a:r>
              <a:rPr lang="pl-PL" sz="2400" b="1" dirty="0" smtClean="0"/>
              <a:t>Celem systemu </a:t>
            </a:r>
            <a:r>
              <a:rPr lang="pl-PL" sz="2400" b="1" dirty="0"/>
              <a:t>zabezpieczeń społecznych </a:t>
            </a:r>
            <a:r>
              <a:rPr lang="pl-PL" sz="2400" b="1" dirty="0" smtClean="0"/>
              <a:t>jest </a:t>
            </a:r>
            <a:r>
              <a:rPr lang="pl-PL" sz="2400" b="1" dirty="0"/>
              <a:t>zapewnienie członkom </a:t>
            </a:r>
            <a:r>
              <a:rPr lang="pl-PL" sz="2400" b="1" dirty="0" smtClean="0"/>
              <a:t>społeczeństwa bezpieczeństwa </a:t>
            </a:r>
            <a:r>
              <a:rPr lang="pl-PL" sz="2400" b="1" dirty="0"/>
              <a:t>socjalnego </a:t>
            </a:r>
            <a:r>
              <a:rPr lang="pl-PL" sz="2400" b="1" dirty="0" smtClean="0"/>
              <a:t>i </a:t>
            </a:r>
            <a:r>
              <a:rPr lang="pl-PL" sz="2400" b="1" dirty="0"/>
              <a:t>bezpieczeństwa przed </a:t>
            </a:r>
            <a:r>
              <a:rPr lang="pl-PL" sz="2400" b="1" dirty="0" smtClean="0"/>
              <a:t>ryzykiem jak: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macierzyństwo</a:t>
            </a:r>
            <a:r>
              <a:rPr lang="pl-PL" sz="2400" dirty="0"/>
              <a:t>, </a:t>
            </a:r>
            <a:endParaRPr lang="pl-PL" sz="2400" dirty="0" smtClean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zgon </a:t>
            </a:r>
            <a:r>
              <a:rPr lang="pl-PL" sz="2400" dirty="0"/>
              <a:t>żywiciela rodziny, </a:t>
            </a:r>
            <a:endParaRPr lang="pl-PL" sz="2400" dirty="0" smtClean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starość</a:t>
            </a:r>
            <a:r>
              <a:rPr lang="pl-PL" sz="2400" dirty="0"/>
              <a:t>, </a:t>
            </a:r>
            <a:endParaRPr lang="pl-PL" sz="2400" dirty="0" smtClean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utrata pracy,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niezdolność </a:t>
            </a:r>
            <a:r>
              <a:rPr lang="pl-PL" sz="2400" dirty="0"/>
              <a:t>do pracy ze względów zdrowotnych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2829992" y="1872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006699"/>
                </a:solidFill>
              </a:rPr>
              <a:t>Zabezpieczenie </a:t>
            </a:r>
            <a:r>
              <a:rPr lang="pl-PL" sz="2800" dirty="0">
                <a:solidFill>
                  <a:srgbClr val="006699"/>
                </a:solidFill>
              </a:rPr>
              <a:t>społeczne</a:t>
            </a:r>
          </a:p>
        </p:txBody>
      </p:sp>
    </p:spTree>
    <p:extLst>
      <p:ext uri="{BB962C8B-B14F-4D97-AF65-F5344CB8AC3E}">
        <p14:creationId xmlns:p14="http://schemas.microsoft.com/office/powerpoint/2010/main" val="987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57984" y="32646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006699"/>
                </a:solidFill>
              </a:rPr>
              <a:t>Zabezpieczenie </a:t>
            </a:r>
            <a:r>
              <a:rPr lang="pl-PL" sz="2800" dirty="0">
                <a:solidFill>
                  <a:srgbClr val="006699"/>
                </a:solidFill>
              </a:rPr>
              <a:t>społeczne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984" y="104247840"/>
            <a:ext cx="10044112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1132384"/>
            <a:ext cx="12169352" cy="72728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782320" y="2860576"/>
            <a:ext cx="2592288" cy="5184576"/>
          </a:xfrm>
          <a:prstGeom prst="rect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42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97932" y="107421"/>
            <a:ext cx="637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006699"/>
                </a:solidFill>
              </a:rPr>
              <a:t>Ubezpieczenie społeczne – rodzaje ryzyka</a:t>
            </a:r>
            <a:endParaRPr lang="pl-PL" sz="2800" dirty="0">
              <a:solidFill>
                <a:srgbClr val="00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984" y="104247840"/>
            <a:ext cx="10044112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117701" y="1038486"/>
            <a:ext cx="62629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rgbClr val="000000"/>
                </a:solidFill>
              </a:rPr>
              <a:t>System ubezpieczeń społecznych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971203"/>
            <a:ext cx="1562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89" y="2068488"/>
            <a:ext cx="7200000" cy="12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89" y="3885853"/>
            <a:ext cx="7200000" cy="11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04" y="5647974"/>
            <a:ext cx="7200000" cy="9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75" y="7109048"/>
            <a:ext cx="7200000" cy="106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ęciokąt 1"/>
          <p:cNvSpPr/>
          <p:nvPr/>
        </p:nvSpPr>
        <p:spPr>
          <a:xfrm>
            <a:off x="539552" y="4602441"/>
            <a:ext cx="11795496" cy="792088"/>
          </a:xfrm>
          <a:prstGeom prst="homePlate">
            <a:avLst/>
          </a:prstGeom>
          <a:solidFill>
            <a:srgbClr val="029A3F"/>
          </a:solidFill>
          <a:ln>
            <a:solidFill>
              <a:srgbClr val="029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3" name="Picture 2" descr="F:\ZBP - wykład\mat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2645821"/>
            <a:ext cx="1451672" cy="27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ZBP - wykład\dziec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6" y="2428528"/>
            <a:ext cx="1807041" cy="29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algorzata.korba\Desktop\ZBP - wykład\dorośl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92" y="2441581"/>
            <a:ext cx="1657751" cy="29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algorzata.korba\Desktop\ZBP - wykład\wóz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6" y="2428528"/>
            <a:ext cx="2376264" cy="29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malgorzata.korba\Desktop\ZBP - wykład\starszy człowie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37" y="2472929"/>
            <a:ext cx="1287143" cy="29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97744" y="5524872"/>
            <a:ext cx="2448272" cy="2218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584200">
              <a:spcBef>
                <a:spcPts val="4200"/>
              </a:spcBef>
              <a:buSzPct val="75000"/>
              <a:buNone/>
              <a:defRPr sz="3400">
                <a:latin typeface="Lato" panose="020B0604020202020204" charset="-18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>
              <a:spcBef>
                <a:spcPts val="600"/>
              </a:spcBef>
              <a:buFont typeface="+mj-lt"/>
              <a:buAutoNum type="arabicParenR"/>
            </a:pPr>
            <a:r>
              <a:rPr lang="pl-PL" altLang="pl-PL" sz="2000" dirty="0" smtClean="0">
                <a:solidFill>
                  <a:schemeClr val="tx1"/>
                </a:solidFill>
                <a:latin typeface="Lato Light" panose="020F0302020204030203" charset="-18"/>
              </a:rPr>
              <a:t>zasiłek macierzyński,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arenR"/>
            </a:pPr>
            <a:r>
              <a:rPr lang="pl-PL" altLang="pl-PL" sz="2000" dirty="0" smtClean="0">
                <a:solidFill>
                  <a:schemeClr val="tx1"/>
                </a:solidFill>
                <a:latin typeface="Lato Light" panose="020F0302020204030203" charset="-18"/>
              </a:rPr>
              <a:t>zasiłek opiekuńczy,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arenR"/>
            </a:pPr>
            <a:r>
              <a:rPr lang="pl-PL" altLang="pl-PL" sz="2000" dirty="0" smtClean="0">
                <a:solidFill>
                  <a:schemeClr val="tx1"/>
                </a:solidFill>
                <a:latin typeface="Lato Light" panose="020F0302020204030203" charset="-18"/>
              </a:rPr>
              <a:t>renta rodzinna,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046016" y="5538869"/>
            <a:ext cx="2736304" cy="28663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4"/>
            </a:pPr>
            <a:r>
              <a:rPr lang="pl-PL" altLang="pl-PL" sz="2000" dirty="0">
                <a:latin typeface="Lato Light" panose="020F0302020204030203" charset="-18"/>
              </a:rPr>
              <a:t>z</a:t>
            </a:r>
            <a:r>
              <a:rPr lang="pl-PL" altLang="pl-PL" sz="2000" dirty="0" smtClean="0">
                <a:latin typeface="Lato Light" panose="020F0302020204030203" charset="-18"/>
              </a:rPr>
              <a:t>asiłek chorobowy,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4"/>
            </a:pPr>
            <a:r>
              <a:rPr lang="pl-PL" altLang="pl-PL" sz="2000" dirty="0">
                <a:latin typeface="Lato Light" panose="020F0302020204030203" charset="-18"/>
              </a:rPr>
              <a:t>świadczenie </a:t>
            </a:r>
            <a:r>
              <a:rPr lang="pl-PL" altLang="pl-PL" sz="2000" dirty="0" smtClean="0">
                <a:latin typeface="Lato Light" panose="020F0302020204030203" charset="-18"/>
              </a:rPr>
              <a:t>rehabilitacyjne,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4"/>
            </a:pPr>
            <a:r>
              <a:rPr lang="pl-PL" altLang="pl-PL" sz="2000" dirty="0">
                <a:latin typeface="Lato Light" panose="020F0302020204030203" charset="-18"/>
              </a:rPr>
              <a:t>r</a:t>
            </a:r>
            <a:r>
              <a:rPr lang="pl-PL" altLang="pl-PL" sz="2000" dirty="0" smtClean="0">
                <a:latin typeface="Lato Light" panose="020F0302020204030203" charset="-18"/>
              </a:rPr>
              <a:t>ehabilitacja lecznicza,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4"/>
            </a:pPr>
            <a:r>
              <a:rPr lang="pl-PL" altLang="pl-PL" sz="2000" dirty="0">
                <a:latin typeface="Lato Light" panose="020F0302020204030203" charset="-18"/>
              </a:rPr>
              <a:t>o</a:t>
            </a:r>
            <a:r>
              <a:rPr lang="pl-PL" altLang="pl-PL" sz="2000" dirty="0" smtClean="0">
                <a:latin typeface="Lato Light" panose="020F0302020204030203" charset="-18"/>
              </a:rPr>
              <a:t>dszkodowania powypadkowe,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9382720" y="5524872"/>
            <a:ext cx="2952328" cy="32403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11"/>
            </a:pPr>
            <a:r>
              <a:rPr lang="pl-PL" altLang="pl-PL" sz="2000" dirty="0">
                <a:latin typeface="Lato Light" panose="020F0302020204030203" charset="-18"/>
              </a:rPr>
              <a:t>e</a:t>
            </a:r>
            <a:r>
              <a:rPr lang="pl-PL" altLang="pl-PL" sz="2000" dirty="0" smtClean="0">
                <a:latin typeface="Lato Light" panose="020F0302020204030203" charset="-18"/>
              </a:rPr>
              <a:t>merytura,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11"/>
            </a:pPr>
            <a:r>
              <a:rPr lang="pl-PL" altLang="pl-PL" sz="2000" dirty="0">
                <a:latin typeface="Lato Light" panose="020F0302020204030203" charset="-18"/>
              </a:rPr>
              <a:t>e</a:t>
            </a:r>
            <a:r>
              <a:rPr lang="pl-PL" altLang="pl-PL" sz="2000" dirty="0" smtClean="0">
                <a:latin typeface="Lato Light" panose="020F0302020204030203" charset="-18"/>
              </a:rPr>
              <a:t>merytura częściowa,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11"/>
            </a:pPr>
            <a:r>
              <a:rPr lang="pl-PL" altLang="pl-PL" sz="2000" dirty="0" smtClean="0">
                <a:latin typeface="Lato Light" panose="020F0302020204030203" charset="-18"/>
              </a:rPr>
              <a:t>emerytura pomostowa,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11"/>
            </a:pPr>
            <a:r>
              <a:rPr lang="pl-PL" altLang="pl-PL" sz="2000" dirty="0" smtClean="0">
                <a:latin typeface="Lato Light" panose="020F0302020204030203" charset="-18"/>
              </a:rPr>
              <a:t>nauczycielskie świadczenia kompensacyjne,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11"/>
            </a:pPr>
            <a:r>
              <a:rPr lang="pl-PL" altLang="pl-PL" sz="2000" dirty="0">
                <a:latin typeface="Lato Light" panose="020F0302020204030203" charset="-18"/>
              </a:rPr>
              <a:t>z</a:t>
            </a:r>
            <a:r>
              <a:rPr lang="pl-PL" altLang="pl-PL" sz="2000" dirty="0" smtClean="0">
                <a:latin typeface="Lato Light" panose="020F0302020204030203" charset="-18"/>
              </a:rPr>
              <a:t>asiłek pogrzebowy.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6070352" y="5524872"/>
            <a:ext cx="2880320" cy="30243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8"/>
            </a:pPr>
            <a:r>
              <a:rPr lang="pl-PL" altLang="pl-PL" sz="2000" dirty="0">
                <a:latin typeface="Lato Light" panose="020F0302020204030203" charset="-18"/>
              </a:rPr>
              <a:t>r</a:t>
            </a:r>
            <a:r>
              <a:rPr lang="pl-PL" altLang="pl-PL" sz="2000" dirty="0" smtClean="0">
                <a:latin typeface="Lato Light" panose="020F0302020204030203" charset="-18"/>
              </a:rPr>
              <a:t>enta z tytułu niezdolności do pracy (w tym wypadkowa),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8"/>
            </a:pPr>
            <a:r>
              <a:rPr lang="pl-PL" altLang="pl-PL" sz="2000" dirty="0" smtClean="0">
                <a:latin typeface="Lato Light" panose="020F0302020204030203" charset="-18"/>
              </a:rPr>
              <a:t>dodatki do rent,</a:t>
            </a:r>
          </a:p>
          <a:p>
            <a:pPr marL="566928" indent="-457200"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+mj-lt"/>
              <a:buAutoNum type="arabicParenR" startAt="8"/>
            </a:pPr>
            <a:r>
              <a:rPr lang="pl-PL" altLang="pl-PL" sz="2000" dirty="0" smtClean="0">
                <a:latin typeface="Lato Light" panose="020F0302020204030203" charset="-18"/>
              </a:rPr>
              <a:t>pokrycie kosztów leczenia stomatologicznego i protez,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967472" y="124272"/>
            <a:ext cx="9734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Ubezpieczenie społeczne – </a:t>
            </a:r>
            <a:r>
              <a:rPr lang="pl-PL" sz="2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rodzaje ryzyka – rodzaje świadczeń</a:t>
            </a:r>
          </a:p>
          <a:p>
            <a:r>
              <a:rPr lang="pl-PL" sz="2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nasze produkty - </a:t>
            </a:r>
            <a:endParaRPr lang="pl-PL" sz="2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2974007" y="-9348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400" dirty="0" smtClean="0">
                <a:solidFill>
                  <a:srgbClr val="005DA8"/>
                </a:solidFill>
                <a:effectLst>
                  <a:outerShdw blurRad="63500" dist="76200" dir="4800000" algn="t" rotWithShape="0">
                    <a:srgbClr val="005DA8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Wydatki z Funduszu Ubezpieczeń Społecznych</a:t>
            </a:r>
            <a:endParaRPr lang="pl-PL" sz="2400" dirty="0">
              <a:solidFill>
                <a:srgbClr val="005DA8"/>
              </a:solidFill>
              <a:effectLst>
                <a:outerShdw blurRad="63500" dist="76200" dir="4800000" algn="t" rotWithShape="0">
                  <a:srgbClr val="005DA8">
                    <a:alpha val="2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839"/>
            <a:ext cx="13004800" cy="78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2974007" y="-9348"/>
            <a:ext cx="864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800" dirty="0" smtClean="0">
                <a:solidFill>
                  <a:srgbClr val="005DA8"/>
                </a:solidFill>
                <a:effectLst>
                  <a:outerShdw blurRad="63500" dist="76200" dir="4800000" algn="t" rotWithShape="0">
                    <a:srgbClr val="005DA8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Dochody Funduszu Ubezpieczeń Społecznych</a:t>
            </a:r>
            <a:endParaRPr lang="pl-PL" sz="2800" dirty="0">
              <a:solidFill>
                <a:srgbClr val="005DA8"/>
              </a:solidFill>
              <a:effectLst>
                <a:outerShdw blurRad="63500" dist="76200" dir="4800000" algn="t" rotWithShape="0">
                  <a:srgbClr val="005DA8">
                    <a:alpha val="2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5" y="682403"/>
            <a:ext cx="12220575" cy="397837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5" y="4516760"/>
            <a:ext cx="121443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2974008" y="25097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400" dirty="0" smtClean="0">
                <a:solidFill>
                  <a:srgbClr val="005DA8"/>
                </a:solidFill>
                <a:effectLst>
                  <a:outerShdw blurRad="63500" dist="76200" dir="4800000" algn="t" rotWithShape="0">
                    <a:srgbClr val="005DA8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Wskaźniki stosowane dla oceny pracy</a:t>
            </a:r>
            <a:endParaRPr lang="pl-PL" sz="2400" dirty="0">
              <a:solidFill>
                <a:srgbClr val="005DA8"/>
              </a:solidFill>
              <a:effectLst>
                <a:outerShdw blurRad="63500" dist="76200" dir="4800000" algn="t" rotWithShape="0">
                  <a:srgbClr val="005DA8">
                    <a:alpha val="2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5736" y="147879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latin typeface="Calibri,Bold"/>
              </a:rPr>
              <a:t>Poziom dochodzenia</a:t>
            </a:r>
          </a:p>
          <a:p>
            <a:pPr algn="l"/>
            <a:r>
              <a:rPr lang="pl-PL" sz="1600" b="1" dirty="0">
                <a:latin typeface="Calibri,Bold"/>
              </a:rPr>
              <a:t>należności</a:t>
            </a:r>
            <a:endParaRPr lang="pl-PL" sz="7200" dirty="0"/>
          </a:p>
        </p:txBody>
      </p:sp>
      <p:sp>
        <p:nvSpPr>
          <p:cNvPr id="3" name="Prostokąt 2"/>
          <p:cNvSpPr/>
          <p:nvPr/>
        </p:nvSpPr>
        <p:spPr>
          <a:xfrm>
            <a:off x="3694088" y="1430547"/>
            <a:ext cx="685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Calibri" panose="020F0502020204030204" pitchFamily="34" charset="0"/>
              </a:rPr>
              <a:t>Kwota należności objętych </a:t>
            </a:r>
            <a:r>
              <a:rPr lang="pl-PL" sz="1600" dirty="0" smtClean="0">
                <a:latin typeface="Calibri" panose="020F0502020204030204" pitchFamily="34" charset="0"/>
              </a:rPr>
              <a:t>egzekucją i </a:t>
            </a:r>
            <a:r>
              <a:rPr lang="pl-PL" sz="1600" dirty="0">
                <a:latin typeface="Calibri" panose="020F0502020204030204" pitchFamily="34" charset="0"/>
              </a:rPr>
              <a:t>ulgami w stosunku do kwoty zadłużenia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</a:rPr>
              <a:t>w </a:t>
            </a:r>
            <a:r>
              <a:rPr lang="pl-PL" sz="1600" dirty="0" err="1">
                <a:latin typeface="Calibri" panose="020F0502020204030204" pitchFamily="34" charset="0"/>
              </a:rPr>
              <a:t>SEKiF</a:t>
            </a:r>
            <a:r>
              <a:rPr lang="pl-PL" sz="1600" dirty="0">
                <a:latin typeface="Calibri" panose="020F0502020204030204" pitchFamily="34" charset="0"/>
              </a:rPr>
              <a:t> pomniejszonej o sumę </a:t>
            </a:r>
            <a:r>
              <a:rPr lang="pl-PL" sz="1600" dirty="0" smtClean="0">
                <a:latin typeface="Calibri" panose="020F0502020204030204" pitchFamily="34" charset="0"/>
              </a:rPr>
              <a:t>kwot należności </a:t>
            </a:r>
            <a:r>
              <a:rPr lang="pl-PL" sz="1600" dirty="0">
                <a:latin typeface="Calibri" panose="020F0502020204030204" pitchFamily="34" charset="0"/>
              </a:rPr>
              <a:t>trwale nieściągalnych wpisanych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</a:rPr>
              <a:t>do CRNN, pozostających do umorzenia </a:t>
            </a:r>
            <a:r>
              <a:rPr lang="pl-PL" sz="1600" dirty="0" smtClean="0">
                <a:latin typeface="Calibri" panose="020F0502020204030204" pitchFamily="34" charset="0"/>
              </a:rPr>
              <a:t>na podstawie </a:t>
            </a:r>
            <a:r>
              <a:rPr lang="pl-PL" sz="1600" dirty="0">
                <a:latin typeface="Calibri" panose="020F0502020204030204" pitchFamily="34" charset="0"/>
              </a:rPr>
              <a:t>„ustawy abolicyjnej”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</a:rPr>
              <a:t>pomniejszonych o kwoty </a:t>
            </a:r>
            <a:r>
              <a:rPr lang="pl-PL" sz="1600" dirty="0" smtClean="0">
                <a:latin typeface="Calibri" panose="020F0502020204030204" pitchFamily="34" charset="0"/>
              </a:rPr>
              <a:t>należności wynikających </a:t>
            </a:r>
            <a:r>
              <a:rPr lang="pl-PL" sz="1600" dirty="0">
                <a:latin typeface="Calibri" panose="020F0502020204030204" pitchFamily="34" charset="0"/>
              </a:rPr>
              <a:t>z decyzji określających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</a:rPr>
              <a:t>warunki umorzenia, wobec których </a:t>
            </a:r>
            <a:r>
              <a:rPr lang="pl-PL" sz="1600" dirty="0" smtClean="0">
                <a:latin typeface="Calibri" panose="020F0502020204030204" pitchFamily="34" charset="0"/>
              </a:rPr>
              <a:t>została wydana </a:t>
            </a:r>
            <a:r>
              <a:rPr lang="pl-PL" sz="1600" dirty="0">
                <a:latin typeface="Calibri" panose="020F0502020204030204" pitchFamily="34" charset="0"/>
              </a:rPr>
              <a:t>decyzja kończąca abolicję (zgoda</a:t>
            </a:r>
            <a:r>
              <a:rPr lang="pl-PL" sz="1600" dirty="0" smtClean="0">
                <a:latin typeface="Calibri" panose="020F0502020204030204" pitchFamily="34" charset="0"/>
              </a:rPr>
              <a:t>, odmowa </a:t>
            </a:r>
            <a:r>
              <a:rPr lang="pl-PL" sz="1600" dirty="0">
                <a:latin typeface="Calibri" panose="020F0502020204030204" pitchFamily="34" charset="0"/>
              </a:rPr>
              <a:t>umorzenia), kwot </a:t>
            </a:r>
            <a:r>
              <a:rPr lang="pl-PL" sz="1600" dirty="0" smtClean="0">
                <a:latin typeface="Calibri" panose="020F0502020204030204" pitchFamily="34" charset="0"/>
              </a:rPr>
              <a:t>zadłużenia za </a:t>
            </a:r>
            <a:r>
              <a:rPr lang="pl-PL" sz="1600" dirty="0">
                <a:latin typeface="Calibri" panose="020F0502020204030204" pitchFamily="34" charset="0"/>
              </a:rPr>
              <a:t>pięć ostatnich miesięcy </a:t>
            </a:r>
            <a:r>
              <a:rPr lang="pl-PL" sz="1600" dirty="0" smtClean="0">
                <a:latin typeface="Calibri" panose="020F0502020204030204" pitchFamily="34" charset="0"/>
              </a:rPr>
              <a:t>rozliczeniowych oraz </a:t>
            </a:r>
            <a:r>
              <a:rPr lang="pl-PL" sz="1600" dirty="0">
                <a:latin typeface="Calibri" panose="020F0502020204030204" pitchFamily="34" charset="0"/>
              </a:rPr>
              <a:t>kwot wycofanych, </a:t>
            </a:r>
            <a:r>
              <a:rPr lang="pl-PL" sz="1600" dirty="0" smtClean="0">
                <a:latin typeface="Calibri" panose="020F0502020204030204" pitchFamily="34" charset="0"/>
              </a:rPr>
              <a:t>umorzonych postępowań </a:t>
            </a:r>
            <a:r>
              <a:rPr lang="pl-PL" sz="1600" dirty="0">
                <a:latin typeface="Calibri" panose="020F0502020204030204" pitchFamily="34" charset="0"/>
              </a:rPr>
              <a:t>egzekucyjnych z uwagi </a:t>
            </a:r>
            <a:r>
              <a:rPr lang="pl-PL" sz="1600" dirty="0" smtClean="0">
                <a:latin typeface="Calibri" panose="020F0502020204030204" pitchFamily="34" charset="0"/>
              </a:rPr>
              <a:t>na nieściągalność </a:t>
            </a:r>
            <a:r>
              <a:rPr lang="pl-PL" sz="1600" dirty="0">
                <a:latin typeface="Calibri" panose="020F0502020204030204" pitchFamily="34" charset="0"/>
              </a:rPr>
              <a:t>za ostatnie </a:t>
            </a:r>
            <a:r>
              <a:rPr lang="pl-PL" sz="1600" dirty="0" smtClean="0">
                <a:latin typeface="Calibri" panose="020F0502020204030204" pitchFamily="34" charset="0"/>
              </a:rPr>
              <a:t>dwanaście miesięcy</a:t>
            </a:r>
            <a:endParaRPr lang="pl-PL" sz="7200" dirty="0"/>
          </a:p>
        </p:txBody>
      </p:sp>
      <p:sp>
        <p:nvSpPr>
          <p:cNvPr id="4" name="Prostokąt 3"/>
          <p:cNvSpPr/>
          <p:nvPr/>
        </p:nvSpPr>
        <p:spPr>
          <a:xfrm>
            <a:off x="165696" y="4948808"/>
            <a:ext cx="2181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Calibri,Bold"/>
              </a:rPr>
              <a:t>Efektywność egzekucji</a:t>
            </a:r>
            <a:endParaRPr lang="pl-PL" sz="7200" dirty="0"/>
          </a:p>
        </p:txBody>
      </p:sp>
      <p:sp>
        <p:nvSpPr>
          <p:cNvPr id="5" name="Prostokąt 4"/>
          <p:cNvSpPr/>
          <p:nvPr/>
        </p:nvSpPr>
        <p:spPr>
          <a:xfrm>
            <a:off x="176442" y="5637634"/>
            <a:ext cx="3301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000" dirty="0">
                <a:latin typeface="Calibri" panose="020F0502020204030204" pitchFamily="34" charset="0"/>
              </a:rPr>
              <a:t>((X/Y)*</a:t>
            </a:r>
            <a:r>
              <a:rPr lang="pl-PL" sz="2000" dirty="0" smtClean="0">
                <a:latin typeface="Calibri" panose="020F0502020204030204" pitchFamily="34" charset="0"/>
              </a:rPr>
              <a:t>0,8</a:t>
            </a:r>
            <a:r>
              <a:rPr lang="pl-PL" sz="2000" dirty="0">
                <a:latin typeface="Calibri" panose="020F0502020204030204" pitchFamily="34" charset="0"/>
              </a:rPr>
              <a:t>)+((</a:t>
            </a:r>
            <a:r>
              <a:rPr lang="pl-PL" sz="2000" dirty="0" smtClean="0">
                <a:latin typeface="Calibri" panose="020F0502020204030204" pitchFamily="34" charset="0"/>
              </a:rPr>
              <a:t>W/Z</a:t>
            </a:r>
            <a:r>
              <a:rPr lang="pl-PL" sz="2000" dirty="0">
                <a:latin typeface="Calibri" panose="020F0502020204030204" pitchFamily="34" charset="0"/>
              </a:rPr>
              <a:t>)*0,2)</a:t>
            </a:r>
            <a:endParaRPr lang="pl-PL" sz="8800" dirty="0"/>
          </a:p>
        </p:txBody>
      </p:sp>
      <p:sp>
        <p:nvSpPr>
          <p:cNvPr id="6" name="Prostokąt 5"/>
          <p:cNvSpPr/>
          <p:nvPr/>
        </p:nvSpPr>
        <p:spPr>
          <a:xfrm>
            <a:off x="3694088" y="4285927"/>
            <a:ext cx="849694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l-PL" sz="1600" dirty="0" smtClean="0">
                <a:latin typeface="Calibri" panose="020F0502020204030204" pitchFamily="34" charset="0"/>
              </a:rPr>
              <a:t>(X) suma </a:t>
            </a:r>
            <a:r>
              <a:rPr lang="pl-PL" sz="1600" dirty="0">
                <a:latin typeface="Calibri" panose="020F0502020204030204" pitchFamily="34" charset="0"/>
              </a:rPr>
              <a:t>należności odzyskanych dotyczących zaległości za okres ostatnich 18 miesięcy (ściągniętych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przez organ egzekucyjny oraz dobrowolnych wpłat dokonanych po wszczęciu egzekucji)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poprzedzających bieżący kwartał</a:t>
            </a:r>
            <a:endParaRPr lang="pl-PL" sz="7200" dirty="0"/>
          </a:p>
        </p:txBody>
      </p:sp>
      <p:sp>
        <p:nvSpPr>
          <p:cNvPr id="7" name="Prostokąt 6"/>
          <p:cNvSpPr/>
          <p:nvPr/>
        </p:nvSpPr>
        <p:spPr>
          <a:xfrm>
            <a:off x="3694088" y="5030961"/>
            <a:ext cx="849694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l-PL" sz="1600" dirty="0" smtClean="0">
                <a:latin typeface="Calibri" panose="020F0502020204030204" pitchFamily="34" charset="0"/>
              </a:rPr>
              <a:t>(Y) kwota </a:t>
            </a:r>
            <a:r>
              <a:rPr lang="pl-PL" sz="1600" dirty="0">
                <a:latin typeface="Calibri" panose="020F0502020204030204" pitchFamily="34" charset="0"/>
              </a:rPr>
              <a:t>należności skierowanych do egzekucji za okres 18 miesięcy poprzedzający bieżący kwartał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pomniejszona o kwoty TW zawieszonych z uwagi na ulgi, zwróconych i wycofanych z uwagi na PN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oraz wycofanych bądź zwróconych z innych przyczyn</a:t>
            </a:r>
            <a:endParaRPr lang="pl-PL" sz="7200" dirty="0"/>
          </a:p>
        </p:txBody>
      </p:sp>
      <p:sp>
        <p:nvSpPr>
          <p:cNvPr id="8" name="Prostokąt 7"/>
          <p:cNvSpPr/>
          <p:nvPr/>
        </p:nvSpPr>
        <p:spPr>
          <a:xfrm>
            <a:off x="3694088" y="5897870"/>
            <a:ext cx="849694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l-PL" sz="1600" dirty="0" smtClean="0">
                <a:latin typeface="Calibri" panose="020F0502020204030204" pitchFamily="34" charset="0"/>
              </a:rPr>
              <a:t>(W) suma </a:t>
            </a:r>
            <a:r>
              <a:rPr lang="pl-PL" sz="1600" dirty="0">
                <a:latin typeface="Calibri" panose="020F0502020204030204" pitchFamily="34" charset="0"/>
              </a:rPr>
              <a:t>należności odzyskanych za pozostały okres ściągniętych przez organ egzekucyjny oraz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dobrowolnych wpłat dokonanych po wszczęciu egzekucji</a:t>
            </a:r>
            <a:endParaRPr lang="pl-PL" sz="7200" dirty="0"/>
          </a:p>
        </p:txBody>
      </p:sp>
      <p:sp>
        <p:nvSpPr>
          <p:cNvPr id="9" name="Prostokąt 8"/>
          <p:cNvSpPr/>
          <p:nvPr/>
        </p:nvSpPr>
        <p:spPr>
          <a:xfrm>
            <a:off x="3694088" y="6532984"/>
            <a:ext cx="849694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l-PL" sz="1600" dirty="0">
                <a:latin typeface="Calibri" panose="020F0502020204030204" pitchFamily="34" charset="0"/>
              </a:rPr>
              <a:t>suma należności skierowanych do egzekucji za pozostały okres pomniejszona o kwoty TW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zawieszonych z uwagi na ulgi, zwróconych i wycofanych z uwagi na PN oraz wycofanych bądź</a:t>
            </a:r>
          </a:p>
          <a:p>
            <a:pPr algn="l"/>
            <a:r>
              <a:rPr lang="pl-PL" sz="1600" dirty="0">
                <a:latin typeface="Calibri" panose="020F0502020204030204" pitchFamily="34" charset="0"/>
              </a:rPr>
              <a:t>zwróconych z innych przyczyn</a:t>
            </a:r>
            <a:endParaRPr lang="pl-PL" sz="7200" dirty="0"/>
          </a:p>
        </p:txBody>
      </p:sp>
      <p:sp>
        <p:nvSpPr>
          <p:cNvPr id="10" name="Prostokąt 9"/>
          <p:cNvSpPr/>
          <p:nvPr/>
        </p:nvSpPr>
        <p:spPr>
          <a:xfrm>
            <a:off x="74807" y="224110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(X1+X2)/(Y1-Y2-Y3-Y4-Y5)</a:t>
            </a:r>
          </a:p>
        </p:txBody>
      </p:sp>
    </p:spTree>
    <p:extLst>
      <p:ext uri="{BB962C8B-B14F-4D97-AF65-F5344CB8AC3E}">
        <p14:creationId xmlns:p14="http://schemas.microsoft.com/office/powerpoint/2010/main" val="1060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10512" y="9125272"/>
            <a:ext cx="1017105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000" dirty="0"/>
              <a:t>Struktura procentowa aktywnych kont płatników składek wg salda - stan na 30.06.2019 r.</a:t>
            </a:r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-31368" y="4876800"/>
            <a:ext cx="12990454" cy="3590084"/>
            <a:chOff x="7176" y="2356520"/>
            <a:chExt cx="12990454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" y="2356520"/>
              <a:ext cx="12990454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Prostokąt 2"/>
            <p:cNvSpPr/>
            <p:nvPr/>
          </p:nvSpPr>
          <p:spPr>
            <a:xfrm>
              <a:off x="165696" y="5452865"/>
              <a:ext cx="12831934" cy="86409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91451946"/>
              </p:ext>
            </p:extLst>
          </p:nvPr>
        </p:nvGraphicFramePr>
        <p:xfrm>
          <a:off x="-266352" y="484312"/>
          <a:ext cx="133934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ostokąt 7"/>
          <p:cNvSpPr/>
          <p:nvPr/>
        </p:nvSpPr>
        <p:spPr>
          <a:xfrm>
            <a:off x="2974008" y="25097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2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Struktura procentowa aktywnych kont płatników składek wg salda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158584" y="7492101"/>
            <a:ext cx="310341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II kwartał 2019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31368" y="3580656"/>
            <a:ext cx="13036168" cy="9318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492753" y="3718283"/>
            <a:ext cx="32829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rgbClr val="000000"/>
                </a:solidFill>
              </a:rPr>
              <a:t>IV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kwartał 2019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13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D53DF73CEF114DB129A3817FA31FF9" ma:contentTypeVersion="1" ma:contentTypeDescription="Utwórz nowy dokument." ma:contentTypeScope="" ma:versionID="a496b3f8998b3ae3ea463bd2680970aa">
  <xsd:schema xmlns:xsd="http://www.w3.org/2001/XMLSchema" xmlns:xs="http://www.w3.org/2001/XMLSchema" xmlns:p="http://schemas.microsoft.com/office/2006/metadata/properties" xmlns:ns2="7d676920-6177-473e-ba0f-ad1a76837f23" targetNamespace="http://schemas.microsoft.com/office/2006/metadata/properties" ma:root="true" ma:fieldsID="28c7daaedddd9d139ba00eef578ae70e" ns2:_="">
    <xsd:import namespace="7d676920-6177-473e-ba0f-ad1a76837f2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76920-6177-473e-ba0f-ad1a76837f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8B324-A5D1-497A-B622-4DA60C82F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76920-6177-473e-ba0f-ad1a76837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0DBB3C-856F-454D-B52C-301787213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D59BA-09F9-41B9-8DB2-384724FD6F91}">
  <ds:schemaRefs>
    <ds:schemaRef ds:uri="http://schemas.microsoft.com/office/2006/documentManagement/types"/>
    <ds:schemaRef ds:uri="http://purl.org/dc/elements/1.1/"/>
    <ds:schemaRef ds:uri="http://purl.org/dc/terms/"/>
    <ds:schemaRef ds:uri="7d676920-6177-473e-ba0f-ad1a76837f23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Zal. 40_Szablon prezentacji</Template>
  <TotalTime>2338</TotalTime>
  <Words>824</Words>
  <Application>Microsoft Office PowerPoint</Application>
  <PresentationFormat>Niestandardowy</PresentationFormat>
  <Paragraphs>116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Calibri,Bold</vt:lpstr>
      <vt:lpstr>Helvetica Light</vt:lpstr>
      <vt:lpstr>Helvetica Neue</vt:lpstr>
      <vt:lpstr>Lato</vt:lpstr>
      <vt:lpstr>Lato Bold</vt:lpstr>
      <vt:lpstr>Lato Light</vt:lpstr>
      <vt:lpstr>Zal. 40_Szablon prezentacji</vt:lpstr>
      <vt:lpstr>White</vt:lpstr>
      <vt:lpstr>Próba oceny kondycji finansowej przedsiębiorstw i instytucji z perspektywy Zakładu Ubezpieczeń Społecznych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ZUS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Raszewski, Maciej</dc:creator>
  <cp:lastModifiedBy>user</cp:lastModifiedBy>
  <cp:revision>171</cp:revision>
  <dcterms:created xsi:type="dcterms:W3CDTF">2016-11-07T08:17:22Z</dcterms:created>
  <dcterms:modified xsi:type="dcterms:W3CDTF">2019-09-20T11:31:21Z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0x01010011D53DF73CEF114DB129A3817FA31FF9</vt:lpwstr>
  </property>
</Properties>
</file>