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52" r:id="rId2"/>
    <p:sldId id="353" r:id="rId3"/>
    <p:sldId id="354" r:id="rId4"/>
    <p:sldId id="373" r:id="rId5"/>
    <p:sldId id="355" r:id="rId6"/>
    <p:sldId id="357" r:id="rId7"/>
    <p:sldId id="360" r:id="rId8"/>
    <p:sldId id="361" r:id="rId9"/>
    <p:sldId id="370" r:id="rId10"/>
    <p:sldId id="364" r:id="rId11"/>
    <p:sldId id="365" r:id="rId12"/>
    <p:sldId id="367" r:id="rId13"/>
    <p:sldId id="366" r:id="rId14"/>
    <p:sldId id="368" r:id="rId15"/>
    <p:sldId id="359" r:id="rId16"/>
    <p:sldId id="371" r:id="rId17"/>
    <p:sldId id="363" r:id="rId18"/>
    <p:sldId id="372" r:id="rId19"/>
    <p:sldId id="270" r:id="rId20"/>
  </p:sldIdLst>
  <p:sldSz cx="9144000" cy="6858000" type="screen4x3"/>
  <p:notesSz cx="6761163" cy="99425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330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400" b="1" i="0" baseline="0" dirty="0" err="1" smtClean="0">
                <a:effectLst/>
              </a:rPr>
              <a:t>Persons</a:t>
            </a:r>
            <a:r>
              <a:rPr lang="pl-PL" sz="2400" b="1" i="0" baseline="0" dirty="0" smtClean="0">
                <a:effectLst/>
              </a:rPr>
              <a:t> </a:t>
            </a:r>
            <a:r>
              <a:rPr lang="pl-PL" sz="2400" b="1" i="0" baseline="0" dirty="0" err="1" smtClean="0">
                <a:effectLst/>
              </a:rPr>
              <a:t>who</a:t>
            </a:r>
            <a:r>
              <a:rPr lang="pl-PL" sz="2400" b="1" i="0" baseline="0" dirty="0" smtClean="0">
                <a:effectLst/>
              </a:rPr>
              <a:t> </a:t>
            </a:r>
            <a:r>
              <a:rPr lang="pl-PL" sz="2400" b="1" i="0" baseline="0" dirty="0" err="1" smtClean="0">
                <a:effectLst/>
              </a:rPr>
              <a:t>were</a:t>
            </a:r>
            <a:r>
              <a:rPr lang="pl-PL" sz="2400" b="1" i="0" baseline="0" dirty="0" smtClean="0">
                <a:effectLst/>
              </a:rPr>
              <a:t> </a:t>
            </a:r>
            <a:r>
              <a:rPr lang="pl-PL" sz="2400" b="1" i="0" baseline="0" dirty="0" err="1" smtClean="0">
                <a:effectLst/>
              </a:rPr>
              <a:t>granted</a:t>
            </a:r>
            <a:r>
              <a:rPr lang="pl-PL" sz="2400" b="1" i="0" baseline="0" dirty="0" smtClean="0">
                <a:effectLst/>
              </a:rPr>
              <a:t> </a:t>
            </a:r>
            <a:r>
              <a:rPr lang="pl-PL" sz="2400" b="1" i="0" baseline="0" dirty="0" err="1" smtClean="0">
                <a:effectLst/>
              </a:rPr>
              <a:t>old-age</a:t>
            </a:r>
            <a:r>
              <a:rPr lang="pl-PL" sz="2400" b="1" i="0" baseline="0" dirty="0" smtClean="0">
                <a:effectLst/>
              </a:rPr>
              <a:t> </a:t>
            </a:r>
            <a:r>
              <a:rPr lang="pl-PL" sz="2400" b="1" i="0" baseline="0" dirty="0" err="1" smtClean="0">
                <a:effectLst/>
              </a:rPr>
              <a:t>pensions</a:t>
            </a:r>
            <a:r>
              <a:rPr lang="pl-PL" sz="2400" b="1" i="0" baseline="0" dirty="0" smtClean="0">
                <a:effectLst/>
              </a:rPr>
              <a:t>, in </a:t>
            </a:r>
            <a:r>
              <a:rPr lang="pl-PL" sz="2400" b="1" i="0" baseline="0" dirty="0" err="1" smtClean="0">
                <a:effectLst/>
              </a:rPr>
              <a:t>thousands</a:t>
            </a:r>
            <a:endParaRPr lang="pl-PL" sz="2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Arkusz1!$A$2:$A$5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Arkusz1!$A$2:$A$5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224.4</c:v>
                </c:pt>
                <c:pt idx="1">
                  <c:v>229.4</c:v>
                </c:pt>
                <c:pt idx="2">
                  <c:v>417</c:v>
                </c:pt>
                <c:pt idx="3">
                  <c:v>354.6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Arkusz1!$A$2:$A$5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Arkusz1!$D$2:$D$5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78032736"/>
        <c:axId val="-1978039264"/>
      </c:barChart>
      <c:catAx>
        <c:axId val="-19780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978039264"/>
        <c:crosses val="autoZero"/>
        <c:auto val="1"/>
        <c:lblAlgn val="ctr"/>
        <c:lblOffset val="100"/>
        <c:noMultiLvlLbl val="0"/>
      </c:catAx>
      <c:valAx>
        <c:axId val="-1978039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97803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400" b="1" dirty="0" err="1" smtClean="0"/>
              <a:t>Employment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rate</a:t>
            </a:r>
            <a:r>
              <a:rPr lang="pl-PL" sz="2400" b="1" dirty="0" smtClean="0"/>
              <a:t>, 55-64, %</a:t>
            </a:r>
            <a:endParaRPr lang="pl-PL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Arkusz1!$A$2:$A$7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Arkusz1!$B$2:$B$7</c:f>
              <c:numCache>
                <c:formatCode>General</c:formatCode>
                <c:ptCount val="6"/>
                <c:pt idx="0">
                  <c:v>40.6</c:v>
                </c:pt>
                <c:pt idx="1">
                  <c:v>42.5</c:v>
                </c:pt>
                <c:pt idx="2">
                  <c:v>44.3</c:v>
                </c:pt>
                <c:pt idx="3">
                  <c:v>46.2</c:v>
                </c:pt>
                <c:pt idx="4">
                  <c:v>48.3</c:v>
                </c:pt>
                <c:pt idx="5">
                  <c:v>48.9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Kolumna1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Arkusz1!$A$2:$A$7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Arkusz1!$C$2:$C$7</c:f>
              <c:numCache>
                <c:formatCode>General</c:formatCode>
                <c:ptCount val="6"/>
              </c:numCache>
            </c:numRef>
          </c:val>
          <c:smooth val="0"/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Kolumna2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Arkusz1!$A$2:$A$7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Arkusz1!$D$2:$D$7</c:f>
              <c:numCache>
                <c:formatCode>General</c:formatCode>
                <c:ptCount val="6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78030016"/>
        <c:axId val="-1978027840"/>
      </c:lineChart>
      <c:catAx>
        <c:axId val="-197803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978027840"/>
        <c:crosses val="autoZero"/>
        <c:auto val="1"/>
        <c:lblAlgn val="ctr"/>
        <c:lblOffset val="100"/>
        <c:noMultiLvlLbl val="0"/>
      </c:catAx>
      <c:valAx>
        <c:axId val="-1978027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978030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83440-1E36-4981-809C-8E1B698A54AF}" type="datetimeFigureOut">
              <a:rPr lang="pl-PL" smtClean="0"/>
              <a:t>2019-09-19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750F3-7230-42D1-846C-BE6540345C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3306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A222B-1C65-43FD-966E-10981A21AC76}" type="datetimeFigureOut">
              <a:rPr lang="pl-PL" smtClean="0"/>
              <a:t>2019-09-19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688B3-4424-4808-BCAE-25F9C262A5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458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688B3-4424-4808-BCAE-25F9C262A54F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202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4F80E-8A5F-4B90-8D9F-BFFD171D866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91310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371A4-4F2D-4DEC-B331-5AE6E4FB516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2431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FB2C9-EBA2-4362-88BE-0C5FDBF2848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83114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82A9AD5-69B7-4113-BCFE-E7EC1CE6698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8385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147AE-DBAF-4A03-B5D6-07B1580476F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7031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03A51-6A5A-430C-9DEA-90C18BAF313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4112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23E7D-ABA4-42E5-BBB3-228F87E926C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0494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338A6-7E24-4D3D-8621-9A99C1A08CC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4671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92C13-BF07-40F8-9011-15810BB2414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6212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55805-39A0-4DC4-AA97-89986E981AF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4469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7FCE3-4F77-424D-BB5C-2B714B0F05F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53490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B09B0-08EC-462B-AC70-8C31CC98AF6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0767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504826-3D52-4F76-BEA7-1AD2F2A86815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3473426"/>
            <a:ext cx="7416800" cy="3384574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pl-PL" sz="4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On </a:t>
            </a:r>
            <a:r>
              <a:rPr lang="pl-PL" sz="4000" b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retirement</a:t>
            </a:r>
            <a:r>
              <a:rPr lang="pl-PL" sz="4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sz="4000" b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age</a:t>
            </a:r>
            <a:r>
              <a:rPr lang="pl-PL" sz="4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sz="4000" b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once</a:t>
            </a:r>
            <a:r>
              <a:rPr lang="pl-PL" sz="4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sz="4000" b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again</a:t>
            </a:r>
            <a:r>
              <a:rPr lang="pl-PL" sz="4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/>
            </a:r>
            <a:br>
              <a:rPr lang="pl-PL" sz="4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pl-PL" sz="4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/>
            </a:r>
            <a:br>
              <a:rPr lang="pl-PL" sz="4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pl-PL" altLang="pl-PL" b="1" i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Maciej Żukowski</a:t>
            </a:r>
            <a:br>
              <a:rPr lang="pl-PL" altLang="pl-PL" b="1" i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pl-PL" altLang="pl-PL" b="1" i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/>
            </a:r>
            <a:br>
              <a:rPr lang="pl-PL" altLang="pl-PL" b="1" i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pl-PL" altLang="pl-PL" b="1" i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6th International Conference</a:t>
            </a:r>
            <a:br>
              <a:rPr lang="pl-PL" altLang="pl-PL" b="1" i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pl-PL" altLang="pl-PL" b="1" i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Social</a:t>
            </a:r>
            <a:r>
              <a:rPr lang="pl-PL" altLang="pl-PL" b="1" i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Security Systems…</a:t>
            </a:r>
            <a:br>
              <a:rPr lang="pl-PL" altLang="pl-PL" b="1" i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pl-PL" altLang="pl-PL" b="1" i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Poznań University of Technology</a:t>
            </a:r>
            <a:r>
              <a:rPr lang="pl-PL" b="1" i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19 </a:t>
            </a:r>
            <a:r>
              <a:rPr lang="pl-PL" b="1" i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September</a:t>
            </a:r>
            <a:r>
              <a:rPr lang="pl-PL" b="1" i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2019</a:t>
            </a:r>
            <a:r>
              <a:rPr lang="pl-PL" sz="36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/>
            </a:r>
            <a:br>
              <a:rPr lang="pl-PL" sz="36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endParaRPr lang="pl-PL" altLang="pl-PL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1" name="Picture 4" descr="power point angieslka_glowny slaj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86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en-US" altLang="pl-PL" sz="28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6147" name="Picture 4" descr="power point angieslka_pote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13413"/>
            <a:ext cx="9144000" cy="1171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51520" y="323798"/>
            <a:ext cx="871296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altLang="pl-PL" sz="36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Recent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developments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altLang="pl-PL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pensions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on 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pl-PL" altLang="pl-PL" sz="36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labour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 in Poland 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2017-2019  </a:t>
            </a:r>
            <a:r>
              <a:rPr lang="pl-PL" altLang="pl-PL" sz="28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</a:t>
            </a:r>
            <a:endParaRPr lang="pl-PL" altLang="pl-PL" sz="3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altLang="pl-PL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			Eurostat </a:t>
            </a:r>
            <a:r>
              <a:rPr lang="pl-PL" altLang="pl-PL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Newsrelease</a:t>
            </a:r>
            <a:r>
              <a:rPr lang="pl-PL" altLang="pl-PL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30 August 2019</a:t>
            </a:r>
          </a:p>
          <a:p>
            <a:endParaRPr lang="pl-PL" altLang="pl-PL" sz="20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altLang="pl-PL" sz="2000" i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altLang="pl-PL" sz="20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altLang="pl-PL" sz="2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altLang="pl-PL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altLang="pl-PL" sz="3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14184-AB1E-47CA-9B1A-6670CC50F579}" type="slidenum">
              <a:rPr lang="pl-PL" altLang="pl-PL" smtClean="0"/>
              <a:pPr>
                <a:defRPr/>
              </a:pPr>
              <a:t>10</a:t>
            </a:fld>
            <a:endParaRPr lang="pl-PL" alt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04" y="1844824"/>
            <a:ext cx="8895992" cy="407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9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en-US" altLang="pl-PL" sz="28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6147" name="Picture 4" descr="power point angieslka_pote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13413"/>
            <a:ext cx="9144000" cy="1171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51520" y="323798"/>
            <a:ext cx="871296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altLang="pl-PL" sz="36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Recent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developments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altLang="pl-PL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pensions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on 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pl-PL" altLang="pl-PL" sz="36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labour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 in Poland 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2017-2019  </a:t>
            </a:r>
            <a:r>
              <a:rPr lang="pl-PL" altLang="pl-PL" sz="28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(3)</a:t>
            </a:r>
            <a:endParaRPr lang="pl-PL" altLang="pl-PL" sz="3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altLang="pl-PL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			    Eurostat </a:t>
            </a:r>
            <a:r>
              <a:rPr lang="pl-PL" altLang="pl-PL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Newsrelease</a:t>
            </a:r>
            <a:r>
              <a:rPr lang="pl-PL" altLang="pl-PL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25 </a:t>
            </a:r>
            <a:r>
              <a:rPr lang="pl-PL" altLang="pl-PL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April</a:t>
            </a:r>
            <a:r>
              <a:rPr lang="pl-PL" altLang="pl-PL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</a:p>
          <a:p>
            <a:endParaRPr lang="pl-PL" altLang="pl-PL" sz="20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altLang="pl-PL" sz="2000" i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altLang="pl-PL" sz="20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altLang="pl-PL" sz="2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altLang="pl-PL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altLang="pl-PL" sz="3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14184-AB1E-47CA-9B1A-6670CC50F579}" type="slidenum">
              <a:rPr lang="pl-PL" altLang="pl-PL" smtClean="0"/>
              <a:pPr>
                <a:defRPr/>
              </a:pPr>
              <a:t>11</a:t>
            </a:fld>
            <a:endParaRPr lang="pl-PL" alt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772816"/>
            <a:ext cx="8856984" cy="517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2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en-US" altLang="pl-PL" sz="28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6147" name="Picture 4" descr="power point angieslka_pote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13413"/>
            <a:ext cx="9144000" cy="1171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51520" y="323798"/>
            <a:ext cx="871296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altLang="pl-PL" sz="36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Recent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developments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altLang="pl-PL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pensions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on 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pl-PL" altLang="pl-PL" sz="36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labour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 in Poland 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2017-2019  </a:t>
            </a:r>
            <a:r>
              <a:rPr lang="pl-PL" altLang="pl-PL" sz="28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(4)</a:t>
            </a:r>
            <a:endParaRPr lang="pl-PL" altLang="pl-PL" sz="3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altLang="pl-PL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		Eurostat, </a:t>
            </a:r>
            <a:r>
              <a:rPr lang="pl-PL" altLang="pl-PL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pl-PL" altLang="pl-PL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Explained</a:t>
            </a:r>
            <a:r>
              <a:rPr lang="pl-PL" altLang="pl-PL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altLang="pl-PL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April</a:t>
            </a:r>
            <a:r>
              <a:rPr lang="pl-PL" altLang="pl-PL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</a:p>
          <a:p>
            <a:endParaRPr lang="pl-PL" altLang="pl-PL" sz="20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altLang="pl-PL" sz="2000" i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altLang="pl-PL" sz="20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altLang="pl-PL" sz="2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altLang="pl-PL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altLang="pl-PL" sz="3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14184-AB1E-47CA-9B1A-6670CC50F579}" type="slidenum">
              <a:rPr lang="pl-PL" altLang="pl-PL" smtClean="0"/>
              <a:pPr>
                <a:defRPr/>
              </a:pPr>
              <a:t>12</a:t>
            </a:fld>
            <a:endParaRPr lang="pl-PL" alt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91" y="1844824"/>
            <a:ext cx="7680209" cy="521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5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en-US" altLang="pl-PL" sz="28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6147" name="Picture 4" descr="power point angieslka_pote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13413"/>
            <a:ext cx="9144000" cy="1171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51520" y="323798"/>
            <a:ext cx="871296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altLang="pl-PL" sz="36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Recent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developments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altLang="pl-PL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pensions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on 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pl-PL" altLang="pl-PL" sz="36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labour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 in Poland 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2017-2019  </a:t>
            </a:r>
            <a:r>
              <a:rPr lang="pl-PL" altLang="pl-PL" sz="28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(5)</a:t>
            </a:r>
            <a:endParaRPr lang="pl-PL" altLang="pl-PL" sz="3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altLang="pl-PL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			    Eurostat </a:t>
            </a:r>
            <a:r>
              <a:rPr lang="pl-PL" altLang="pl-PL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Newsrelease</a:t>
            </a:r>
            <a:r>
              <a:rPr lang="pl-PL" altLang="pl-PL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25 </a:t>
            </a:r>
            <a:r>
              <a:rPr lang="pl-PL" altLang="pl-PL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April</a:t>
            </a:r>
            <a:r>
              <a:rPr lang="pl-PL" altLang="pl-PL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</a:p>
          <a:p>
            <a:endParaRPr lang="pl-PL" altLang="pl-PL" sz="20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altLang="pl-PL" sz="2000" i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altLang="pl-PL" sz="20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altLang="pl-PL" sz="2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altLang="pl-PL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altLang="pl-PL" sz="3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14184-AB1E-47CA-9B1A-6670CC50F579}" type="slidenum">
              <a:rPr lang="pl-PL" altLang="pl-PL" smtClean="0"/>
              <a:pPr>
                <a:defRPr/>
              </a:pPr>
              <a:t>13</a:t>
            </a:fld>
            <a:endParaRPr lang="pl-PL" alt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52" y="1756391"/>
            <a:ext cx="8768614" cy="419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4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en-US" altLang="pl-PL" sz="28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6147" name="Picture 4" descr="power point angieslka_pote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13413"/>
            <a:ext cx="9144000" cy="1171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51520" y="323798"/>
            <a:ext cx="871296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altLang="pl-PL" sz="36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Recent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developments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altLang="pl-PL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pensions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on 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pl-PL" altLang="pl-PL" sz="36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labour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 in Poland 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2017-2019  </a:t>
            </a:r>
            <a:r>
              <a:rPr lang="pl-PL" altLang="pl-PL" sz="28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(6)</a:t>
            </a:r>
            <a:endParaRPr lang="pl-PL" altLang="pl-PL" sz="3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altLang="pl-PL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			    Eurostat </a:t>
            </a:r>
            <a:r>
              <a:rPr lang="pl-PL" altLang="pl-PL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Newsrelease</a:t>
            </a:r>
            <a:r>
              <a:rPr lang="pl-PL" altLang="pl-PL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25 </a:t>
            </a:r>
            <a:r>
              <a:rPr lang="pl-PL" altLang="pl-PL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April</a:t>
            </a:r>
            <a:r>
              <a:rPr lang="pl-PL" altLang="pl-PL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</a:p>
          <a:p>
            <a:endParaRPr lang="pl-PL" altLang="pl-PL" sz="20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altLang="pl-PL" sz="2000" i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altLang="pl-PL" sz="20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altLang="pl-PL" sz="2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altLang="pl-PL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altLang="pl-PL" sz="3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14184-AB1E-47CA-9B1A-6670CC50F579}" type="slidenum">
              <a:rPr lang="pl-PL" altLang="pl-PL" smtClean="0"/>
              <a:pPr>
                <a:defRPr/>
              </a:pPr>
              <a:t>14</a:t>
            </a:fld>
            <a:endParaRPr lang="pl-PL" altLang="pl-PL"/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4044580746"/>
              </p:ext>
            </p:extLst>
          </p:nvPr>
        </p:nvGraphicFramePr>
        <p:xfrm>
          <a:off x="457200" y="1772816"/>
          <a:ext cx="836327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476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en-US" altLang="pl-PL" sz="28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6147" name="Picture 4" descr="power point angieslka_pote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13413"/>
            <a:ext cx="9144000" cy="1171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51520" y="323798"/>
            <a:ext cx="87129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pl-PL" altLang="pl-PL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altLang="pl-PL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l-PL" altLang="pl-PL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adjust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retirement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l-PL" altLang="pl-PL" sz="36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longer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life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pl-PL" altLang="pl-PL" sz="36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altLang="pl-PL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l-PL" altLang="pl-PL" sz="20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GUS 2019, Life </a:t>
            </a:r>
            <a:r>
              <a:rPr lang="pl-PL" altLang="pl-PL" sz="2000" i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expectancy</a:t>
            </a:r>
            <a:r>
              <a:rPr lang="pl-PL" altLang="pl-PL" sz="20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2000" i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pl-PL" altLang="pl-PL" sz="20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Poland 2018, p. 13</a:t>
            </a:r>
            <a:endParaRPr lang="pl-PL" altLang="pl-PL" sz="20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14184-AB1E-47CA-9B1A-6670CC50F579}" type="slidenum">
              <a:rPr lang="pl-PL" altLang="pl-PL" smtClean="0"/>
              <a:pPr>
                <a:defRPr/>
              </a:pPr>
              <a:t>15</a:t>
            </a:fld>
            <a:endParaRPr lang="pl-PL" alt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31903"/>
            <a:ext cx="8712968" cy="415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6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en-US" altLang="pl-PL" sz="28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6147" name="Picture 4" descr="power point angieslka_pote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13413"/>
            <a:ext cx="9144000" cy="1171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611560" y="178269"/>
            <a:ext cx="835292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altLang="pl-PL" sz="36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pl-PL" altLang="pl-PL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l-PL" altLang="pl-PL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adjust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retirement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l-PL" altLang="pl-PL" sz="36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longer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life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pl-PL" altLang="pl-PL" sz="28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</a:t>
            </a:r>
            <a:endParaRPr lang="pl-PL" altLang="pl-PL" sz="3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altLang="pl-PL" sz="30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lang="pl-PL" altLang="pl-PL" sz="3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>
              <a:buNone/>
            </a:pPr>
            <a:endParaRPr lang="pl-PL" altLang="pl-PL" sz="3000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Possible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solutions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when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demographic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/ </a:t>
            </a: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economic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dependency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is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growing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: </a:t>
            </a:r>
            <a:endParaRPr lang="pl-PL" altLang="pl-PL" sz="30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Increasing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contributions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/ </a:t>
            </a: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taxes</a:t>
            </a:r>
            <a:endParaRPr lang="pl-PL" altLang="pl-PL" sz="30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Lowering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pensions</a:t>
            </a:r>
            <a:endParaRPr lang="pl-PL" altLang="pl-PL" sz="30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Raising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the </a:t>
            </a: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retirement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age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endParaRPr lang="pl-PL" altLang="pl-PL" sz="30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altLang="pl-PL" sz="30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All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these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solutions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are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unpleasant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but </a:t>
            </a: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raising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the </a:t>
            </a: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retirement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age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is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the </a:t>
            </a: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best</a:t>
            </a:r>
            <a:r>
              <a:rPr lang="pl-PL" altLang="pl-PL" sz="3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14184-AB1E-47CA-9B1A-6670CC50F579}" type="slidenum">
              <a:rPr lang="pl-PL" altLang="pl-PL" smtClean="0"/>
              <a:pPr>
                <a:defRPr/>
              </a:pPr>
              <a:t>16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2121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en-US" altLang="pl-PL" sz="28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6147" name="Picture 4" descr="power point angieslka_pote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13413"/>
            <a:ext cx="9144000" cy="1171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51520" y="323798"/>
            <a:ext cx="8712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altLang="pl-PL" sz="36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pl-PL" altLang="pl-PL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l-PL" altLang="pl-PL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adjust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retirement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l-PL" altLang="pl-PL" sz="36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longer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life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pl-PL" altLang="pl-PL" sz="28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(3)</a:t>
            </a:r>
            <a:endParaRPr lang="pl-PL" altLang="pl-PL" sz="3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altLang="pl-PL" sz="30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altLang="pl-PL" sz="3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How? </a:t>
            </a:r>
            <a:br>
              <a:rPr lang="pl-PL" altLang="pl-PL" sz="3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altLang="pl-PL" sz="30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Other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pension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system </a:t>
            </a: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rules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matter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especially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altLang="pl-PL" sz="3000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</a:t>
            </a: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enerosity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of </a:t>
            </a: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pension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b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system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Possibilities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to </a:t>
            </a: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combine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/>
            </a:r>
            <a:b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pensions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and </a:t>
            </a: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earnings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b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from </a:t>
            </a: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work</a:t>
            </a:r>
            <a:endParaRPr lang="pl-PL" altLang="pl-PL" sz="3000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altLang="pl-PL" sz="3000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altLang="pl-PL" sz="3000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altLang="pl-PL" sz="3000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14184-AB1E-47CA-9B1A-6670CC50F579}" type="slidenum">
              <a:rPr lang="pl-PL" altLang="pl-PL" smtClean="0"/>
              <a:pPr>
                <a:defRPr/>
              </a:pPr>
              <a:t>17</a:t>
            </a:fld>
            <a:endParaRPr lang="pl-PL" alt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3616179"/>
            <a:ext cx="4468173" cy="262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8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en-US" altLang="pl-PL" sz="28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6147" name="Picture 4" descr="power point angieslka_pote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13413"/>
            <a:ext cx="9144000" cy="1171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51520" y="323798"/>
            <a:ext cx="871296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altLang="pl-PL" sz="36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pl-PL" altLang="pl-PL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l-PL" altLang="pl-PL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adjust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retirement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l-PL" altLang="pl-PL" sz="36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longer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life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pl-PL" altLang="pl-PL" sz="28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(4)</a:t>
            </a:r>
            <a:endParaRPr lang="pl-PL" altLang="pl-PL" sz="3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altLang="pl-PL" sz="30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altLang="pl-PL" sz="3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How? </a:t>
            </a:r>
            <a:r>
              <a:rPr lang="pl-PL" altLang="pl-PL" sz="24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</a:t>
            </a:r>
            <a:r>
              <a:rPr lang="pl-PL" altLang="pl-PL" sz="3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None/>
            </a:pPr>
            <a:endParaRPr lang="pl-PL" altLang="pl-PL" sz="3000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Difficult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in </a:t>
            </a: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times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of </a:t>
            </a: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populism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/>
            </a:r>
            <a:b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endParaRPr lang="pl-PL" altLang="pl-PL" sz="3000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Education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is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crucial</a:t>
            </a:r>
            <a:endParaRPr lang="pl-PL" altLang="pl-PL" sz="3000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Showing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people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that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there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is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no </a:t>
            </a: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simple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answer</a:t>
            </a:r>
            <a:endParaRPr lang="pl-PL" altLang="pl-PL" sz="3000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Role of </a:t>
            </a: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schools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universities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media…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altLang="pl-PL" sz="3000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altLang="pl-PL" sz="3000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altLang="pl-PL" sz="3000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14184-AB1E-47CA-9B1A-6670CC50F579}" type="slidenum">
              <a:rPr lang="pl-PL" altLang="pl-PL" smtClean="0"/>
              <a:pPr>
                <a:defRPr/>
              </a:pPr>
              <a:t>18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0162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power point tytulowa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15888"/>
            <a:ext cx="9036050" cy="966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665535" y="1909624"/>
            <a:ext cx="792088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altLang="pl-PL" sz="3600" i="1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pl-PL" altLang="pl-PL" sz="3600" b="1" i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altLang="pl-PL" sz="30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l-PL" altLang="pl-PL" sz="3000" b="1" i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</a:t>
            </a:r>
            <a:r>
              <a:rPr lang="pl-PL" altLang="pl-PL" sz="30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b="1" i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pl-PL" altLang="pl-PL" sz="30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b="1" i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</a:t>
            </a:r>
            <a:r>
              <a:rPr lang="pl-PL" altLang="pl-PL" sz="30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much for </a:t>
            </a:r>
            <a:r>
              <a:rPr lang="pl-PL" altLang="pl-PL" sz="3000" b="1" i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pl-PL" altLang="pl-PL" sz="30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b="1" i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attention</a:t>
            </a:r>
            <a:r>
              <a:rPr lang="pl-PL" altLang="pl-PL" sz="30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endParaRPr lang="pl-PL" altLang="pl-PL" sz="3600" b="1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altLang="pl-PL" sz="3600" b="1" i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altLang="pl-P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maciej.zukowski@ue.poznan.pl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9AD5-69B7-4113-BCFE-E7EC1CE66985}" type="slidenum">
              <a:rPr lang="pl-PL" altLang="pl-PL" smtClean="0"/>
              <a:pPr/>
              <a:t>19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4098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en-US" altLang="pl-PL" sz="28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6147" name="Picture 4" descr="power point angieslka_pote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13413"/>
            <a:ext cx="9144000" cy="1171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51520" y="323798"/>
            <a:ext cx="7704138" cy="57246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altLang="pl-PL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topic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b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altLang="pl-PL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 lot has been written on retirement age already. </a:t>
            </a:r>
            <a:endParaRPr lang="pl-PL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In Poland this topic has become one of the main issues in political debate</a:t>
            </a:r>
            <a:r>
              <a:rPr lang="pl-PL" sz="3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recent</a:t>
            </a:r>
            <a:r>
              <a:rPr lang="pl-PL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l-PL" sz="3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l-PL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Recent</a:t>
            </a:r>
            <a:r>
              <a:rPr lang="pl-PL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statements</a:t>
            </a:r>
            <a:r>
              <a:rPr lang="pl-PL" sz="30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pl-PL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developments</a:t>
            </a:r>
            <a:r>
              <a:rPr lang="pl-PL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have encouraged the author to </a:t>
            </a:r>
            <a:r>
              <a:rPr lang="pl-PL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raise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the topic once again. </a:t>
            </a:r>
            <a:endParaRPr lang="pl-PL" altLang="pl-PL" sz="3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14184-AB1E-47CA-9B1A-6670CC50F579}" type="slidenum">
              <a:rPr lang="pl-PL" altLang="pl-PL" smtClean="0"/>
              <a:pPr>
                <a:defRPr/>
              </a:pPr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9714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en-US" altLang="pl-PL" sz="28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6147" name="Picture 4" descr="power point angieslka_pote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13413"/>
            <a:ext cx="9144000" cy="1171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51520" y="323798"/>
            <a:ext cx="843528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Contents</a:t>
            </a:r>
            <a:r>
              <a:rPr lang="pl-PL" altLang="pl-PL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altLang="pl-PL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altLang="pl-PL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</a:pPr>
            <a:r>
              <a:rPr lang="pl-PL" altLang="pl-PL" sz="30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Concept</a:t>
            </a:r>
            <a:r>
              <a:rPr lang="pl-PL" altLang="pl-PL" sz="3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altLang="pl-PL" sz="30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retirement</a:t>
            </a:r>
            <a:r>
              <a:rPr lang="pl-PL" altLang="pl-PL" sz="3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  <a:r>
              <a:rPr lang="pl-PL" altLang="pl-PL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14350" indent="-514350" algn="just">
              <a:buAutoNum type="arabicPeriod"/>
            </a:pPr>
            <a:endParaRPr lang="pl-PL" altLang="pl-PL" sz="3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FontTx/>
              <a:buAutoNum type="arabicPeriod"/>
            </a:pPr>
            <a:r>
              <a:rPr lang="pl-PL" altLang="pl-PL" sz="3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Debates</a:t>
            </a:r>
            <a:r>
              <a:rPr lang="pl-PL" altLang="pl-PL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altLang="pl-PL" sz="30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</a:t>
            </a:r>
            <a:r>
              <a:rPr lang="pl-PL" altLang="pl-PL" sz="3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changes</a:t>
            </a:r>
            <a:r>
              <a:rPr lang="pl-PL" altLang="pl-PL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lang="pl-PL" altLang="pl-PL" sz="3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retirement</a:t>
            </a:r>
            <a:r>
              <a:rPr lang="pl-PL" altLang="pl-PL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  <a:r>
              <a:rPr lang="pl-PL" altLang="pl-PL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altLang="pl-PL" sz="30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altLang="pl-PL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l-PL" altLang="pl-PL" sz="3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pl-PL" altLang="pl-PL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Poland </a:t>
            </a:r>
            <a:r>
              <a:rPr lang="pl-PL" altLang="pl-PL" sz="3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2011-2019</a:t>
            </a:r>
          </a:p>
          <a:p>
            <a:pPr algn="just"/>
            <a:endParaRPr lang="pl-PL" altLang="pl-PL" sz="3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altLang="pl-PL" sz="3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pl-PL" altLang="pl-PL" sz="30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Recent</a:t>
            </a:r>
            <a:r>
              <a:rPr lang="pl-PL" altLang="pl-PL" sz="3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developments</a:t>
            </a:r>
            <a:r>
              <a:rPr lang="pl-PL" altLang="pl-PL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altLang="pl-PL" sz="3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pensions</a:t>
            </a:r>
            <a:r>
              <a:rPr lang="pl-PL" altLang="pl-PL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altLang="pl-PL" sz="3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the 	</a:t>
            </a:r>
            <a:r>
              <a:rPr lang="pl-PL" altLang="pl-PL" sz="30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labour</a:t>
            </a:r>
            <a:r>
              <a:rPr lang="pl-PL" altLang="pl-PL" sz="3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 in Poland 2017-2019</a:t>
            </a:r>
          </a:p>
          <a:p>
            <a:pPr marL="514350" indent="-514350" algn="just">
              <a:buAutoNum type="arabicPeriod"/>
            </a:pPr>
            <a:endParaRPr lang="pl-PL" altLang="pl-PL" sz="3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altLang="pl-PL" sz="3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pl-PL" altLang="pl-PL" sz="30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lang="pl-PL" altLang="pl-PL" sz="3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pl-PL" altLang="pl-PL" sz="3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pl-PL" altLang="pl-PL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l-PL" altLang="pl-PL" sz="3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adjust</a:t>
            </a:r>
            <a:r>
              <a:rPr lang="pl-PL" altLang="pl-PL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retirement</a:t>
            </a:r>
            <a:r>
              <a:rPr lang="pl-PL" altLang="pl-PL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  <a:r>
              <a:rPr lang="pl-PL" altLang="pl-PL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l-PL" altLang="pl-PL" sz="3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longer</a:t>
            </a:r>
            <a:r>
              <a:rPr lang="pl-PL" altLang="pl-PL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life</a:t>
            </a:r>
            <a:r>
              <a:rPr lang="pl-PL" altLang="pl-PL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14184-AB1E-47CA-9B1A-6670CC50F579}" type="slidenum">
              <a:rPr lang="pl-PL" altLang="pl-PL" smtClean="0"/>
              <a:pPr>
                <a:defRPr/>
              </a:pPr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4506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en-US" altLang="pl-PL" sz="28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6147" name="Picture 4" descr="power point angieslka_pote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13413"/>
            <a:ext cx="9144000" cy="1171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51520" y="323798"/>
            <a:ext cx="8435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pl-PL" altLang="pl-PL" sz="36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Concept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pl-PL" altLang="pl-PL" sz="36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retirement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6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  <a:r>
              <a:rPr lang="pl-PL" altLang="pl-PL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altLang="pl-PL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altLang="pl-PL" sz="30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altLang="pl-PL" sz="3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Retirement</a:t>
            </a:r>
            <a:r>
              <a:rPr lang="pl-PL" altLang="pl-PL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pl-PL" altLang="pl-PL" sz="3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pension</a:t>
            </a:r>
            <a:r>
              <a:rPr lang="pl-PL" altLang="pl-PL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pl-PL" altLang="pl-PL" sz="3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pensionable</a:t>
            </a:r>
            <a:r>
              <a:rPr lang="pl-PL" altLang="pl-PL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  <a:endParaRPr lang="pl-PL" altLang="pl-PL" sz="3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altLang="pl-PL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Minimum </a:t>
            </a:r>
            <a:r>
              <a:rPr 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retirement</a:t>
            </a:r>
            <a:r>
              <a:rPr 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age</a:t>
            </a:r>
            <a:endParaRPr lang="pl-PL" sz="3000" dirty="0" smtClean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Normal</a:t>
            </a:r>
            <a:r>
              <a:rPr 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(standard) </a:t>
            </a:r>
            <a:r>
              <a:rPr 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retirement</a:t>
            </a:r>
            <a:r>
              <a:rPr 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age</a:t>
            </a:r>
            <a:r>
              <a:rPr 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…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sz="30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pl-PL" sz="3000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Here: the </a:t>
            </a:r>
            <a:r>
              <a:rPr lang="pl-PL" sz="3000" b="1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lowest</a:t>
            </a:r>
            <a:r>
              <a:rPr lang="pl-PL" sz="3000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(</a:t>
            </a:r>
            <a:r>
              <a:rPr lang="pl-PL" sz="3000" b="1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legal</a:t>
            </a:r>
            <a:r>
              <a:rPr lang="pl-PL" sz="3000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) </a:t>
            </a:r>
            <a:r>
              <a:rPr lang="pl-PL" sz="3000" b="1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age</a:t>
            </a:r>
            <a:r>
              <a:rPr lang="pl-PL" sz="3000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pl-PL" sz="3000" b="1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at</a:t>
            </a:r>
            <a:r>
              <a:rPr lang="pl-PL" sz="3000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sz="3000" b="1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which</a:t>
            </a:r>
            <a:r>
              <a:rPr lang="pl-PL" sz="3000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sz="3000" b="1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drawing</a:t>
            </a:r>
            <a:r>
              <a:rPr lang="pl-PL" sz="3000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(</a:t>
            </a:r>
            <a:r>
              <a:rPr lang="pl-PL" sz="3000" b="1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full</a:t>
            </a:r>
            <a:r>
              <a:rPr lang="pl-PL" sz="3000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) </a:t>
            </a:r>
            <a:r>
              <a:rPr lang="pl-PL" sz="3000" b="1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retirement</a:t>
            </a:r>
            <a:r>
              <a:rPr lang="pl-PL" sz="3000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sz="3000" b="1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pension</a:t>
            </a:r>
            <a:r>
              <a:rPr lang="pl-PL" sz="3000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sz="3000" b="1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is</a:t>
            </a:r>
            <a:r>
              <a:rPr lang="pl-PL" sz="3000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sz="3000" b="1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possible</a:t>
            </a:r>
            <a:endParaRPr lang="pl-PL" sz="30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endParaRPr lang="pl-PL" sz="30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Possibility</a:t>
            </a:r>
            <a:r>
              <a:rPr 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does</a:t>
            </a:r>
            <a:r>
              <a:rPr 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not </a:t>
            </a:r>
            <a:r>
              <a:rPr 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mean</a:t>
            </a:r>
            <a:r>
              <a:rPr 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obligation</a:t>
            </a:r>
            <a:r>
              <a:rPr 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</a:t>
            </a:r>
            <a:endParaRPr lang="pl-PL" sz="30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14184-AB1E-47CA-9B1A-6670CC50F579}" type="slidenum">
              <a:rPr lang="pl-PL" altLang="pl-PL" smtClean="0"/>
              <a:pPr>
                <a:defRPr/>
              </a:pPr>
              <a:t>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7789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en-US" altLang="pl-PL" sz="28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6147" name="Picture 4" descr="power point angieslka_pote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13413"/>
            <a:ext cx="9144000" cy="1171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51520" y="323798"/>
            <a:ext cx="84352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36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Retirement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altLang="pl-PL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altLang="pl-PL" sz="3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altLang="pl-PL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altLang="pl-PL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altLang="pl-PL" sz="3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14184-AB1E-47CA-9B1A-6670CC50F579}" type="slidenum">
              <a:rPr lang="pl-PL" altLang="pl-PL" smtClean="0"/>
              <a:pPr>
                <a:defRPr/>
              </a:pPr>
              <a:t>5</a:t>
            </a:fld>
            <a:endParaRPr lang="pl-PL" alt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66" y="1116962"/>
            <a:ext cx="2268955" cy="325895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66" y="4373397"/>
            <a:ext cx="2185925" cy="225988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1065030"/>
            <a:ext cx="2505196" cy="376023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1788" y="1431237"/>
            <a:ext cx="4360197" cy="191234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9937" y="4324029"/>
            <a:ext cx="4342303" cy="221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2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en-US" altLang="pl-PL" sz="28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6147" name="Picture 4" descr="power point angieslka_pote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13413"/>
            <a:ext cx="9144000" cy="1171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31032" y="274638"/>
            <a:ext cx="825576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pl-PL" altLang="pl-PL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Debates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altLang="pl-PL" sz="36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changes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	</a:t>
            </a:r>
            <a:r>
              <a:rPr lang="pl-PL" altLang="pl-PL" sz="36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retirement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6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Poland 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2011-2019</a:t>
            </a:r>
            <a:endParaRPr lang="pl-PL" altLang="pl-PL" sz="3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altLang="pl-PL" sz="30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altLang="pl-PL" sz="30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</a:t>
            </a:r>
            <a:r>
              <a:rPr lang="pl-PL" altLang="pl-PL" sz="3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history</a:t>
            </a:r>
            <a:r>
              <a:rPr lang="pl-PL" altLang="pl-PL" sz="3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altLang="pl-PL" sz="3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altLang="pl-PL" sz="30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l-PL" altLang="pl-PL" sz="3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1927, 1933: 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65 </a:t>
            </a:r>
            <a:endParaRPr lang="pl-PL" altLang="pl-PL" sz="30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l-PL" altLang="pl-PL" sz="3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1954: 65 for men/ 60 for </a:t>
            </a:r>
            <a:r>
              <a:rPr lang="pl-PL" altLang="pl-PL" sz="3000" b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women</a:t>
            </a:r>
            <a:r>
              <a:rPr lang="pl-PL" altLang="pl-PL" sz="3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(and 5 </a:t>
            </a:r>
            <a:r>
              <a:rPr lang="pl-PL" altLang="pl-PL" sz="3000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years</a:t>
            </a:r>
            <a:r>
              <a:rPr lang="pl-PL" altLang="pl-PL" sz="3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lower</a:t>
            </a:r>
            <a:r>
              <a:rPr lang="pl-PL" altLang="pl-PL" sz="3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for </a:t>
            </a:r>
            <a:r>
              <a:rPr lang="pl-PL" altLang="pl-PL" sz="3000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many</a:t>
            </a:r>
            <a:r>
              <a:rPr lang="pl-PL" altLang="pl-PL" sz="3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categories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) </a:t>
            </a:r>
            <a:endParaRPr lang="pl-PL" altLang="pl-PL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l-PL" altLang="pl-PL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Many </a:t>
            </a:r>
            <a:r>
              <a:rPr lang="pl-PL" altLang="pl-PL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early</a:t>
            </a:r>
            <a:r>
              <a:rPr lang="pl-PL" altLang="pl-PL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retirement</a:t>
            </a:r>
            <a:r>
              <a:rPr lang="pl-PL" altLang="pl-PL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possibilities</a:t>
            </a:r>
            <a:endParaRPr lang="pl-PL" altLang="pl-PL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l-PL" altLang="pl-PL" sz="3000" dirty="0">
                <a:latin typeface="Calibri" panose="020F0502020204030204" pitchFamily="34" charset="0"/>
                <a:cs typeface="Calibri" panose="020F0502020204030204" pitchFamily="34" charset="0"/>
              </a:rPr>
              <a:t>Reform </a:t>
            </a:r>
            <a:r>
              <a:rPr lang="pl-PL" altLang="pl-PL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pl-PL" altLang="pl-PL" sz="3000" dirty="0">
                <a:latin typeface="Calibri" panose="020F0502020204030204" pitchFamily="34" charset="0"/>
                <a:cs typeface="Calibri" panose="020F0502020204030204" pitchFamily="34" charset="0"/>
              </a:rPr>
              <a:t> 1999: 62 for men and </a:t>
            </a:r>
            <a:r>
              <a:rPr lang="pl-PL" altLang="pl-PL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women</a:t>
            </a:r>
            <a:endParaRPr lang="pl-PL" altLang="pl-PL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l-PL" altLang="pl-PL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Failed</a:t>
            </a:r>
            <a:r>
              <a:rPr lang="pl-PL" altLang="pl-PL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attempts</a:t>
            </a:r>
            <a:r>
              <a:rPr lang="pl-PL" altLang="pl-PL" sz="30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l-PL" altLang="pl-PL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pl-PL" altLang="pl-PL" sz="30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pl-PL" altLang="pl-PL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retirement</a:t>
            </a:r>
            <a:r>
              <a:rPr lang="pl-PL" altLang="pl-PL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  <a:endParaRPr lang="pl-PL" altLang="pl-PL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l-PL" altLang="pl-PL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2008: End </a:t>
            </a:r>
            <a:r>
              <a:rPr lang="pl-PL" altLang="pl-PL" sz="300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pl-PL" altLang="pl-PL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early</a:t>
            </a:r>
            <a:r>
              <a:rPr lang="pl-PL" altLang="pl-PL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retirement</a:t>
            </a:r>
            <a:endParaRPr lang="pl-PL" altLang="pl-PL" sz="3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14184-AB1E-47CA-9B1A-6670CC50F579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0709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en-US" altLang="pl-PL" sz="28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6147" name="Picture 4" descr="power point angieslka_pote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13413"/>
            <a:ext cx="9144000" cy="1171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31032" y="274638"/>
            <a:ext cx="846144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altLang="pl-PL" sz="36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Debates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pl-PL" altLang="pl-PL" sz="36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changes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lang="pl-PL" altLang="pl-PL" sz="36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retirement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6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Poland 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2011-2019  </a:t>
            </a:r>
            <a:r>
              <a:rPr lang="pl-PL" altLang="pl-PL" sz="28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</a:t>
            </a:r>
            <a:endParaRPr lang="pl-PL" altLang="pl-PL" sz="3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altLang="pl-PL" sz="30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altLang="pl-PL" sz="30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pl-PL" altLang="pl-PL" sz="3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pl-PL" altLang="pl-PL" sz="30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retirement</a:t>
            </a:r>
            <a:r>
              <a:rPr lang="pl-PL" altLang="pl-PL" sz="3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  <a:r>
              <a:rPr lang="pl-PL" altLang="pl-PL" sz="3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2012</a:t>
            </a:r>
          </a:p>
          <a:p>
            <a:endParaRPr lang="pl-PL" altLang="pl-PL" sz="30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Declaration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in the </a:t>
            </a: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opening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speech </a:t>
            </a: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after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 </a:t>
            </a:r>
            <a:r>
              <a:rPr lang="pl-PL" altLang="pl-PL" sz="3000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elections</a:t>
            </a:r>
            <a:r>
              <a:rPr lang="pl-PL" altLang="pl-PL" sz="3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in </a:t>
            </a:r>
            <a:r>
              <a:rPr lang="pl-PL" altLang="pl-PL" sz="3000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October</a:t>
            </a:r>
            <a:r>
              <a:rPr lang="pl-PL" altLang="pl-PL" sz="3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2011</a:t>
            </a:r>
            <a:endParaRPr lang="pl-PL" altLang="pl-PL" sz="30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altLang="pl-PL" sz="3000" b="1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Act</a:t>
            </a:r>
            <a:r>
              <a:rPr lang="pl-PL" altLang="pl-PL" sz="3000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of 11 May 2012: 67</a:t>
            </a:r>
          </a:p>
          <a:p>
            <a:pPr>
              <a:buFontTx/>
              <a:buNone/>
            </a:pPr>
            <a:r>
              <a:rPr lang="pl-PL" altLang="pl-PL" sz="3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		</a:t>
            </a:r>
            <a:r>
              <a:rPr lang="pl-PL" altLang="pl-PL" sz="3000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Increase</a:t>
            </a:r>
            <a:r>
              <a:rPr lang="pl-PL" altLang="pl-PL" sz="3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started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in </a:t>
            </a:r>
            <a:r>
              <a:rPr lang="pl-PL" altLang="pl-PL" sz="3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2013 </a:t>
            </a:r>
          </a:p>
          <a:p>
            <a:pPr>
              <a:buFontTx/>
              <a:buNone/>
            </a:pPr>
            <a:r>
              <a:rPr lang="pl-PL" altLang="pl-PL" sz="3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		by 3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months</a:t>
            </a:r>
            <a:r>
              <a:rPr lang="pl-PL" altLang="pl-PL" sz="3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every</a:t>
            </a:r>
            <a:r>
              <a:rPr lang="pl-PL" altLang="pl-PL" sz="3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year</a:t>
            </a:r>
            <a:r>
              <a:rPr lang="pl-PL" altLang="pl-PL" sz="3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– </a:t>
            </a:r>
            <a:r>
              <a:rPr lang="pl-PL" altLang="pl-PL" sz="3000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until</a:t>
            </a:r>
            <a:r>
              <a:rPr lang="pl-PL" altLang="pl-PL" sz="3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:</a:t>
            </a:r>
          </a:p>
          <a:p>
            <a:pPr>
              <a:buFontTx/>
              <a:buNone/>
            </a:pPr>
            <a:r>
              <a:rPr lang="pl-PL" altLang="pl-PL" sz="3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			men: 		2020</a:t>
            </a:r>
          </a:p>
          <a:p>
            <a:pPr>
              <a:buFontTx/>
              <a:buNone/>
            </a:pPr>
            <a:r>
              <a:rPr lang="pl-PL" altLang="pl-PL" sz="3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			</a:t>
            </a:r>
            <a:r>
              <a:rPr lang="pl-PL" altLang="pl-PL" sz="3000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women</a:t>
            </a:r>
            <a:r>
              <a:rPr lang="pl-PL" altLang="pl-PL" sz="3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: 	</a:t>
            </a:r>
            <a:r>
              <a:rPr lang="pl-PL" alt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2040</a:t>
            </a:r>
            <a:endParaRPr lang="pl-PL" altLang="pl-PL" sz="30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14184-AB1E-47CA-9B1A-6670CC50F579}" type="slidenum">
              <a:rPr lang="pl-PL" altLang="pl-PL" smtClean="0"/>
              <a:pPr>
                <a:defRPr/>
              </a:pPr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2306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en-US" altLang="pl-PL" sz="28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6147" name="Picture 4" descr="power point angieslka_pote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13413"/>
            <a:ext cx="9144000" cy="1171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31032" y="274638"/>
            <a:ext cx="846144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altLang="pl-PL" sz="36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Debates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pl-PL" altLang="pl-PL" sz="36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changes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6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retirement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6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Poland 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2011-2019  </a:t>
            </a:r>
            <a:r>
              <a:rPr lang="pl-PL" altLang="pl-PL" sz="28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(3)</a:t>
            </a:r>
            <a:endParaRPr lang="pl-PL" altLang="pl-PL" sz="3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altLang="pl-PL" sz="30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altLang="pl-PL" sz="30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</a:t>
            </a:r>
            <a:r>
              <a:rPr lang="pl-PL" altLang="pl-PL" sz="3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pl-PL" altLang="pl-PL" sz="30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retirement</a:t>
            </a:r>
            <a:r>
              <a:rPr lang="pl-PL" altLang="pl-PL" sz="3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0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  <a:r>
              <a:rPr lang="pl-PL" altLang="pl-PL" sz="3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2016</a:t>
            </a:r>
          </a:p>
          <a:p>
            <a:endParaRPr lang="pl-PL" altLang="pl-PL" sz="30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One of the </a:t>
            </a:r>
            <a:r>
              <a:rPr 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main</a:t>
            </a:r>
            <a:r>
              <a:rPr 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electoral</a:t>
            </a:r>
            <a:r>
              <a:rPr 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sz="3000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promises</a:t>
            </a:r>
            <a:r>
              <a:rPr lang="pl-PL" sz="3000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of PIS in 2015</a:t>
            </a:r>
            <a:endParaRPr lang="pl-PL" sz="30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pl-PL" sz="3000" b="1" dirty="0" err="1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Act</a:t>
            </a:r>
            <a:r>
              <a:rPr lang="pl-PL" sz="3000" b="1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of 16 </a:t>
            </a:r>
            <a:r>
              <a:rPr lang="pl-PL" sz="3000" b="1" dirty="0" err="1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November</a:t>
            </a:r>
            <a:r>
              <a:rPr lang="pl-PL" sz="3000" b="1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2016</a:t>
            </a:r>
            <a:endParaRPr lang="pl-PL" sz="3000" b="1" dirty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pl-PL" sz="3000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Return to the </a:t>
            </a:r>
            <a:r>
              <a:rPr lang="pl-PL" sz="3000" dirty="0" err="1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previous</a:t>
            </a:r>
            <a:r>
              <a:rPr lang="pl-PL" sz="3000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pl-PL" sz="3000" dirty="0" err="1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retirement</a:t>
            </a:r>
            <a:r>
              <a:rPr lang="pl-PL" sz="3000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pl-PL" sz="3000" dirty="0" err="1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age</a:t>
            </a:r>
            <a:r>
              <a:rPr lang="pl-PL" sz="3000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endParaRPr lang="pl-PL" sz="3000" dirty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pl-PL" sz="3000" dirty="0" err="1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Since</a:t>
            </a:r>
            <a:r>
              <a:rPr lang="pl-PL" sz="3000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1 </a:t>
            </a:r>
            <a:r>
              <a:rPr lang="pl-PL" sz="3000" dirty="0" err="1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October</a:t>
            </a:r>
            <a:r>
              <a:rPr lang="pl-PL" sz="3000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2017 </a:t>
            </a:r>
            <a:r>
              <a:rPr lang="pl-PL" sz="3000" dirty="0" err="1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again</a:t>
            </a:r>
            <a:r>
              <a:rPr lang="pl-PL" sz="3000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: 65 M/ 60W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pl-PL" sz="3000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In the </a:t>
            </a:r>
            <a:r>
              <a:rPr lang="pl-PL" sz="3000" dirty="0" err="1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present</a:t>
            </a:r>
            <a:r>
              <a:rPr lang="pl-PL" sz="3000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pl-PL" sz="3000" dirty="0" err="1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election</a:t>
            </a:r>
            <a:r>
              <a:rPr lang="pl-PL" sz="3000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pl-PL" sz="3000" dirty="0" err="1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campaign</a:t>
            </a:r>
            <a:r>
              <a:rPr lang="pl-PL" sz="3000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the (</a:t>
            </a:r>
            <a:r>
              <a:rPr lang="pl-PL" sz="3000" dirty="0" err="1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now</a:t>
            </a:r>
            <a:r>
              <a:rPr lang="pl-PL" sz="3000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) </a:t>
            </a:r>
            <a:r>
              <a:rPr lang="pl-PL" sz="3000" dirty="0" err="1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opposition</a:t>
            </a:r>
            <a:r>
              <a:rPr lang="pl-PL" sz="3000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: </a:t>
            </a:r>
            <a:r>
              <a:rPr lang="pl-PL" sz="3000" u="sng" dirty="0" err="1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raising</a:t>
            </a:r>
            <a:r>
              <a:rPr lang="pl-PL" sz="3000" u="sng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pl-PL" sz="3000" dirty="0" err="1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retirement</a:t>
            </a:r>
            <a:r>
              <a:rPr lang="pl-PL" sz="3000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pl-PL" sz="3000" dirty="0" err="1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age</a:t>
            </a:r>
            <a:r>
              <a:rPr lang="pl-PL" sz="3000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was </a:t>
            </a:r>
            <a:br>
              <a:rPr lang="pl-PL" sz="3000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</a:br>
            <a:r>
              <a:rPr lang="pl-PL" sz="3000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a </a:t>
            </a:r>
            <a:r>
              <a:rPr lang="pl-PL" sz="3000" dirty="0" err="1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mistake</a:t>
            </a:r>
            <a:r>
              <a:rPr lang="pl-PL" sz="3000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!</a:t>
            </a:r>
            <a:endParaRPr lang="pl-PL" sz="3000" dirty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14184-AB1E-47CA-9B1A-6670CC50F579}" type="slidenum">
              <a:rPr lang="pl-PL" altLang="pl-PL" smtClean="0"/>
              <a:pPr>
                <a:defRPr/>
              </a:pPr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6171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en-US" altLang="pl-PL" sz="28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6147" name="Picture 4" descr="power point angieslka_pote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13413"/>
            <a:ext cx="9144000" cy="1171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51520" y="323798"/>
            <a:ext cx="871296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l-PL" altLang="pl-PL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Recent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developments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altLang="pl-PL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pensions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on 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the </a:t>
            </a:r>
            <a:r>
              <a:rPr lang="pl-PL" altLang="pl-PL" sz="36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labour</a:t>
            </a:r>
            <a:r>
              <a:rPr lang="pl-PL" altLang="pl-PL" sz="36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 in Poland 2017-2019</a:t>
            </a:r>
          </a:p>
          <a:p>
            <a:r>
              <a:rPr lang="pl-PL" altLang="pl-PL" sz="20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ZUS 2019, Ważniejsze informacje…, p. 28</a:t>
            </a:r>
          </a:p>
          <a:p>
            <a:endParaRPr lang="pl-PL" altLang="pl-PL" sz="3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14184-AB1E-47CA-9B1A-6670CC50F579}" type="slidenum">
              <a:rPr lang="pl-PL" altLang="pl-PL" smtClean="0"/>
              <a:pPr>
                <a:defRPr/>
              </a:pPr>
              <a:t>9</a:t>
            </a:fld>
            <a:endParaRPr lang="pl-PL" altLang="pl-PL"/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2412145610"/>
              </p:ext>
            </p:extLst>
          </p:nvPr>
        </p:nvGraphicFramePr>
        <p:xfrm>
          <a:off x="611560" y="1915319"/>
          <a:ext cx="820891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978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yw pakietu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prezntacja_pl</Template>
  <TotalTime>2065</TotalTime>
  <Words>286</Words>
  <Application>Microsoft Office PowerPoint</Application>
  <PresentationFormat>Pokaz na ekranie (4:3)</PresentationFormat>
  <Paragraphs>158</Paragraphs>
  <Slides>19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Arial</vt:lpstr>
      <vt:lpstr>Calibri</vt:lpstr>
      <vt:lpstr>Verdana</vt:lpstr>
      <vt:lpstr>Wingdings</vt:lpstr>
      <vt:lpstr>Motyw pakietu Office</vt:lpstr>
      <vt:lpstr>Prezentacja programu PowerPoint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consectetur adipiscing elit. Sed commodo maximus lobortis. Ut laoreet lectus quis dolor pretium, eu sodales urna tincidunt.</dc:title>
  <dc:creator>User</dc:creator>
  <cp:lastModifiedBy>User</cp:lastModifiedBy>
  <cp:revision>399</cp:revision>
  <cp:lastPrinted>2019-09-19T06:44:08Z</cp:lastPrinted>
  <dcterms:created xsi:type="dcterms:W3CDTF">2015-10-19T17:09:08Z</dcterms:created>
  <dcterms:modified xsi:type="dcterms:W3CDTF">2019-09-19T07:12:50Z</dcterms:modified>
</cp:coreProperties>
</file>