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7" r:id="rId3"/>
    <p:sldId id="258" r:id="rId4"/>
    <p:sldId id="259" r:id="rId5"/>
    <p:sldId id="284" r:id="rId6"/>
    <p:sldId id="260" r:id="rId7"/>
    <p:sldId id="261" r:id="rId8"/>
    <p:sldId id="263" r:id="rId9"/>
    <p:sldId id="265" r:id="rId10"/>
    <p:sldId id="267" r:id="rId11"/>
    <p:sldId id="268" r:id="rId12"/>
    <p:sldId id="286" r:id="rId13"/>
    <p:sldId id="269" r:id="rId14"/>
    <p:sldId id="270" r:id="rId15"/>
    <p:sldId id="271" r:id="rId16"/>
    <p:sldId id="272" r:id="rId17"/>
    <p:sldId id="273" r:id="rId18"/>
    <p:sldId id="274" r:id="rId19"/>
    <p:sldId id="277" r:id="rId20"/>
    <p:sldId id="276" r:id="rId21"/>
    <p:sldId id="275"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75A709-D8D4-48E3-855C-AF5FEBCDEAA3}">
          <p14:sldIdLst>
            <p14:sldId id="256"/>
            <p14:sldId id="257"/>
            <p14:sldId id="258"/>
            <p14:sldId id="259"/>
            <p14:sldId id="284"/>
            <p14:sldId id="260"/>
            <p14:sldId id="261"/>
            <p14:sldId id="263"/>
          </p14:sldIdLst>
        </p14:section>
        <p14:section name="Untitled Section" id="{4A3E75EB-6A13-4E9C-8782-C622D9E8EC36}">
          <p14:sldIdLst>
            <p14:sldId id="265"/>
            <p14:sldId id="267"/>
            <p14:sldId id="268"/>
            <p14:sldId id="286"/>
            <p14:sldId id="269"/>
            <p14:sldId id="270"/>
            <p14:sldId id="271"/>
            <p14:sldId id="272"/>
            <p14:sldId id="273"/>
            <p14:sldId id="274"/>
            <p14:sldId id="277"/>
            <p14:sldId id="276"/>
            <p14:sldId id="275"/>
            <p14:sldId id="278"/>
            <p14:sldId id="279"/>
            <p14:sldId id="280"/>
            <p14:sldId id="28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21" autoAdjust="0"/>
    <p:restoredTop sz="79357" autoAdjust="0"/>
  </p:normalViewPr>
  <p:slideViewPr>
    <p:cSldViewPr snapToGrid="0">
      <p:cViewPr varScale="1">
        <p:scale>
          <a:sx n="99" d="100"/>
          <a:sy n="99" d="100"/>
        </p:scale>
        <p:origin x="102" y="1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CC7D0-69E5-44BF-9C22-75CDF18D33F7}" type="datetimeFigureOut">
              <a:rPr lang="en-US" smtClean="0"/>
              <a:t>9/18/2019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F841E8-7308-48C9-9DF8-6726D7F2AB0C}" type="slidenum">
              <a:rPr lang="en-US" smtClean="0"/>
              <a:t>‹#›</a:t>
            </a:fld>
            <a:endParaRPr lang="en-US" dirty="0"/>
          </a:p>
        </p:txBody>
      </p:sp>
    </p:spTree>
    <p:extLst>
      <p:ext uri="{BB962C8B-B14F-4D97-AF65-F5344CB8AC3E}">
        <p14:creationId xmlns:p14="http://schemas.microsoft.com/office/powerpoint/2010/main" val="3371521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F841E8-7308-48C9-9DF8-6726D7F2AB0C}" type="slidenum">
              <a:rPr lang="en-US" smtClean="0"/>
              <a:t>1</a:t>
            </a:fld>
            <a:endParaRPr lang="en-US" dirty="0"/>
          </a:p>
        </p:txBody>
      </p:sp>
    </p:spTree>
    <p:extLst>
      <p:ext uri="{BB962C8B-B14F-4D97-AF65-F5344CB8AC3E}">
        <p14:creationId xmlns:p14="http://schemas.microsoft.com/office/powerpoint/2010/main" val="1470745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53950-FACC-4D63-8209-BFBA893D62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4D6976-D630-45AA-9151-7A8073122F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E82409-8626-491E-9DA0-5C5E3456FF21}"/>
              </a:ext>
            </a:extLst>
          </p:cNvPr>
          <p:cNvSpPr>
            <a:spLocks noGrp="1"/>
          </p:cNvSpPr>
          <p:nvPr>
            <p:ph type="dt" sz="half" idx="10"/>
          </p:nvPr>
        </p:nvSpPr>
        <p:spPr/>
        <p:txBody>
          <a:bodyPr/>
          <a:lstStyle/>
          <a:p>
            <a:fld id="{054675F4-841C-4AFE-B8D7-5D6DE81E5E86}" type="datetime1">
              <a:rPr lang="en-US" smtClean="0"/>
              <a:t>9/18/2019</a:t>
            </a:fld>
            <a:endParaRPr lang="en-US" dirty="0"/>
          </a:p>
        </p:txBody>
      </p:sp>
      <p:sp>
        <p:nvSpPr>
          <p:cNvPr id="5" name="Footer Placeholder 4">
            <a:extLst>
              <a:ext uri="{FF2B5EF4-FFF2-40B4-BE49-F238E27FC236}">
                <a16:creationId xmlns:a16="http://schemas.microsoft.com/office/drawing/2014/main" id="{0D03882F-9938-44DB-AA29-B1E5995436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C3EBF3-DCB9-4660-BA32-E5CE1C88D6B4}"/>
              </a:ext>
            </a:extLst>
          </p:cNvPr>
          <p:cNvSpPr>
            <a:spLocks noGrp="1"/>
          </p:cNvSpPr>
          <p:nvPr>
            <p:ph type="sldNum" sz="quarter" idx="12"/>
          </p:nvPr>
        </p:nvSpPr>
        <p:spPr/>
        <p:txBody>
          <a:bodyPr/>
          <a:lstStyle/>
          <a:p>
            <a:fld id="{5573F625-F618-450D-B763-D39DAA98A2F4}" type="slidenum">
              <a:rPr lang="en-US" smtClean="0"/>
              <a:t>‹#›</a:t>
            </a:fld>
            <a:endParaRPr lang="en-US" dirty="0"/>
          </a:p>
        </p:txBody>
      </p:sp>
    </p:spTree>
    <p:extLst>
      <p:ext uri="{BB962C8B-B14F-4D97-AF65-F5344CB8AC3E}">
        <p14:creationId xmlns:p14="http://schemas.microsoft.com/office/powerpoint/2010/main" val="3328469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11AB-8691-410C-B0A1-A7F53C998C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479802-BF76-48FD-8015-DE10238517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1DA492-7555-442D-9D1A-944925ACD207}"/>
              </a:ext>
            </a:extLst>
          </p:cNvPr>
          <p:cNvSpPr>
            <a:spLocks noGrp="1"/>
          </p:cNvSpPr>
          <p:nvPr>
            <p:ph type="dt" sz="half" idx="10"/>
          </p:nvPr>
        </p:nvSpPr>
        <p:spPr/>
        <p:txBody>
          <a:bodyPr/>
          <a:lstStyle/>
          <a:p>
            <a:fld id="{8C7AE099-0C56-45B4-8833-602D99DB581B}" type="datetime1">
              <a:rPr lang="en-US" smtClean="0"/>
              <a:t>9/18/2019</a:t>
            </a:fld>
            <a:endParaRPr lang="en-US" dirty="0"/>
          </a:p>
        </p:txBody>
      </p:sp>
      <p:sp>
        <p:nvSpPr>
          <p:cNvPr id="5" name="Footer Placeholder 4">
            <a:extLst>
              <a:ext uri="{FF2B5EF4-FFF2-40B4-BE49-F238E27FC236}">
                <a16:creationId xmlns:a16="http://schemas.microsoft.com/office/drawing/2014/main" id="{85FCA1DA-6B93-401C-BFDA-A2A7F23BA9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5A4C8A-8F0F-4D0A-ABEA-97D63CAEC571}"/>
              </a:ext>
            </a:extLst>
          </p:cNvPr>
          <p:cNvSpPr>
            <a:spLocks noGrp="1"/>
          </p:cNvSpPr>
          <p:nvPr>
            <p:ph type="sldNum" sz="quarter" idx="12"/>
          </p:nvPr>
        </p:nvSpPr>
        <p:spPr/>
        <p:txBody>
          <a:bodyPr/>
          <a:lstStyle/>
          <a:p>
            <a:fld id="{5573F625-F618-450D-B763-D39DAA98A2F4}" type="slidenum">
              <a:rPr lang="en-US" smtClean="0"/>
              <a:t>‹#›</a:t>
            </a:fld>
            <a:endParaRPr lang="en-US" dirty="0"/>
          </a:p>
        </p:txBody>
      </p:sp>
    </p:spTree>
    <p:extLst>
      <p:ext uri="{BB962C8B-B14F-4D97-AF65-F5344CB8AC3E}">
        <p14:creationId xmlns:p14="http://schemas.microsoft.com/office/powerpoint/2010/main" val="41429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3F42CE-2C8A-4A83-8D41-ACBBF67648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CE54E8-C64D-45DB-A3C0-AFEC5E4035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0B750E-DE31-45EB-A560-C8D414FB7C82}"/>
              </a:ext>
            </a:extLst>
          </p:cNvPr>
          <p:cNvSpPr>
            <a:spLocks noGrp="1"/>
          </p:cNvSpPr>
          <p:nvPr>
            <p:ph type="dt" sz="half" idx="10"/>
          </p:nvPr>
        </p:nvSpPr>
        <p:spPr/>
        <p:txBody>
          <a:bodyPr/>
          <a:lstStyle/>
          <a:p>
            <a:fld id="{0240029B-C495-40F5-B012-E54BDC552646}" type="datetime1">
              <a:rPr lang="en-US" smtClean="0"/>
              <a:t>9/18/2019</a:t>
            </a:fld>
            <a:endParaRPr lang="en-US" dirty="0"/>
          </a:p>
        </p:txBody>
      </p:sp>
      <p:sp>
        <p:nvSpPr>
          <p:cNvPr id="5" name="Footer Placeholder 4">
            <a:extLst>
              <a:ext uri="{FF2B5EF4-FFF2-40B4-BE49-F238E27FC236}">
                <a16:creationId xmlns:a16="http://schemas.microsoft.com/office/drawing/2014/main" id="{1277DD95-A6E4-4612-95C4-96B6085D5E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F46B65-3CFF-4233-8434-17D4F016A28F}"/>
              </a:ext>
            </a:extLst>
          </p:cNvPr>
          <p:cNvSpPr>
            <a:spLocks noGrp="1"/>
          </p:cNvSpPr>
          <p:nvPr>
            <p:ph type="sldNum" sz="quarter" idx="12"/>
          </p:nvPr>
        </p:nvSpPr>
        <p:spPr/>
        <p:txBody>
          <a:bodyPr/>
          <a:lstStyle/>
          <a:p>
            <a:fld id="{5573F625-F618-450D-B763-D39DAA98A2F4}" type="slidenum">
              <a:rPr lang="en-US" smtClean="0"/>
              <a:t>‹#›</a:t>
            </a:fld>
            <a:endParaRPr lang="en-US" dirty="0"/>
          </a:p>
        </p:txBody>
      </p:sp>
    </p:spTree>
    <p:extLst>
      <p:ext uri="{BB962C8B-B14F-4D97-AF65-F5344CB8AC3E}">
        <p14:creationId xmlns:p14="http://schemas.microsoft.com/office/powerpoint/2010/main" val="318793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5B4A7-15CC-4158-AB20-7B1DBB2D41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4CF075-B9F2-4020-9836-CA9D57C000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F1169B-6485-4260-BC22-578E7ED1532C}"/>
              </a:ext>
            </a:extLst>
          </p:cNvPr>
          <p:cNvSpPr>
            <a:spLocks noGrp="1"/>
          </p:cNvSpPr>
          <p:nvPr>
            <p:ph type="dt" sz="half" idx="10"/>
          </p:nvPr>
        </p:nvSpPr>
        <p:spPr/>
        <p:txBody>
          <a:bodyPr/>
          <a:lstStyle/>
          <a:p>
            <a:fld id="{B7E01EFF-46CC-4C77-9F22-896264506965}" type="datetime1">
              <a:rPr lang="en-US" smtClean="0"/>
              <a:t>9/18/2019</a:t>
            </a:fld>
            <a:endParaRPr lang="en-US" dirty="0"/>
          </a:p>
        </p:txBody>
      </p:sp>
      <p:sp>
        <p:nvSpPr>
          <p:cNvPr id="5" name="Footer Placeholder 4">
            <a:extLst>
              <a:ext uri="{FF2B5EF4-FFF2-40B4-BE49-F238E27FC236}">
                <a16:creationId xmlns:a16="http://schemas.microsoft.com/office/drawing/2014/main" id="{E47F541F-21C1-4A03-B558-053BE6DDCC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39724DE-908C-49E9-905F-DC383A5C3488}"/>
              </a:ext>
            </a:extLst>
          </p:cNvPr>
          <p:cNvSpPr>
            <a:spLocks noGrp="1"/>
          </p:cNvSpPr>
          <p:nvPr>
            <p:ph type="sldNum" sz="quarter" idx="12"/>
          </p:nvPr>
        </p:nvSpPr>
        <p:spPr/>
        <p:txBody>
          <a:bodyPr/>
          <a:lstStyle/>
          <a:p>
            <a:fld id="{5573F625-F618-450D-B763-D39DAA98A2F4}" type="slidenum">
              <a:rPr lang="en-US" smtClean="0"/>
              <a:t>‹#›</a:t>
            </a:fld>
            <a:endParaRPr lang="en-US" dirty="0"/>
          </a:p>
        </p:txBody>
      </p:sp>
    </p:spTree>
    <p:extLst>
      <p:ext uri="{BB962C8B-B14F-4D97-AF65-F5344CB8AC3E}">
        <p14:creationId xmlns:p14="http://schemas.microsoft.com/office/powerpoint/2010/main" val="64533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B1C28-22BD-4B8C-82CD-7836A32ED6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4F9703-CD9C-4DAB-B410-4E9DC85396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069AD2-5032-45DB-9E8E-5BB0BC117F66}"/>
              </a:ext>
            </a:extLst>
          </p:cNvPr>
          <p:cNvSpPr>
            <a:spLocks noGrp="1"/>
          </p:cNvSpPr>
          <p:nvPr>
            <p:ph type="dt" sz="half" idx="10"/>
          </p:nvPr>
        </p:nvSpPr>
        <p:spPr/>
        <p:txBody>
          <a:bodyPr/>
          <a:lstStyle/>
          <a:p>
            <a:fld id="{94967CE6-F1ED-40CC-AE2D-64D8D0767913}" type="datetime1">
              <a:rPr lang="en-US" smtClean="0"/>
              <a:t>9/18/2019</a:t>
            </a:fld>
            <a:endParaRPr lang="en-US" dirty="0"/>
          </a:p>
        </p:txBody>
      </p:sp>
      <p:sp>
        <p:nvSpPr>
          <p:cNvPr id="5" name="Footer Placeholder 4">
            <a:extLst>
              <a:ext uri="{FF2B5EF4-FFF2-40B4-BE49-F238E27FC236}">
                <a16:creationId xmlns:a16="http://schemas.microsoft.com/office/drawing/2014/main" id="{9F770D9D-FCBB-4C85-A78C-EEE85BA874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BE1B3C-5CE2-4ED1-8FB4-C45E2428B328}"/>
              </a:ext>
            </a:extLst>
          </p:cNvPr>
          <p:cNvSpPr>
            <a:spLocks noGrp="1"/>
          </p:cNvSpPr>
          <p:nvPr>
            <p:ph type="sldNum" sz="quarter" idx="12"/>
          </p:nvPr>
        </p:nvSpPr>
        <p:spPr/>
        <p:txBody>
          <a:bodyPr/>
          <a:lstStyle/>
          <a:p>
            <a:fld id="{5573F625-F618-450D-B763-D39DAA98A2F4}" type="slidenum">
              <a:rPr lang="en-US" smtClean="0"/>
              <a:t>‹#›</a:t>
            </a:fld>
            <a:endParaRPr lang="en-US" dirty="0"/>
          </a:p>
        </p:txBody>
      </p:sp>
    </p:spTree>
    <p:extLst>
      <p:ext uri="{BB962C8B-B14F-4D97-AF65-F5344CB8AC3E}">
        <p14:creationId xmlns:p14="http://schemas.microsoft.com/office/powerpoint/2010/main" val="775411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51D89-FE84-4DB2-A99A-9ACF75C917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2CE295-762A-4A31-8138-086F4AE488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E9A494-09BD-4231-86B6-3AF47EBDF4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AD69CB-B1E8-4D0E-95F7-75AC198BC4E0}"/>
              </a:ext>
            </a:extLst>
          </p:cNvPr>
          <p:cNvSpPr>
            <a:spLocks noGrp="1"/>
          </p:cNvSpPr>
          <p:nvPr>
            <p:ph type="dt" sz="half" idx="10"/>
          </p:nvPr>
        </p:nvSpPr>
        <p:spPr/>
        <p:txBody>
          <a:bodyPr/>
          <a:lstStyle/>
          <a:p>
            <a:fld id="{262946DC-02F3-4699-8C59-D6A519B06D51}" type="datetime1">
              <a:rPr lang="en-US" smtClean="0"/>
              <a:t>9/18/2019</a:t>
            </a:fld>
            <a:endParaRPr lang="en-US" dirty="0"/>
          </a:p>
        </p:txBody>
      </p:sp>
      <p:sp>
        <p:nvSpPr>
          <p:cNvPr id="6" name="Footer Placeholder 5">
            <a:extLst>
              <a:ext uri="{FF2B5EF4-FFF2-40B4-BE49-F238E27FC236}">
                <a16:creationId xmlns:a16="http://schemas.microsoft.com/office/drawing/2014/main" id="{9E46FAA7-A4A4-487E-993A-CECE6513E5D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1314182-03D8-4689-9B89-43F6302FA0FA}"/>
              </a:ext>
            </a:extLst>
          </p:cNvPr>
          <p:cNvSpPr>
            <a:spLocks noGrp="1"/>
          </p:cNvSpPr>
          <p:nvPr>
            <p:ph type="sldNum" sz="quarter" idx="12"/>
          </p:nvPr>
        </p:nvSpPr>
        <p:spPr/>
        <p:txBody>
          <a:bodyPr/>
          <a:lstStyle/>
          <a:p>
            <a:fld id="{5573F625-F618-450D-B763-D39DAA98A2F4}" type="slidenum">
              <a:rPr lang="en-US" smtClean="0"/>
              <a:t>‹#›</a:t>
            </a:fld>
            <a:endParaRPr lang="en-US" dirty="0"/>
          </a:p>
        </p:txBody>
      </p:sp>
    </p:spTree>
    <p:extLst>
      <p:ext uri="{BB962C8B-B14F-4D97-AF65-F5344CB8AC3E}">
        <p14:creationId xmlns:p14="http://schemas.microsoft.com/office/powerpoint/2010/main" val="4948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4EB94-A409-490E-9AE3-D6005A0E9E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E2A1D3-F617-42F9-8AEE-A79772FAE6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C67868-E07E-4473-9506-3E55A1B8D3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66BB6D-0FA0-4762-B9FD-8FDDF297BC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C8E21-254A-4CB1-9A96-7144BC4D56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AE90B2-D866-429E-962E-8519C53B3182}"/>
              </a:ext>
            </a:extLst>
          </p:cNvPr>
          <p:cNvSpPr>
            <a:spLocks noGrp="1"/>
          </p:cNvSpPr>
          <p:nvPr>
            <p:ph type="dt" sz="half" idx="10"/>
          </p:nvPr>
        </p:nvSpPr>
        <p:spPr/>
        <p:txBody>
          <a:bodyPr/>
          <a:lstStyle/>
          <a:p>
            <a:fld id="{6ACAA53B-3293-4915-9358-7292F474624B}" type="datetime1">
              <a:rPr lang="en-US" smtClean="0"/>
              <a:t>9/18/2019</a:t>
            </a:fld>
            <a:endParaRPr lang="en-US" dirty="0"/>
          </a:p>
        </p:txBody>
      </p:sp>
      <p:sp>
        <p:nvSpPr>
          <p:cNvPr id="8" name="Footer Placeholder 7">
            <a:extLst>
              <a:ext uri="{FF2B5EF4-FFF2-40B4-BE49-F238E27FC236}">
                <a16:creationId xmlns:a16="http://schemas.microsoft.com/office/drawing/2014/main" id="{48ADC241-D860-4A7C-A68D-E0CD9111019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01142A-E2A0-4490-A928-E6119FD20958}"/>
              </a:ext>
            </a:extLst>
          </p:cNvPr>
          <p:cNvSpPr>
            <a:spLocks noGrp="1"/>
          </p:cNvSpPr>
          <p:nvPr>
            <p:ph type="sldNum" sz="quarter" idx="12"/>
          </p:nvPr>
        </p:nvSpPr>
        <p:spPr/>
        <p:txBody>
          <a:bodyPr/>
          <a:lstStyle/>
          <a:p>
            <a:fld id="{5573F625-F618-450D-B763-D39DAA98A2F4}" type="slidenum">
              <a:rPr lang="en-US" smtClean="0"/>
              <a:t>‹#›</a:t>
            </a:fld>
            <a:endParaRPr lang="en-US" dirty="0"/>
          </a:p>
        </p:txBody>
      </p:sp>
    </p:spTree>
    <p:extLst>
      <p:ext uri="{BB962C8B-B14F-4D97-AF65-F5344CB8AC3E}">
        <p14:creationId xmlns:p14="http://schemas.microsoft.com/office/powerpoint/2010/main" val="645717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04F19-CC31-4274-A120-0D79DA8DE1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8A00F2-DF4D-48FB-8712-E963AFC628C4}"/>
              </a:ext>
            </a:extLst>
          </p:cNvPr>
          <p:cNvSpPr>
            <a:spLocks noGrp="1"/>
          </p:cNvSpPr>
          <p:nvPr>
            <p:ph type="dt" sz="half" idx="10"/>
          </p:nvPr>
        </p:nvSpPr>
        <p:spPr/>
        <p:txBody>
          <a:bodyPr/>
          <a:lstStyle/>
          <a:p>
            <a:fld id="{18A65AFB-FC54-48F8-8361-4BA446158E37}" type="datetime1">
              <a:rPr lang="en-US" smtClean="0"/>
              <a:t>9/18/2019</a:t>
            </a:fld>
            <a:endParaRPr lang="en-US" dirty="0"/>
          </a:p>
        </p:txBody>
      </p:sp>
      <p:sp>
        <p:nvSpPr>
          <p:cNvPr id="4" name="Footer Placeholder 3">
            <a:extLst>
              <a:ext uri="{FF2B5EF4-FFF2-40B4-BE49-F238E27FC236}">
                <a16:creationId xmlns:a16="http://schemas.microsoft.com/office/drawing/2014/main" id="{CBB8C24A-4F34-40CB-985E-2EC464657F8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9A73DBB-42C9-4E31-B9EB-F1B728AC08D9}"/>
              </a:ext>
            </a:extLst>
          </p:cNvPr>
          <p:cNvSpPr>
            <a:spLocks noGrp="1"/>
          </p:cNvSpPr>
          <p:nvPr>
            <p:ph type="sldNum" sz="quarter" idx="12"/>
          </p:nvPr>
        </p:nvSpPr>
        <p:spPr/>
        <p:txBody>
          <a:bodyPr/>
          <a:lstStyle/>
          <a:p>
            <a:fld id="{5573F625-F618-450D-B763-D39DAA98A2F4}" type="slidenum">
              <a:rPr lang="en-US" smtClean="0"/>
              <a:t>‹#›</a:t>
            </a:fld>
            <a:endParaRPr lang="en-US" dirty="0"/>
          </a:p>
        </p:txBody>
      </p:sp>
    </p:spTree>
    <p:extLst>
      <p:ext uri="{BB962C8B-B14F-4D97-AF65-F5344CB8AC3E}">
        <p14:creationId xmlns:p14="http://schemas.microsoft.com/office/powerpoint/2010/main" val="2691501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CD6D23-F9B0-49C2-A16F-2F362EA69C6F}"/>
              </a:ext>
            </a:extLst>
          </p:cNvPr>
          <p:cNvSpPr>
            <a:spLocks noGrp="1"/>
          </p:cNvSpPr>
          <p:nvPr>
            <p:ph type="dt" sz="half" idx="10"/>
          </p:nvPr>
        </p:nvSpPr>
        <p:spPr/>
        <p:txBody>
          <a:bodyPr/>
          <a:lstStyle/>
          <a:p>
            <a:fld id="{C5C90B63-004A-41C5-8D33-7EF8835B6910}" type="datetime1">
              <a:rPr lang="en-US" smtClean="0"/>
              <a:t>9/18/2019</a:t>
            </a:fld>
            <a:endParaRPr lang="en-US" dirty="0"/>
          </a:p>
        </p:txBody>
      </p:sp>
      <p:sp>
        <p:nvSpPr>
          <p:cNvPr id="3" name="Footer Placeholder 2">
            <a:extLst>
              <a:ext uri="{FF2B5EF4-FFF2-40B4-BE49-F238E27FC236}">
                <a16:creationId xmlns:a16="http://schemas.microsoft.com/office/drawing/2014/main" id="{D0073BD8-8D2A-494D-B85E-A36FDF1F897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4415BDA-4A07-4ED4-93BD-F9089D3338E9}"/>
              </a:ext>
            </a:extLst>
          </p:cNvPr>
          <p:cNvSpPr>
            <a:spLocks noGrp="1"/>
          </p:cNvSpPr>
          <p:nvPr>
            <p:ph type="sldNum" sz="quarter" idx="12"/>
          </p:nvPr>
        </p:nvSpPr>
        <p:spPr/>
        <p:txBody>
          <a:bodyPr/>
          <a:lstStyle/>
          <a:p>
            <a:fld id="{5573F625-F618-450D-B763-D39DAA98A2F4}" type="slidenum">
              <a:rPr lang="en-US" smtClean="0"/>
              <a:t>‹#›</a:t>
            </a:fld>
            <a:endParaRPr lang="en-US" dirty="0"/>
          </a:p>
        </p:txBody>
      </p:sp>
    </p:spTree>
    <p:extLst>
      <p:ext uri="{BB962C8B-B14F-4D97-AF65-F5344CB8AC3E}">
        <p14:creationId xmlns:p14="http://schemas.microsoft.com/office/powerpoint/2010/main" val="3195677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04F30-C10C-4E0B-AD09-E45DCB20E5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6E6BE4-51F7-4142-98B4-80585D7D5C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CD3B24-FD3E-4A3E-8747-93B69DD920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C016AA-5C77-4B29-89AF-B3C767D87627}"/>
              </a:ext>
            </a:extLst>
          </p:cNvPr>
          <p:cNvSpPr>
            <a:spLocks noGrp="1"/>
          </p:cNvSpPr>
          <p:nvPr>
            <p:ph type="dt" sz="half" idx="10"/>
          </p:nvPr>
        </p:nvSpPr>
        <p:spPr/>
        <p:txBody>
          <a:bodyPr/>
          <a:lstStyle/>
          <a:p>
            <a:fld id="{A4989343-A30C-4055-B5FC-AAA099F411AB}" type="datetime1">
              <a:rPr lang="en-US" smtClean="0"/>
              <a:t>9/18/2019</a:t>
            </a:fld>
            <a:endParaRPr lang="en-US" dirty="0"/>
          </a:p>
        </p:txBody>
      </p:sp>
      <p:sp>
        <p:nvSpPr>
          <p:cNvPr id="6" name="Footer Placeholder 5">
            <a:extLst>
              <a:ext uri="{FF2B5EF4-FFF2-40B4-BE49-F238E27FC236}">
                <a16:creationId xmlns:a16="http://schemas.microsoft.com/office/drawing/2014/main" id="{29BB53D1-B7F9-4DB0-A4D4-F2ED26E2D75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BD0C3E5-2051-44E4-967E-A0A57498599E}"/>
              </a:ext>
            </a:extLst>
          </p:cNvPr>
          <p:cNvSpPr>
            <a:spLocks noGrp="1"/>
          </p:cNvSpPr>
          <p:nvPr>
            <p:ph type="sldNum" sz="quarter" idx="12"/>
          </p:nvPr>
        </p:nvSpPr>
        <p:spPr/>
        <p:txBody>
          <a:bodyPr/>
          <a:lstStyle/>
          <a:p>
            <a:fld id="{5573F625-F618-450D-B763-D39DAA98A2F4}" type="slidenum">
              <a:rPr lang="en-US" smtClean="0"/>
              <a:t>‹#›</a:t>
            </a:fld>
            <a:endParaRPr lang="en-US" dirty="0"/>
          </a:p>
        </p:txBody>
      </p:sp>
    </p:spTree>
    <p:extLst>
      <p:ext uri="{BB962C8B-B14F-4D97-AF65-F5344CB8AC3E}">
        <p14:creationId xmlns:p14="http://schemas.microsoft.com/office/powerpoint/2010/main" val="94139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0289A-4BF1-43A8-B435-5AB7F62BC9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741C38-E4A8-498F-9C6D-72FFB2B507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2D4F467-F5F5-4B44-89FE-E6C8466CBE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777EBD-AA4C-4E38-9AF0-694DAD1BDD5F}"/>
              </a:ext>
            </a:extLst>
          </p:cNvPr>
          <p:cNvSpPr>
            <a:spLocks noGrp="1"/>
          </p:cNvSpPr>
          <p:nvPr>
            <p:ph type="dt" sz="half" idx="10"/>
          </p:nvPr>
        </p:nvSpPr>
        <p:spPr/>
        <p:txBody>
          <a:bodyPr/>
          <a:lstStyle/>
          <a:p>
            <a:fld id="{EEBC935B-AE7E-4583-AFC4-E10724B5D93A}" type="datetime1">
              <a:rPr lang="en-US" smtClean="0"/>
              <a:t>9/18/2019</a:t>
            </a:fld>
            <a:endParaRPr lang="en-US" dirty="0"/>
          </a:p>
        </p:txBody>
      </p:sp>
      <p:sp>
        <p:nvSpPr>
          <p:cNvPr id="6" name="Footer Placeholder 5">
            <a:extLst>
              <a:ext uri="{FF2B5EF4-FFF2-40B4-BE49-F238E27FC236}">
                <a16:creationId xmlns:a16="http://schemas.microsoft.com/office/drawing/2014/main" id="{B0B0C6D4-5522-49AC-9440-2931EC91E3F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8994CCE-A9FD-4432-BCC7-90048755E210}"/>
              </a:ext>
            </a:extLst>
          </p:cNvPr>
          <p:cNvSpPr>
            <a:spLocks noGrp="1"/>
          </p:cNvSpPr>
          <p:nvPr>
            <p:ph type="sldNum" sz="quarter" idx="12"/>
          </p:nvPr>
        </p:nvSpPr>
        <p:spPr/>
        <p:txBody>
          <a:bodyPr/>
          <a:lstStyle/>
          <a:p>
            <a:fld id="{5573F625-F618-450D-B763-D39DAA98A2F4}" type="slidenum">
              <a:rPr lang="en-US" smtClean="0"/>
              <a:t>‹#›</a:t>
            </a:fld>
            <a:endParaRPr lang="en-US" dirty="0"/>
          </a:p>
        </p:txBody>
      </p:sp>
    </p:spTree>
    <p:extLst>
      <p:ext uri="{BB962C8B-B14F-4D97-AF65-F5344CB8AC3E}">
        <p14:creationId xmlns:p14="http://schemas.microsoft.com/office/powerpoint/2010/main" val="287674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C67870-C097-44EC-85BD-B15A569F41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F9A6A1-C499-45A3-9053-22E0FEC9B3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A3A372-A854-4FC2-9A85-E2ECD1154C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A4125-152B-4037-BB99-9486E9B46406}" type="datetime1">
              <a:rPr lang="en-US" smtClean="0"/>
              <a:t>9/18/2019</a:t>
            </a:fld>
            <a:endParaRPr lang="en-US" dirty="0"/>
          </a:p>
        </p:txBody>
      </p:sp>
      <p:sp>
        <p:nvSpPr>
          <p:cNvPr id="5" name="Footer Placeholder 4">
            <a:extLst>
              <a:ext uri="{FF2B5EF4-FFF2-40B4-BE49-F238E27FC236}">
                <a16:creationId xmlns:a16="http://schemas.microsoft.com/office/drawing/2014/main" id="{4326BE12-50F7-4673-B5AD-9B6086CB35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779B298-E32C-4060-9BED-E9E6C3C245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73F625-F618-450D-B763-D39DAA98A2F4}" type="slidenum">
              <a:rPr lang="en-US" smtClean="0"/>
              <a:t>‹#›</a:t>
            </a:fld>
            <a:endParaRPr lang="en-US" dirty="0"/>
          </a:p>
        </p:txBody>
      </p:sp>
    </p:spTree>
    <p:extLst>
      <p:ext uri="{BB962C8B-B14F-4D97-AF65-F5344CB8AC3E}">
        <p14:creationId xmlns:p14="http://schemas.microsoft.com/office/powerpoint/2010/main" val="3512793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6C630-11C6-43A7-9A40-32C93467ECC0}"/>
              </a:ext>
            </a:extLst>
          </p:cNvPr>
          <p:cNvSpPr>
            <a:spLocks noGrp="1"/>
          </p:cNvSpPr>
          <p:nvPr>
            <p:ph type="ctrTitle"/>
          </p:nvPr>
        </p:nvSpPr>
        <p:spPr/>
        <p:txBody>
          <a:bodyPr>
            <a:normAutofit fontScale="90000"/>
          </a:bodyPr>
          <a:lstStyle/>
          <a:p>
            <a:r>
              <a:rPr lang="en-US" dirty="0"/>
              <a:t>Mental Accounting, </a:t>
            </a:r>
            <a:br>
              <a:rPr lang="en-US" dirty="0"/>
            </a:br>
            <a:r>
              <a:rPr lang="en-US" dirty="0"/>
              <a:t>Fiscal Accounting, or </a:t>
            </a:r>
            <a:br>
              <a:rPr lang="en-US" dirty="0"/>
            </a:br>
            <a:r>
              <a:rPr lang="en-US" dirty="0"/>
              <a:t>Pensions as Piggy Banks?</a:t>
            </a:r>
          </a:p>
        </p:txBody>
      </p:sp>
      <p:sp>
        <p:nvSpPr>
          <p:cNvPr id="3" name="Subtitle 2">
            <a:extLst>
              <a:ext uri="{FF2B5EF4-FFF2-40B4-BE49-F238E27FC236}">
                <a16:creationId xmlns:a16="http://schemas.microsoft.com/office/drawing/2014/main" id="{5E233DC3-DB69-4CC8-A390-A62A88056A71}"/>
              </a:ext>
            </a:extLst>
          </p:cNvPr>
          <p:cNvSpPr>
            <a:spLocks noGrp="1"/>
          </p:cNvSpPr>
          <p:nvPr>
            <p:ph type="subTitle" idx="1"/>
          </p:nvPr>
        </p:nvSpPr>
        <p:spPr>
          <a:xfrm>
            <a:off x="1524000" y="3602037"/>
            <a:ext cx="9144000" cy="2755220"/>
          </a:xfrm>
        </p:spPr>
        <p:txBody>
          <a:bodyPr>
            <a:normAutofit/>
          </a:bodyPr>
          <a:lstStyle/>
          <a:p>
            <a:r>
              <a:rPr lang="en-US" dirty="0"/>
              <a:t>John A. Turner</a:t>
            </a:r>
          </a:p>
          <a:p>
            <a:r>
              <a:rPr lang="en-US" dirty="0"/>
              <a:t>Pension Policy Center</a:t>
            </a:r>
          </a:p>
          <a:p>
            <a:r>
              <a:rPr lang="en-US" dirty="0"/>
              <a:t>Bruce W. Klein</a:t>
            </a:r>
          </a:p>
          <a:p>
            <a:r>
              <a:rPr lang="en-US" dirty="0"/>
              <a:t>Pension Policy Center</a:t>
            </a:r>
          </a:p>
          <a:p>
            <a:endParaRPr lang="en-US" dirty="0"/>
          </a:p>
          <a:p>
            <a:r>
              <a:rPr lang="en-US" dirty="0"/>
              <a:t>September 2019</a:t>
            </a:r>
          </a:p>
        </p:txBody>
      </p:sp>
    </p:spTree>
    <p:extLst>
      <p:ext uri="{BB962C8B-B14F-4D97-AF65-F5344CB8AC3E}">
        <p14:creationId xmlns:p14="http://schemas.microsoft.com/office/powerpoint/2010/main" val="4105126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49AE-AB08-49CB-B5D3-8274452F1330}"/>
              </a:ext>
            </a:extLst>
          </p:cNvPr>
          <p:cNvSpPr>
            <a:spLocks noGrp="1"/>
          </p:cNvSpPr>
          <p:nvPr>
            <p:ph type="title"/>
          </p:nvPr>
        </p:nvSpPr>
        <p:spPr/>
        <p:txBody>
          <a:bodyPr/>
          <a:lstStyle/>
          <a:p>
            <a:pPr algn="ctr"/>
            <a:r>
              <a:rPr lang="en-US" dirty="0"/>
              <a:t>Commitment</a:t>
            </a:r>
          </a:p>
        </p:txBody>
      </p:sp>
      <p:sp>
        <p:nvSpPr>
          <p:cNvPr id="3" name="Content Placeholder 2">
            <a:extLst>
              <a:ext uri="{FF2B5EF4-FFF2-40B4-BE49-F238E27FC236}">
                <a16:creationId xmlns:a16="http://schemas.microsoft.com/office/drawing/2014/main" id="{D4CEF954-50CF-403A-B615-128BA92BA799}"/>
              </a:ext>
            </a:extLst>
          </p:cNvPr>
          <p:cNvSpPr>
            <a:spLocks noGrp="1"/>
          </p:cNvSpPr>
          <p:nvPr>
            <p:ph idx="1"/>
          </p:nvPr>
        </p:nvSpPr>
        <p:spPr/>
        <p:txBody>
          <a:bodyPr>
            <a:normAutofit/>
          </a:bodyPr>
          <a:lstStyle/>
          <a:p>
            <a:r>
              <a:rPr lang="en-US" dirty="0"/>
              <a:t>For mental accounting to work, the pension participant must make a commitment to preserve the pension account until retirement rather than to use it for purchase of a home, or for other purposes.</a:t>
            </a:r>
          </a:p>
          <a:p>
            <a:r>
              <a:rPr lang="en-US" dirty="0"/>
              <a:t> However, it has long been recognized that many people have difficulty making and keeping such financial commitments. </a:t>
            </a:r>
          </a:p>
          <a:p>
            <a:r>
              <a:rPr lang="en-US" dirty="0"/>
              <a:t>That recognition is one of the reasons why Social Security participation is mandatory.</a:t>
            </a:r>
          </a:p>
          <a:p>
            <a:r>
              <a:rPr lang="en-US" dirty="0"/>
              <a:t>It also is a reason why there are fiscal incentives, both subsidies and penalties, for encouraging pension participation and discouraging using pension accounts for other purposes. </a:t>
            </a:r>
          </a:p>
        </p:txBody>
      </p:sp>
      <p:sp>
        <p:nvSpPr>
          <p:cNvPr id="4" name="Slide Number Placeholder 3">
            <a:extLst>
              <a:ext uri="{FF2B5EF4-FFF2-40B4-BE49-F238E27FC236}">
                <a16:creationId xmlns:a16="http://schemas.microsoft.com/office/drawing/2014/main" id="{067777A1-8C37-44CB-B0B6-6CF2D67985D6}"/>
              </a:ext>
            </a:extLst>
          </p:cNvPr>
          <p:cNvSpPr>
            <a:spLocks noGrp="1"/>
          </p:cNvSpPr>
          <p:nvPr>
            <p:ph type="sldNum" sz="quarter" idx="12"/>
          </p:nvPr>
        </p:nvSpPr>
        <p:spPr/>
        <p:txBody>
          <a:bodyPr/>
          <a:lstStyle/>
          <a:p>
            <a:fld id="{5573F625-F618-450D-B763-D39DAA98A2F4}" type="slidenum">
              <a:rPr lang="en-US" smtClean="0"/>
              <a:t>10</a:t>
            </a:fld>
            <a:endParaRPr lang="en-US" dirty="0"/>
          </a:p>
        </p:txBody>
      </p:sp>
    </p:spTree>
    <p:extLst>
      <p:ext uri="{BB962C8B-B14F-4D97-AF65-F5344CB8AC3E}">
        <p14:creationId xmlns:p14="http://schemas.microsoft.com/office/powerpoint/2010/main" val="3938457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C453-280F-4923-ACEC-CE3F031290AC}"/>
              </a:ext>
            </a:extLst>
          </p:cNvPr>
          <p:cNvSpPr>
            <a:spLocks noGrp="1"/>
          </p:cNvSpPr>
          <p:nvPr>
            <p:ph type="title"/>
          </p:nvPr>
        </p:nvSpPr>
        <p:spPr/>
        <p:txBody>
          <a:bodyPr/>
          <a:lstStyle/>
          <a:p>
            <a:pPr algn="ctr"/>
            <a:r>
              <a:rPr lang="en-US" dirty="0"/>
              <a:t>Fiscal Accounting</a:t>
            </a:r>
          </a:p>
        </p:txBody>
      </p:sp>
      <p:sp>
        <p:nvSpPr>
          <p:cNvPr id="3" name="Content Placeholder 2">
            <a:extLst>
              <a:ext uri="{FF2B5EF4-FFF2-40B4-BE49-F238E27FC236}">
                <a16:creationId xmlns:a16="http://schemas.microsoft.com/office/drawing/2014/main" id="{F01C1377-BE1D-4657-8B9D-4BC5C3953EEC}"/>
              </a:ext>
            </a:extLst>
          </p:cNvPr>
          <p:cNvSpPr>
            <a:spLocks noGrp="1"/>
          </p:cNvSpPr>
          <p:nvPr>
            <p:ph idx="1"/>
          </p:nvPr>
        </p:nvSpPr>
        <p:spPr/>
        <p:txBody>
          <a:bodyPr>
            <a:normAutofit/>
          </a:bodyPr>
          <a:lstStyle/>
          <a:p>
            <a:r>
              <a:rPr lang="en-US" dirty="0"/>
              <a:t>Our concept fiscal accounting as an alternative to mental accounting is not new. In fact, the concept relies on neoclassical economics because it relies on the incentives embedded in taxes and penalties. </a:t>
            </a:r>
          </a:p>
          <a:p>
            <a:r>
              <a:rPr lang="en-US" dirty="0"/>
              <a:t>According to the fiscal accounting perspective, people generally don’t naturally treat their retirement money as being in a separate nonfungible mental account. For that reason government policy has set up rules to make pension accounts relatively illiquid. </a:t>
            </a:r>
          </a:p>
        </p:txBody>
      </p:sp>
      <p:sp>
        <p:nvSpPr>
          <p:cNvPr id="4" name="Slide Number Placeholder 3">
            <a:extLst>
              <a:ext uri="{FF2B5EF4-FFF2-40B4-BE49-F238E27FC236}">
                <a16:creationId xmlns:a16="http://schemas.microsoft.com/office/drawing/2014/main" id="{507C2372-2564-45F9-8B04-F334D5230942}"/>
              </a:ext>
            </a:extLst>
          </p:cNvPr>
          <p:cNvSpPr>
            <a:spLocks noGrp="1"/>
          </p:cNvSpPr>
          <p:nvPr>
            <p:ph type="sldNum" sz="quarter" idx="12"/>
          </p:nvPr>
        </p:nvSpPr>
        <p:spPr/>
        <p:txBody>
          <a:bodyPr/>
          <a:lstStyle/>
          <a:p>
            <a:fld id="{5573F625-F618-450D-B763-D39DAA98A2F4}" type="slidenum">
              <a:rPr lang="en-US" smtClean="0"/>
              <a:t>11</a:t>
            </a:fld>
            <a:endParaRPr lang="en-US" dirty="0"/>
          </a:p>
        </p:txBody>
      </p:sp>
    </p:spTree>
    <p:extLst>
      <p:ext uri="{BB962C8B-B14F-4D97-AF65-F5344CB8AC3E}">
        <p14:creationId xmlns:p14="http://schemas.microsoft.com/office/powerpoint/2010/main" val="3947388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4E568-D2BA-4CBB-9B1D-D892D2ADB4C1}"/>
              </a:ext>
            </a:extLst>
          </p:cNvPr>
          <p:cNvSpPr>
            <a:spLocks noGrp="1"/>
          </p:cNvSpPr>
          <p:nvPr>
            <p:ph type="title"/>
          </p:nvPr>
        </p:nvSpPr>
        <p:spPr/>
        <p:txBody>
          <a:bodyPr/>
          <a:lstStyle/>
          <a:p>
            <a:pPr algn="ctr"/>
            <a:r>
              <a:rPr lang="en-US" dirty="0"/>
              <a:t>Limits to Mental and Fiscal Accounting</a:t>
            </a:r>
          </a:p>
        </p:txBody>
      </p:sp>
      <p:sp>
        <p:nvSpPr>
          <p:cNvPr id="3" name="Content Placeholder 2">
            <a:extLst>
              <a:ext uri="{FF2B5EF4-FFF2-40B4-BE49-F238E27FC236}">
                <a16:creationId xmlns:a16="http://schemas.microsoft.com/office/drawing/2014/main" id="{90CD7FC4-C2CA-46CB-91DA-F9BCAFB8EFB3}"/>
              </a:ext>
            </a:extLst>
          </p:cNvPr>
          <p:cNvSpPr>
            <a:spLocks noGrp="1"/>
          </p:cNvSpPr>
          <p:nvPr>
            <p:ph idx="1"/>
          </p:nvPr>
        </p:nvSpPr>
        <p:spPr/>
        <p:txBody>
          <a:bodyPr/>
          <a:lstStyle/>
          <a:p>
            <a:r>
              <a:rPr lang="en-US" dirty="0"/>
              <a:t>If mental accounting concerning pension accounts was a strong force, government rules prohibiting early withdrawals would be unnecessary. </a:t>
            </a:r>
          </a:p>
          <a:p>
            <a:r>
              <a:rPr lang="en-US" dirty="0"/>
              <a:t>However, fiscal accounting also has weaknesses, depending on government policy. In the U.S., fiscal policy allows for a considerable amount of pre-retirement liquidity.</a:t>
            </a:r>
          </a:p>
        </p:txBody>
      </p:sp>
      <p:sp>
        <p:nvSpPr>
          <p:cNvPr id="4" name="Slide Number Placeholder 3">
            <a:extLst>
              <a:ext uri="{FF2B5EF4-FFF2-40B4-BE49-F238E27FC236}">
                <a16:creationId xmlns:a16="http://schemas.microsoft.com/office/drawing/2014/main" id="{DD54257D-B2C5-403F-BBAC-38E61FB92A71}"/>
              </a:ext>
            </a:extLst>
          </p:cNvPr>
          <p:cNvSpPr>
            <a:spLocks noGrp="1"/>
          </p:cNvSpPr>
          <p:nvPr>
            <p:ph type="sldNum" sz="quarter" idx="12"/>
          </p:nvPr>
        </p:nvSpPr>
        <p:spPr/>
        <p:txBody>
          <a:bodyPr/>
          <a:lstStyle/>
          <a:p>
            <a:fld id="{5573F625-F618-450D-B763-D39DAA98A2F4}" type="slidenum">
              <a:rPr lang="en-US" smtClean="0"/>
              <a:t>12</a:t>
            </a:fld>
            <a:endParaRPr lang="en-US" dirty="0"/>
          </a:p>
        </p:txBody>
      </p:sp>
    </p:spTree>
    <p:extLst>
      <p:ext uri="{BB962C8B-B14F-4D97-AF65-F5344CB8AC3E}">
        <p14:creationId xmlns:p14="http://schemas.microsoft.com/office/powerpoint/2010/main" val="1700728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F5272-AFE7-4501-9DF5-678091D5E348}"/>
              </a:ext>
            </a:extLst>
          </p:cNvPr>
          <p:cNvSpPr>
            <a:spLocks noGrp="1"/>
          </p:cNvSpPr>
          <p:nvPr>
            <p:ph type="title"/>
          </p:nvPr>
        </p:nvSpPr>
        <p:spPr/>
        <p:txBody>
          <a:bodyPr/>
          <a:lstStyle/>
          <a:p>
            <a:pPr algn="ctr"/>
            <a:r>
              <a:rPr lang="en-US" dirty="0"/>
              <a:t>Pensions as Piggy Banks in Mental Accounting</a:t>
            </a:r>
          </a:p>
        </p:txBody>
      </p:sp>
      <p:sp>
        <p:nvSpPr>
          <p:cNvPr id="3" name="Content Placeholder 2">
            <a:extLst>
              <a:ext uri="{FF2B5EF4-FFF2-40B4-BE49-F238E27FC236}">
                <a16:creationId xmlns:a16="http://schemas.microsoft.com/office/drawing/2014/main" id="{E7BFAB03-20A2-404A-A912-A59E208D1D19}"/>
              </a:ext>
            </a:extLst>
          </p:cNvPr>
          <p:cNvSpPr>
            <a:spLocks noGrp="1"/>
          </p:cNvSpPr>
          <p:nvPr>
            <p:ph idx="1"/>
          </p:nvPr>
        </p:nvSpPr>
        <p:spPr/>
        <p:txBody>
          <a:bodyPr>
            <a:normAutofit lnSpcReduction="10000"/>
          </a:bodyPr>
          <a:lstStyle/>
          <a:p>
            <a:r>
              <a:rPr lang="en-US" dirty="0"/>
              <a:t>Despite mental accounting and fiscal accounting, there is considerable pre-retirement liquidity in pensions in the U.S.</a:t>
            </a:r>
          </a:p>
          <a:p>
            <a:endParaRPr lang="en-US" dirty="0"/>
          </a:p>
          <a:p>
            <a:r>
              <a:rPr lang="en-US" dirty="0"/>
              <a:t>However, it may not be despite those issues but in part because of them. </a:t>
            </a:r>
          </a:p>
          <a:p>
            <a:endParaRPr lang="en-US" dirty="0"/>
          </a:p>
          <a:p>
            <a:r>
              <a:rPr lang="en-US" dirty="0"/>
              <a:t>For some people, their mental accounting is to treat pensions as piggy banks.</a:t>
            </a:r>
          </a:p>
          <a:p>
            <a:endParaRPr lang="en-US" dirty="0"/>
          </a:p>
          <a:p>
            <a:r>
              <a:rPr lang="en-US" dirty="0"/>
              <a:t> </a:t>
            </a:r>
          </a:p>
          <a:p>
            <a:pPr marL="0" indent="0">
              <a:buNone/>
            </a:pPr>
            <a:endParaRPr lang="en-US" dirty="0"/>
          </a:p>
        </p:txBody>
      </p:sp>
      <p:sp>
        <p:nvSpPr>
          <p:cNvPr id="4" name="Slide Number Placeholder 3">
            <a:extLst>
              <a:ext uri="{FF2B5EF4-FFF2-40B4-BE49-F238E27FC236}">
                <a16:creationId xmlns:a16="http://schemas.microsoft.com/office/drawing/2014/main" id="{126708B9-4802-400A-AEE3-29E5B6F96623}"/>
              </a:ext>
            </a:extLst>
          </p:cNvPr>
          <p:cNvSpPr>
            <a:spLocks noGrp="1"/>
          </p:cNvSpPr>
          <p:nvPr>
            <p:ph type="sldNum" sz="quarter" idx="12"/>
          </p:nvPr>
        </p:nvSpPr>
        <p:spPr/>
        <p:txBody>
          <a:bodyPr/>
          <a:lstStyle/>
          <a:p>
            <a:fld id="{5573F625-F618-450D-B763-D39DAA98A2F4}" type="slidenum">
              <a:rPr lang="en-US" smtClean="0"/>
              <a:t>13</a:t>
            </a:fld>
            <a:endParaRPr lang="en-US" dirty="0"/>
          </a:p>
        </p:txBody>
      </p:sp>
    </p:spTree>
    <p:extLst>
      <p:ext uri="{BB962C8B-B14F-4D97-AF65-F5344CB8AC3E}">
        <p14:creationId xmlns:p14="http://schemas.microsoft.com/office/powerpoint/2010/main" val="1886339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5A12-553F-4CC3-9F23-3F21D6D6E959}"/>
              </a:ext>
            </a:extLst>
          </p:cNvPr>
          <p:cNvSpPr>
            <a:spLocks noGrp="1"/>
          </p:cNvSpPr>
          <p:nvPr>
            <p:ph type="title"/>
          </p:nvPr>
        </p:nvSpPr>
        <p:spPr/>
        <p:txBody>
          <a:bodyPr/>
          <a:lstStyle/>
          <a:p>
            <a:pPr algn="ctr"/>
            <a:r>
              <a:rPr lang="en-US" dirty="0"/>
              <a:t>Explanations for Pre-retirement Withdrawals</a:t>
            </a:r>
          </a:p>
        </p:txBody>
      </p:sp>
      <p:sp>
        <p:nvSpPr>
          <p:cNvPr id="3" name="Content Placeholder 2">
            <a:extLst>
              <a:ext uri="{FF2B5EF4-FFF2-40B4-BE49-F238E27FC236}">
                <a16:creationId xmlns:a16="http://schemas.microsoft.com/office/drawing/2014/main" id="{DB25CCA7-3B5F-4109-8FA6-72F1E7EDD26B}"/>
              </a:ext>
            </a:extLst>
          </p:cNvPr>
          <p:cNvSpPr>
            <a:spLocks noGrp="1"/>
          </p:cNvSpPr>
          <p:nvPr>
            <p:ph idx="1"/>
          </p:nvPr>
        </p:nvSpPr>
        <p:spPr>
          <a:xfrm>
            <a:off x="838200" y="1825625"/>
            <a:ext cx="10515600" cy="4351338"/>
          </a:xfrm>
        </p:spPr>
        <p:txBody>
          <a:bodyPr>
            <a:normAutofit/>
          </a:bodyPr>
          <a:lstStyle/>
          <a:p>
            <a:r>
              <a:rPr lang="en-US" dirty="0"/>
              <a:t>In the U.S., pre-retirement withdrawals are permitted when a worker changes jobs. They are also permitted while continuing to work for the job providing the pension for hardship, broadly defined, disability, education and purchasing a job.</a:t>
            </a:r>
          </a:p>
          <a:p>
            <a:r>
              <a:rPr lang="en-US" dirty="0" err="1"/>
              <a:t>Argento</a:t>
            </a:r>
            <a:r>
              <a:rPr lang="en-US" dirty="0"/>
              <a:t>, Bryant and </a:t>
            </a:r>
            <a:r>
              <a:rPr lang="en-US" dirty="0" err="1"/>
              <a:t>Sabelhaus</a:t>
            </a:r>
            <a:r>
              <a:rPr lang="en-US" dirty="0"/>
              <a:t> (2013) find that pre-retirement withdrawals from individual account pensions are equal to 30 to 45 percent of annual contributions, with the amount varying across years.</a:t>
            </a:r>
          </a:p>
          <a:p>
            <a:endParaRPr lang="en-US" dirty="0"/>
          </a:p>
        </p:txBody>
      </p:sp>
      <p:sp>
        <p:nvSpPr>
          <p:cNvPr id="4" name="Slide Number Placeholder 3">
            <a:extLst>
              <a:ext uri="{FF2B5EF4-FFF2-40B4-BE49-F238E27FC236}">
                <a16:creationId xmlns:a16="http://schemas.microsoft.com/office/drawing/2014/main" id="{9CB19326-098E-45D8-AD97-A65D10471572}"/>
              </a:ext>
            </a:extLst>
          </p:cNvPr>
          <p:cNvSpPr>
            <a:spLocks noGrp="1"/>
          </p:cNvSpPr>
          <p:nvPr>
            <p:ph type="sldNum" sz="quarter" idx="12"/>
          </p:nvPr>
        </p:nvSpPr>
        <p:spPr/>
        <p:txBody>
          <a:bodyPr/>
          <a:lstStyle/>
          <a:p>
            <a:fld id="{5573F625-F618-450D-B763-D39DAA98A2F4}" type="slidenum">
              <a:rPr lang="en-US" smtClean="0"/>
              <a:t>14</a:t>
            </a:fld>
            <a:endParaRPr lang="en-US" dirty="0"/>
          </a:p>
        </p:txBody>
      </p:sp>
    </p:spTree>
    <p:extLst>
      <p:ext uri="{BB962C8B-B14F-4D97-AF65-F5344CB8AC3E}">
        <p14:creationId xmlns:p14="http://schemas.microsoft.com/office/powerpoint/2010/main" val="1545846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90753-354D-42C8-AB64-B5F04FBFB46B}"/>
              </a:ext>
            </a:extLst>
          </p:cNvPr>
          <p:cNvSpPr>
            <a:spLocks noGrp="1"/>
          </p:cNvSpPr>
          <p:nvPr>
            <p:ph type="title"/>
          </p:nvPr>
        </p:nvSpPr>
        <p:spPr/>
        <p:txBody>
          <a:bodyPr/>
          <a:lstStyle/>
          <a:p>
            <a:pPr algn="ctr"/>
            <a:r>
              <a:rPr lang="en-US" dirty="0"/>
              <a:t>Job Change, Low-wage Households</a:t>
            </a:r>
          </a:p>
        </p:txBody>
      </p:sp>
      <p:sp>
        <p:nvSpPr>
          <p:cNvPr id="3" name="Content Placeholder 2">
            <a:extLst>
              <a:ext uri="{FF2B5EF4-FFF2-40B4-BE49-F238E27FC236}">
                <a16:creationId xmlns:a16="http://schemas.microsoft.com/office/drawing/2014/main" id="{BDA0EDBD-6CFC-46EF-A140-A3812028C703}"/>
              </a:ext>
            </a:extLst>
          </p:cNvPr>
          <p:cNvSpPr>
            <a:spLocks noGrp="1"/>
          </p:cNvSpPr>
          <p:nvPr>
            <p:ph idx="1"/>
          </p:nvPr>
        </p:nvSpPr>
        <p:spPr/>
        <p:txBody>
          <a:bodyPr/>
          <a:lstStyle/>
          <a:p>
            <a:r>
              <a:rPr lang="en-US" dirty="0" err="1"/>
              <a:t>Amromin</a:t>
            </a:r>
            <a:r>
              <a:rPr lang="en-US" dirty="0"/>
              <a:t> and Smith (2003) find that workers who lose their jobs are more likely to take a pre-retirement pension withdrawal. </a:t>
            </a:r>
          </a:p>
          <a:p>
            <a:r>
              <a:rPr lang="en-US" dirty="0"/>
              <a:t>Ghilarducci, </a:t>
            </a:r>
            <a:r>
              <a:rPr lang="en-US" dirty="0" err="1"/>
              <a:t>Radpour</a:t>
            </a:r>
            <a:r>
              <a:rPr lang="en-US" dirty="0"/>
              <a:t> and Webb (2019) find that low-wage households are more likely to experience economic shocks, and also more likely to make pre-retirement withdrawals from their retirement accounts when they do. </a:t>
            </a:r>
          </a:p>
        </p:txBody>
      </p:sp>
      <p:sp>
        <p:nvSpPr>
          <p:cNvPr id="4" name="Slide Number Placeholder 3">
            <a:extLst>
              <a:ext uri="{FF2B5EF4-FFF2-40B4-BE49-F238E27FC236}">
                <a16:creationId xmlns:a16="http://schemas.microsoft.com/office/drawing/2014/main" id="{837980F1-CED2-4483-B7A5-A618601953EF}"/>
              </a:ext>
            </a:extLst>
          </p:cNvPr>
          <p:cNvSpPr>
            <a:spLocks noGrp="1"/>
          </p:cNvSpPr>
          <p:nvPr>
            <p:ph type="sldNum" sz="quarter" idx="12"/>
          </p:nvPr>
        </p:nvSpPr>
        <p:spPr/>
        <p:txBody>
          <a:bodyPr/>
          <a:lstStyle/>
          <a:p>
            <a:fld id="{5573F625-F618-450D-B763-D39DAA98A2F4}" type="slidenum">
              <a:rPr lang="en-US" smtClean="0"/>
              <a:t>15</a:t>
            </a:fld>
            <a:endParaRPr lang="en-US" dirty="0"/>
          </a:p>
        </p:txBody>
      </p:sp>
    </p:spTree>
    <p:extLst>
      <p:ext uri="{BB962C8B-B14F-4D97-AF65-F5344CB8AC3E}">
        <p14:creationId xmlns:p14="http://schemas.microsoft.com/office/powerpoint/2010/main" val="2213073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12E8-C566-45E8-AE3E-DB107097770C}"/>
              </a:ext>
            </a:extLst>
          </p:cNvPr>
          <p:cNvSpPr>
            <a:spLocks noGrp="1"/>
          </p:cNvSpPr>
          <p:nvPr>
            <p:ph type="title"/>
          </p:nvPr>
        </p:nvSpPr>
        <p:spPr/>
        <p:txBody>
          <a:bodyPr/>
          <a:lstStyle/>
          <a:p>
            <a:pPr algn="ctr"/>
            <a:r>
              <a:rPr lang="en-US" dirty="0"/>
              <a:t>Liquidity Constraint</a:t>
            </a:r>
          </a:p>
        </p:txBody>
      </p:sp>
      <p:sp>
        <p:nvSpPr>
          <p:cNvPr id="3" name="Content Placeholder 2">
            <a:extLst>
              <a:ext uri="{FF2B5EF4-FFF2-40B4-BE49-F238E27FC236}">
                <a16:creationId xmlns:a16="http://schemas.microsoft.com/office/drawing/2014/main" id="{13AEC52D-557A-4297-9627-48A1A8E28945}"/>
              </a:ext>
            </a:extLst>
          </p:cNvPr>
          <p:cNvSpPr>
            <a:spLocks noGrp="1"/>
          </p:cNvSpPr>
          <p:nvPr>
            <p:ph idx="1"/>
          </p:nvPr>
        </p:nvSpPr>
        <p:spPr/>
        <p:txBody>
          <a:bodyPr/>
          <a:lstStyle/>
          <a:p>
            <a:r>
              <a:rPr lang="en-US" dirty="0"/>
              <a:t>Young people are likely to be liquidity constrained, but lack of liquidity affects people of all ages.</a:t>
            </a:r>
          </a:p>
          <a:p>
            <a:r>
              <a:rPr lang="en-US" dirty="0"/>
              <a:t> </a:t>
            </a:r>
            <a:r>
              <a:rPr lang="en-US" dirty="0" err="1"/>
              <a:t>Beshears</a:t>
            </a:r>
            <a:r>
              <a:rPr lang="en-US" dirty="0"/>
              <a:t> et al. (2018a) find that U.S. households do almost all of their voluntary savings in illiquid assets (primarily homes and pensions). </a:t>
            </a:r>
          </a:p>
        </p:txBody>
      </p:sp>
      <p:sp>
        <p:nvSpPr>
          <p:cNvPr id="4" name="Slide Number Placeholder 3">
            <a:extLst>
              <a:ext uri="{FF2B5EF4-FFF2-40B4-BE49-F238E27FC236}">
                <a16:creationId xmlns:a16="http://schemas.microsoft.com/office/drawing/2014/main" id="{03BDFF54-761E-4B47-9524-D11AA407EA38}"/>
              </a:ext>
            </a:extLst>
          </p:cNvPr>
          <p:cNvSpPr>
            <a:spLocks noGrp="1"/>
          </p:cNvSpPr>
          <p:nvPr>
            <p:ph type="sldNum" sz="quarter" idx="12"/>
          </p:nvPr>
        </p:nvSpPr>
        <p:spPr/>
        <p:txBody>
          <a:bodyPr/>
          <a:lstStyle/>
          <a:p>
            <a:fld id="{5573F625-F618-450D-B763-D39DAA98A2F4}" type="slidenum">
              <a:rPr lang="en-US" smtClean="0"/>
              <a:t>16</a:t>
            </a:fld>
            <a:endParaRPr lang="en-US" dirty="0"/>
          </a:p>
        </p:txBody>
      </p:sp>
    </p:spTree>
    <p:extLst>
      <p:ext uri="{BB962C8B-B14F-4D97-AF65-F5344CB8AC3E}">
        <p14:creationId xmlns:p14="http://schemas.microsoft.com/office/powerpoint/2010/main" val="2668850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89EF0-16D0-46DE-BD6D-3AA4AAB33E27}"/>
              </a:ext>
            </a:extLst>
          </p:cNvPr>
          <p:cNvSpPr>
            <a:spLocks noGrp="1"/>
          </p:cNvSpPr>
          <p:nvPr>
            <p:ph type="title"/>
          </p:nvPr>
        </p:nvSpPr>
        <p:spPr/>
        <p:txBody>
          <a:bodyPr/>
          <a:lstStyle/>
          <a:p>
            <a:pPr algn="ctr"/>
            <a:r>
              <a:rPr lang="en-US" dirty="0"/>
              <a:t>Loans</a:t>
            </a:r>
          </a:p>
        </p:txBody>
      </p:sp>
      <p:sp>
        <p:nvSpPr>
          <p:cNvPr id="3" name="Content Placeholder 2">
            <a:extLst>
              <a:ext uri="{FF2B5EF4-FFF2-40B4-BE49-F238E27FC236}">
                <a16:creationId xmlns:a16="http://schemas.microsoft.com/office/drawing/2014/main" id="{7BBDD9C2-FF02-4764-A475-39847FE0A0A1}"/>
              </a:ext>
            </a:extLst>
          </p:cNvPr>
          <p:cNvSpPr>
            <a:spLocks noGrp="1"/>
          </p:cNvSpPr>
          <p:nvPr>
            <p:ph idx="1"/>
          </p:nvPr>
        </p:nvSpPr>
        <p:spPr/>
        <p:txBody>
          <a:bodyPr>
            <a:normAutofit lnSpcReduction="10000"/>
          </a:bodyPr>
          <a:lstStyle/>
          <a:p>
            <a:r>
              <a:rPr lang="en-US" dirty="0"/>
              <a:t>Taking a loan from a 401(k) plan involves using pension assets for non-retirement purposes, and thus violates the non-fungibility perspective of mental accounting. </a:t>
            </a:r>
          </a:p>
          <a:p>
            <a:r>
              <a:rPr lang="en-US" dirty="0"/>
              <a:t>A 2012 study by the National Association of Realtors finds that 9 percent of recent home buyers used money from a 401(k) plan or pension plan to help make a down payment (Block 2013). A typical down payment on a home loan is 20 percent and the term is 30 years. </a:t>
            </a:r>
          </a:p>
          <a:p>
            <a:r>
              <a:rPr lang="en-US" dirty="0"/>
              <a:t>Another survey finds that 29 percent of Millennials used money from a 401(k) plan or IRA to make the down payment for a home purchase (Shell 2018). Millennials were born between the early 1980s and the mid-1990s and early 2000s.</a:t>
            </a:r>
          </a:p>
          <a:p>
            <a:endParaRPr lang="en-US" dirty="0"/>
          </a:p>
        </p:txBody>
      </p:sp>
      <p:sp>
        <p:nvSpPr>
          <p:cNvPr id="4" name="Slide Number Placeholder 3">
            <a:extLst>
              <a:ext uri="{FF2B5EF4-FFF2-40B4-BE49-F238E27FC236}">
                <a16:creationId xmlns:a16="http://schemas.microsoft.com/office/drawing/2014/main" id="{31BF0D18-2A00-4ABC-903B-FD3572E99D85}"/>
              </a:ext>
            </a:extLst>
          </p:cNvPr>
          <p:cNvSpPr>
            <a:spLocks noGrp="1"/>
          </p:cNvSpPr>
          <p:nvPr>
            <p:ph type="sldNum" sz="quarter" idx="12"/>
          </p:nvPr>
        </p:nvSpPr>
        <p:spPr/>
        <p:txBody>
          <a:bodyPr/>
          <a:lstStyle/>
          <a:p>
            <a:fld id="{5573F625-F618-450D-B763-D39DAA98A2F4}" type="slidenum">
              <a:rPr lang="en-US" smtClean="0"/>
              <a:t>17</a:t>
            </a:fld>
            <a:endParaRPr lang="en-US" dirty="0"/>
          </a:p>
        </p:txBody>
      </p:sp>
    </p:spTree>
    <p:extLst>
      <p:ext uri="{BB962C8B-B14F-4D97-AF65-F5344CB8AC3E}">
        <p14:creationId xmlns:p14="http://schemas.microsoft.com/office/powerpoint/2010/main" val="1027337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A46E-7416-4C60-868F-7FCF65ACA36A}"/>
              </a:ext>
            </a:extLst>
          </p:cNvPr>
          <p:cNvSpPr>
            <a:spLocks noGrp="1"/>
          </p:cNvSpPr>
          <p:nvPr>
            <p:ph type="title"/>
          </p:nvPr>
        </p:nvSpPr>
        <p:spPr/>
        <p:txBody>
          <a:bodyPr/>
          <a:lstStyle/>
          <a:p>
            <a:pPr algn="ctr"/>
            <a:r>
              <a:rPr lang="en-US" dirty="0"/>
              <a:t>Loan Defaults</a:t>
            </a:r>
          </a:p>
        </p:txBody>
      </p:sp>
      <p:sp>
        <p:nvSpPr>
          <p:cNvPr id="3" name="Content Placeholder 2">
            <a:extLst>
              <a:ext uri="{FF2B5EF4-FFF2-40B4-BE49-F238E27FC236}">
                <a16:creationId xmlns:a16="http://schemas.microsoft.com/office/drawing/2014/main" id="{BA8E96D2-B9C9-4DCA-A5DE-CF817F70F0A2}"/>
              </a:ext>
            </a:extLst>
          </p:cNvPr>
          <p:cNvSpPr>
            <a:spLocks noGrp="1"/>
          </p:cNvSpPr>
          <p:nvPr>
            <p:ph idx="1"/>
          </p:nvPr>
        </p:nvSpPr>
        <p:spPr>
          <a:xfrm>
            <a:off x="542108" y="2506662"/>
            <a:ext cx="10515600" cy="4351338"/>
          </a:xfrm>
        </p:spPr>
        <p:txBody>
          <a:bodyPr/>
          <a:lstStyle/>
          <a:p>
            <a:r>
              <a:rPr lang="en-US" dirty="0"/>
              <a:t>Deloitte (2018) projects that more than $2 trillion in potential future pension account balances will be lost due to loan defaults from 401(k) accounts over the next 10 years.  </a:t>
            </a:r>
          </a:p>
          <a:p>
            <a:r>
              <a:rPr lang="en-US" dirty="0"/>
              <a:t>Ten percent of plan loans default each year. Loan defaults are thus a major aspect of pre-retirement leakage from the pension system. </a:t>
            </a:r>
          </a:p>
        </p:txBody>
      </p:sp>
      <p:sp>
        <p:nvSpPr>
          <p:cNvPr id="4" name="Slide Number Placeholder 3">
            <a:extLst>
              <a:ext uri="{FF2B5EF4-FFF2-40B4-BE49-F238E27FC236}">
                <a16:creationId xmlns:a16="http://schemas.microsoft.com/office/drawing/2014/main" id="{A5821C3C-2ECA-46CA-AACB-68BEECFA5412}"/>
              </a:ext>
            </a:extLst>
          </p:cNvPr>
          <p:cNvSpPr>
            <a:spLocks noGrp="1"/>
          </p:cNvSpPr>
          <p:nvPr>
            <p:ph type="sldNum" sz="quarter" idx="12"/>
          </p:nvPr>
        </p:nvSpPr>
        <p:spPr/>
        <p:txBody>
          <a:bodyPr/>
          <a:lstStyle/>
          <a:p>
            <a:fld id="{5573F625-F618-450D-B763-D39DAA98A2F4}" type="slidenum">
              <a:rPr lang="en-US" smtClean="0"/>
              <a:t>18</a:t>
            </a:fld>
            <a:endParaRPr lang="en-US" dirty="0"/>
          </a:p>
        </p:txBody>
      </p:sp>
    </p:spTree>
    <p:extLst>
      <p:ext uri="{BB962C8B-B14F-4D97-AF65-F5344CB8AC3E}">
        <p14:creationId xmlns:p14="http://schemas.microsoft.com/office/powerpoint/2010/main" val="253252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7100D-DB84-4138-8B05-E43645D78885}"/>
              </a:ext>
            </a:extLst>
          </p:cNvPr>
          <p:cNvSpPr>
            <a:spLocks noGrp="1"/>
          </p:cNvSpPr>
          <p:nvPr>
            <p:ph type="title"/>
          </p:nvPr>
        </p:nvSpPr>
        <p:spPr/>
        <p:txBody>
          <a:bodyPr/>
          <a:lstStyle/>
          <a:p>
            <a:pPr algn="ctr"/>
            <a:r>
              <a:rPr lang="en-US" dirty="0"/>
              <a:t>Autoenrollment</a:t>
            </a:r>
          </a:p>
        </p:txBody>
      </p:sp>
      <p:sp>
        <p:nvSpPr>
          <p:cNvPr id="3" name="Content Placeholder 2">
            <a:extLst>
              <a:ext uri="{FF2B5EF4-FFF2-40B4-BE49-F238E27FC236}">
                <a16:creationId xmlns:a16="http://schemas.microsoft.com/office/drawing/2014/main" id="{54DB2DC5-BD61-4CD2-A1C4-535354C98AD5}"/>
              </a:ext>
            </a:extLst>
          </p:cNvPr>
          <p:cNvSpPr>
            <a:spLocks noGrp="1"/>
          </p:cNvSpPr>
          <p:nvPr>
            <p:ph idx="1"/>
          </p:nvPr>
        </p:nvSpPr>
        <p:spPr/>
        <p:txBody>
          <a:bodyPr/>
          <a:lstStyle/>
          <a:p>
            <a:r>
              <a:rPr lang="en-US" dirty="0"/>
              <a:t>The problem of workers using their pensions as a piggy bank for purposes other than retirement savings seems to be particularly an issue for workers who passively are automatically enrolled in a pension, rather than proactively enrolling in a plan.</a:t>
            </a:r>
          </a:p>
          <a:p>
            <a:r>
              <a:rPr lang="en-US" dirty="0" err="1"/>
              <a:t>Beshears</a:t>
            </a:r>
            <a:r>
              <a:rPr lang="en-US" dirty="0"/>
              <a:t> et al. (2018b) find that 40 percent of the increase in savings due to autoenrollment is lost due to pre-retirement leakage.</a:t>
            </a:r>
          </a:p>
        </p:txBody>
      </p:sp>
      <p:sp>
        <p:nvSpPr>
          <p:cNvPr id="4" name="Slide Number Placeholder 3">
            <a:extLst>
              <a:ext uri="{FF2B5EF4-FFF2-40B4-BE49-F238E27FC236}">
                <a16:creationId xmlns:a16="http://schemas.microsoft.com/office/drawing/2014/main" id="{7AE1F63A-5CB2-4793-9880-0900A9284690}"/>
              </a:ext>
            </a:extLst>
          </p:cNvPr>
          <p:cNvSpPr>
            <a:spLocks noGrp="1"/>
          </p:cNvSpPr>
          <p:nvPr>
            <p:ph type="sldNum" sz="quarter" idx="12"/>
          </p:nvPr>
        </p:nvSpPr>
        <p:spPr/>
        <p:txBody>
          <a:bodyPr/>
          <a:lstStyle/>
          <a:p>
            <a:fld id="{5573F625-F618-450D-B763-D39DAA98A2F4}" type="slidenum">
              <a:rPr lang="en-US" smtClean="0"/>
              <a:t>19</a:t>
            </a:fld>
            <a:endParaRPr lang="en-US" dirty="0"/>
          </a:p>
        </p:txBody>
      </p:sp>
    </p:spTree>
    <p:extLst>
      <p:ext uri="{BB962C8B-B14F-4D97-AF65-F5344CB8AC3E}">
        <p14:creationId xmlns:p14="http://schemas.microsoft.com/office/powerpoint/2010/main" val="423149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F68B6-735A-41CA-8B00-FA877E09BF60}"/>
              </a:ext>
            </a:extLst>
          </p:cNvPr>
          <p:cNvSpPr>
            <a:spLocks noGrp="1"/>
          </p:cNvSpPr>
          <p:nvPr>
            <p:ph type="title"/>
          </p:nvPr>
        </p:nvSpPr>
        <p:spPr/>
        <p:txBody>
          <a:bodyPr/>
          <a:lstStyle/>
          <a:p>
            <a:pPr algn="ctr"/>
            <a:r>
              <a:rPr lang="en-US" dirty="0"/>
              <a:t>Mental Accounting</a:t>
            </a:r>
          </a:p>
        </p:txBody>
      </p:sp>
      <p:sp>
        <p:nvSpPr>
          <p:cNvPr id="3" name="Content Placeholder 2">
            <a:extLst>
              <a:ext uri="{FF2B5EF4-FFF2-40B4-BE49-F238E27FC236}">
                <a16:creationId xmlns:a16="http://schemas.microsoft.com/office/drawing/2014/main" id="{1C208D5E-DAE6-4A95-954D-3732BD05AA37}"/>
              </a:ext>
            </a:extLst>
          </p:cNvPr>
          <p:cNvSpPr>
            <a:spLocks noGrp="1"/>
          </p:cNvSpPr>
          <p:nvPr>
            <p:ph idx="1"/>
          </p:nvPr>
        </p:nvSpPr>
        <p:spPr>
          <a:xfrm>
            <a:off x="1011622" y="1690688"/>
            <a:ext cx="10515600" cy="4351338"/>
          </a:xfrm>
        </p:spPr>
        <p:txBody>
          <a:bodyPr/>
          <a:lstStyle/>
          <a:p>
            <a:r>
              <a:rPr lang="en-US" dirty="0"/>
              <a:t>Mental accounting is a theory developed by Richard Thaler, the 2017 Nobel Prize Laureate in Economics.</a:t>
            </a:r>
          </a:p>
          <a:p>
            <a:r>
              <a:rPr lang="en-US" dirty="0"/>
              <a:t>With this theory, money is treated as nonfungible when it is placed in accounts for special purposes.</a:t>
            </a:r>
          </a:p>
          <a:p>
            <a:r>
              <a:rPr lang="en-US" dirty="0"/>
              <a:t>While it applies in other situations, the example we consider is money placed in individual account pensions.</a:t>
            </a:r>
          </a:p>
          <a:p>
            <a:r>
              <a:rPr lang="en-US" dirty="0"/>
              <a:t>Thaler argues that money in these pension accounts is treated as nonfungible because of mental accounting.</a:t>
            </a:r>
          </a:p>
          <a:p>
            <a:endParaRPr lang="en-US" dirty="0"/>
          </a:p>
          <a:p>
            <a:endParaRPr lang="en-US" dirty="0"/>
          </a:p>
        </p:txBody>
      </p:sp>
      <p:sp>
        <p:nvSpPr>
          <p:cNvPr id="4" name="Slide Number Placeholder 3">
            <a:extLst>
              <a:ext uri="{FF2B5EF4-FFF2-40B4-BE49-F238E27FC236}">
                <a16:creationId xmlns:a16="http://schemas.microsoft.com/office/drawing/2014/main" id="{6B2F1805-ED6D-4D07-A1D2-5C28A98B5314}"/>
              </a:ext>
            </a:extLst>
          </p:cNvPr>
          <p:cNvSpPr>
            <a:spLocks noGrp="1"/>
          </p:cNvSpPr>
          <p:nvPr>
            <p:ph type="sldNum" sz="quarter" idx="12"/>
          </p:nvPr>
        </p:nvSpPr>
        <p:spPr/>
        <p:txBody>
          <a:bodyPr/>
          <a:lstStyle/>
          <a:p>
            <a:fld id="{5573F625-F618-450D-B763-D39DAA98A2F4}" type="slidenum">
              <a:rPr lang="en-US" smtClean="0"/>
              <a:t>2</a:t>
            </a:fld>
            <a:endParaRPr lang="en-US" dirty="0"/>
          </a:p>
        </p:txBody>
      </p:sp>
    </p:spTree>
    <p:extLst>
      <p:ext uri="{BB962C8B-B14F-4D97-AF65-F5344CB8AC3E}">
        <p14:creationId xmlns:p14="http://schemas.microsoft.com/office/powerpoint/2010/main" val="2261683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1696F-12D9-46EA-B890-79D4BF6F07F3}"/>
              </a:ext>
            </a:extLst>
          </p:cNvPr>
          <p:cNvSpPr>
            <a:spLocks noGrp="1"/>
          </p:cNvSpPr>
          <p:nvPr>
            <p:ph type="title"/>
          </p:nvPr>
        </p:nvSpPr>
        <p:spPr/>
        <p:txBody>
          <a:bodyPr/>
          <a:lstStyle/>
          <a:p>
            <a:pPr algn="ctr"/>
            <a:r>
              <a:rPr lang="en-US" dirty="0"/>
              <a:t>Political Economy of Pre-retirement Liquidity</a:t>
            </a:r>
          </a:p>
        </p:txBody>
      </p:sp>
      <p:sp>
        <p:nvSpPr>
          <p:cNvPr id="3" name="Content Placeholder 2">
            <a:extLst>
              <a:ext uri="{FF2B5EF4-FFF2-40B4-BE49-F238E27FC236}">
                <a16:creationId xmlns:a16="http://schemas.microsoft.com/office/drawing/2014/main" id="{85AFEF5E-53D0-4307-BA20-38763D429702}"/>
              </a:ext>
            </a:extLst>
          </p:cNvPr>
          <p:cNvSpPr>
            <a:spLocks noGrp="1"/>
          </p:cNvSpPr>
          <p:nvPr>
            <p:ph idx="1"/>
          </p:nvPr>
        </p:nvSpPr>
        <p:spPr/>
        <p:txBody>
          <a:bodyPr/>
          <a:lstStyle/>
          <a:p>
            <a:r>
              <a:rPr lang="en-US" dirty="0"/>
              <a:t>Changes in tax laws have made IRAs more liquid over time. </a:t>
            </a:r>
          </a:p>
          <a:p>
            <a:r>
              <a:rPr lang="en-US" dirty="0"/>
              <a:t>While not initially possible when IRAs were first established in 1974, the Taxpayer Relief Act of 1997 made it possible to withdraw money from an IRA for the purpose of buying one’s first house. </a:t>
            </a:r>
          </a:p>
          <a:p>
            <a:r>
              <a:rPr lang="en-US" dirty="0"/>
              <a:t>Roth IRAs also were initiated by the Taxpayer Relief Act of 1997. With Roth IRAs, the person can withdraw their own contributions at any time because they have already paid taxes on those contributions.</a:t>
            </a:r>
          </a:p>
        </p:txBody>
      </p:sp>
      <p:sp>
        <p:nvSpPr>
          <p:cNvPr id="4" name="Slide Number Placeholder 3">
            <a:extLst>
              <a:ext uri="{FF2B5EF4-FFF2-40B4-BE49-F238E27FC236}">
                <a16:creationId xmlns:a16="http://schemas.microsoft.com/office/drawing/2014/main" id="{A105618C-C802-4C21-8D7D-2DA66CBA501D}"/>
              </a:ext>
            </a:extLst>
          </p:cNvPr>
          <p:cNvSpPr>
            <a:spLocks noGrp="1"/>
          </p:cNvSpPr>
          <p:nvPr>
            <p:ph type="sldNum" sz="quarter" idx="12"/>
          </p:nvPr>
        </p:nvSpPr>
        <p:spPr/>
        <p:txBody>
          <a:bodyPr/>
          <a:lstStyle/>
          <a:p>
            <a:fld id="{5573F625-F618-450D-B763-D39DAA98A2F4}" type="slidenum">
              <a:rPr lang="en-US" smtClean="0"/>
              <a:t>20</a:t>
            </a:fld>
            <a:endParaRPr lang="en-US" dirty="0"/>
          </a:p>
        </p:txBody>
      </p:sp>
    </p:spTree>
    <p:extLst>
      <p:ext uri="{BB962C8B-B14F-4D97-AF65-F5344CB8AC3E}">
        <p14:creationId xmlns:p14="http://schemas.microsoft.com/office/powerpoint/2010/main" val="1106503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2525-7E3C-40A7-8E65-E17C386E7C16}"/>
              </a:ext>
            </a:extLst>
          </p:cNvPr>
          <p:cNvSpPr>
            <a:spLocks noGrp="1"/>
          </p:cNvSpPr>
          <p:nvPr>
            <p:ph type="title"/>
          </p:nvPr>
        </p:nvSpPr>
        <p:spPr/>
        <p:txBody>
          <a:bodyPr/>
          <a:lstStyle/>
          <a:p>
            <a:pPr algn="ctr"/>
            <a:r>
              <a:rPr lang="en-US" dirty="0"/>
              <a:t>Other Countries</a:t>
            </a:r>
          </a:p>
        </p:txBody>
      </p:sp>
      <p:sp>
        <p:nvSpPr>
          <p:cNvPr id="3" name="Content Placeholder 2">
            <a:extLst>
              <a:ext uri="{FF2B5EF4-FFF2-40B4-BE49-F238E27FC236}">
                <a16:creationId xmlns:a16="http://schemas.microsoft.com/office/drawing/2014/main" id="{3E98B1A1-C2E6-4EA8-8907-E9BBB5FB335F}"/>
              </a:ext>
            </a:extLst>
          </p:cNvPr>
          <p:cNvSpPr>
            <a:spLocks noGrp="1"/>
          </p:cNvSpPr>
          <p:nvPr>
            <p:ph idx="1"/>
          </p:nvPr>
        </p:nvSpPr>
        <p:spPr/>
        <p:txBody>
          <a:bodyPr>
            <a:normAutofit lnSpcReduction="10000"/>
          </a:bodyPr>
          <a:lstStyle/>
          <a:p>
            <a:r>
              <a:rPr lang="en-US" dirty="0"/>
              <a:t>The issue of pre-retirement access to pension accounts is not just an issue in the United States. </a:t>
            </a:r>
          </a:p>
          <a:p>
            <a:r>
              <a:rPr lang="en-US" dirty="0"/>
              <a:t>In some other countries, pre-retirement liquidity is built into a voluntary pension system in the hopes that doing so would increase pension coverage. </a:t>
            </a:r>
          </a:p>
          <a:p>
            <a:r>
              <a:rPr lang="en-US" dirty="0"/>
              <a:t>To encourage increased pension coverage, in 2018 Spain made it possible to withdraw pension savings after 10 years (Garrido 2018). </a:t>
            </a:r>
          </a:p>
          <a:p>
            <a:r>
              <a:rPr lang="en-US" dirty="0"/>
              <a:t>A commentator on the 2019 pension reform in Poland writes, “Other features written into the PPK law include inheritability, and the ability to access funds before retirement in some circumstances, such as house purchases” (</a:t>
            </a:r>
            <a:r>
              <a:rPr lang="en-US" dirty="0" err="1"/>
              <a:t>Krzyzak</a:t>
            </a:r>
            <a:r>
              <a:rPr lang="en-US" dirty="0"/>
              <a:t> 2019).  </a:t>
            </a:r>
          </a:p>
        </p:txBody>
      </p:sp>
      <p:sp>
        <p:nvSpPr>
          <p:cNvPr id="4" name="Slide Number Placeholder 3">
            <a:extLst>
              <a:ext uri="{FF2B5EF4-FFF2-40B4-BE49-F238E27FC236}">
                <a16:creationId xmlns:a16="http://schemas.microsoft.com/office/drawing/2014/main" id="{5EE72313-E924-440C-8C10-11A1C22F82E1}"/>
              </a:ext>
            </a:extLst>
          </p:cNvPr>
          <p:cNvSpPr>
            <a:spLocks noGrp="1"/>
          </p:cNvSpPr>
          <p:nvPr>
            <p:ph type="sldNum" sz="quarter" idx="12"/>
          </p:nvPr>
        </p:nvSpPr>
        <p:spPr/>
        <p:txBody>
          <a:bodyPr/>
          <a:lstStyle/>
          <a:p>
            <a:fld id="{5573F625-F618-450D-B763-D39DAA98A2F4}" type="slidenum">
              <a:rPr lang="en-US" smtClean="0"/>
              <a:t>21</a:t>
            </a:fld>
            <a:endParaRPr lang="en-US" dirty="0"/>
          </a:p>
        </p:txBody>
      </p:sp>
    </p:spTree>
    <p:extLst>
      <p:ext uri="{BB962C8B-B14F-4D97-AF65-F5344CB8AC3E}">
        <p14:creationId xmlns:p14="http://schemas.microsoft.com/office/powerpoint/2010/main" val="252768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02B8-05A9-47B4-BDA5-5136DE03D51F}"/>
              </a:ext>
            </a:extLst>
          </p:cNvPr>
          <p:cNvSpPr>
            <a:spLocks noGrp="1"/>
          </p:cNvSpPr>
          <p:nvPr>
            <p:ph type="title"/>
          </p:nvPr>
        </p:nvSpPr>
        <p:spPr/>
        <p:txBody>
          <a:bodyPr/>
          <a:lstStyle/>
          <a:p>
            <a:pPr algn="ctr"/>
            <a:r>
              <a:rPr lang="en-US" dirty="0"/>
              <a:t>UK</a:t>
            </a:r>
          </a:p>
        </p:txBody>
      </p:sp>
      <p:sp>
        <p:nvSpPr>
          <p:cNvPr id="3" name="Content Placeholder 2">
            <a:extLst>
              <a:ext uri="{FF2B5EF4-FFF2-40B4-BE49-F238E27FC236}">
                <a16:creationId xmlns:a16="http://schemas.microsoft.com/office/drawing/2014/main" id="{9E8A7462-C340-49F4-8D11-92BC1D9AD5AD}"/>
              </a:ext>
            </a:extLst>
          </p:cNvPr>
          <p:cNvSpPr>
            <a:spLocks noGrp="1"/>
          </p:cNvSpPr>
          <p:nvPr>
            <p:ph idx="1"/>
          </p:nvPr>
        </p:nvSpPr>
        <p:spPr/>
        <p:txBody>
          <a:bodyPr/>
          <a:lstStyle/>
          <a:p>
            <a:r>
              <a:rPr lang="en-US" dirty="0"/>
              <a:t>For example, in the United Kingdom, the Housing Secretary has argued that young people should be able to withdraw from their pension accounts in order to purchase their first home (Bartholomew 2019).</a:t>
            </a:r>
          </a:p>
        </p:txBody>
      </p:sp>
      <p:sp>
        <p:nvSpPr>
          <p:cNvPr id="4" name="Slide Number Placeholder 3">
            <a:extLst>
              <a:ext uri="{FF2B5EF4-FFF2-40B4-BE49-F238E27FC236}">
                <a16:creationId xmlns:a16="http://schemas.microsoft.com/office/drawing/2014/main" id="{AB11D28D-DD95-41EF-A410-2DAA55103B4E}"/>
              </a:ext>
            </a:extLst>
          </p:cNvPr>
          <p:cNvSpPr>
            <a:spLocks noGrp="1"/>
          </p:cNvSpPr>
          <p:nvPr>
            <p:ph type="sldNum" sz="quarter" idx="12"/>
          </p:nvPr>
        </p:nvSpPr>
        <p:spPr/>
        <p:txBody>
          <a:bodyPr/>
          <a:lstStyle/>
          <a:p>
            <a:fld id="{5573F625-F618-450D-B763-D39DAA98A2F4}" type="slidenum">
              <a:rPr lang="en-US" smtClean="0"/>
              <a:t>22</a:t>
            </a:fld>
            <a:endParaRPr lang="en-US" dirty="0"/>
          </a:p>
        </p:txBody>
      </p:sp>
    </p:spTree>
    <p:extLst>
      <p:ext uri="{BB962C8B-B14F-4D97-AF65-F5344CB8AC3E}">
        <p14:creationId xmlns:p14="http://schemas.microsoft.com/office/powerpoint/2010/main" val="2864479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112F-3E6A-4055-825D-E35FDD816BEF}"/>
              </a:ext>
            </a:extLst>
          </p:cNvPr>
          <p:cNvSpPr>
            <a:spLocks noGrp="1"/>
          </p:cNvSpPr>
          <p:nvPr>
            <p:ph type="title"/>
          </p:nvPr>
        </p:nvSpPr>
        <p:spPr/>
        <p:txBody>
          <a:bodyPr/>
          <a:lstStyle/>
          <a:p>
            <a:pPr algn="ctr"/>
            <a:r>
              <a:rPr lang="en-US" dirty="0"/>
              <a:t>Conclusions</a:t>
            </a:r>
          </a:p>
        </p:txBody>
      </p:sp>
      <p:sp>
        <p:nvSpPr>
          <p:cNvPr id="3" name="Content Placeholder 2">
            <a:extLst>
              <a:ext uri="{FF2B5EF4-FFF2-40B4-BE49-F238E27FC236}">
                <a16:creationId xmlns:a16="http://schemas.microsoft.com/office/drawing/2014/main" id="{81CD7577-BA13-4FB5-AC2B-7ACBEAA930CC}"/>
              </a:ext>
            </a:extLst>
          </p:cNvPr>
          <p:cNvSpPr>
            <a:spLocks noGrp="1"/>
          </p:cNvSpPr>
          <p:nvPr>
            <p:ph idx="1"/>
          </p:nvPr>
        </p:nvSpPr>
        <p:spPr/>
        <p:txBody>
          <a:bodyPr/>
          <a:lstStyle/>
          <a:p>
            <a:r>
              <a:rPr lang="en-US" dirty="0"/>
              <a:t>Defined contribution pension accounts, such as 401(k) plan accounts in the U.S., are frequently cited in the pension literature as examples of mental accounting. This paper re-examines the empirical evidence. </a:t>
            </a:r>
          </a:p>
          <a:p>
            <a:r>
              <a:rPr lang="en-US" dirty="0"/>
              <a:t>While mental accounting for pension accounts would clearly be desirable behavior, and is thus an aspect of normative economics, its role in positive economics is less clear. </a:t>
            </a:r>
          </a:p>
        </p:txBody>
      </p:sp>
      <p:sp>
        <p:nvSpPr>
          <p:cNvPr id="4" name="Slide Number Placeholder 3">
            <a:extLst>
              <a:ext uri="{FF2B5EF4-FFF2-40B4-BE49-F238E27FC236}">
                <a16:creationId xmlns:a16="http://schemas.microsoft.com/office/drawing/2014/main" id="{DE6F646D-E459-4959-A3C4-D1D6525831F3}"/>
              </a:ext>
            </a:extLst>
          </p:cNvPr>
          <p:cNvSpPr>
            <a:spLocks noGrp="1"/>
          </p:cNvSpPr>
          <p:nvPr>
            <p:ph type="sldNum" sz="quarter" idx="12"/>
          </p:nvPr>
        </p:nvSpPr>
        <p:spPr/>
        <p:txBody>
          <a:bodyPr/>
          <a:lstStyle/>
          <a:p>
            <a:fld id="{5573F625-F618-450D-B763-D39DAA98A2F4}" type="slidenum">
              <a:rPr lang="en-US" smtClean="0"/>
              <a:t>23</a:t>
            </a:fld>
            <a:endParaRPr lang="en-US" dirty="0"/>
          </a:p>
        </p:txBody>
      </p:sp>
    </p:spTree>
    <p:extLst>
      <p:ext uri="{BB962C8B-B14F-4D97-AF65-F5344CB8AC3E}">
        <p14:creationId xmlns:p14="http://schemas.microsoft.com/office/powerpoint/2010/main" val="3488958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B9D97-5DA6-4693-AEF0-0E364D29FF0D}"/>
              </a:ext>
            </a:extLst>
          </p:cNvPr>
          <p:cNvSpPr>
            <a:spLocks noGrp="1"/>
          </p:cNvSpPr>
          <p:nvPr>
            <p:ph type="title"/>
          </p:nvPr>
        </p:nvSpPr>
        <p:spPr/>
        <p:txBody>
          <a:bodyPr/>
          <a:lstStyle/>
          <a:p>
            <a:pPr algn="ctr"/>
            <a:r>
              <a:rPr lang="en-US" dirty="0"/>
              <a:t>Conclusions 2</a:t>
            </a:r>
          </a:p>
        </p:txBody>
      </p:sp>
      <p:sp>
        <p:nvSpPr>
          <p:cNvPr id="3" name="Content Placeholder 2">
            <a:extLst>
              <a:ext uri="{FF2B5EF4-FFF2-40B4-BE49-F238E27FC236}">
                <a16:creationId xmlns:a16="http://schemas.microsoft.com/office/drawing/2014/main" id="{330396A8-CC64-48BA-9FB5-A85D555F5970}"/>
              </a:ext>
            </a:extLst>
          </p:cNvPr>
          <p:cNvSpPr>
            <a:spLocks noGrp="1"/>
          </p:cNvSpPr>
          <p:nvPr>
            <p:ph idx="1"/>
          </p:nvPr>
        </p:nvSpPr>
        <p:spPr/>
        <p:txBody>
          <a:bodyPr>
            <a:normAutofit fontScale="92500" lnSpcReduction="10000"/>
          </a:bodyPr>
          <a:lstStyle/>
          <a:p>
            <a:r>
              <a:rPr lang="en-US" dirty="0"/>
              <a:t>To the extent that people treat pension accounts differently from other accounts, we argue that there are other possible explanations besides mental accounting. </a:t>
            </a:r>
          </a:p>
          <a:p>
            <a:r>
              <a:rPr lang="en-US" dirty="0"/>
              <a:t>In particular, we argue that the concept of fiscal accounting should be seen as an alternative to mental accounting in some situations, such as with pension accounts. </a:t>
            </a:r>
          </a:p>
          <a:p>
            <a:r>
              <a:rPr lang="en-US" dirty="0"/>
              <a:t>Fiscal accounting, which is the traditional view as to the differences between pension accounts and other accounts, recognizes that pension accounts are viewed separately from other accounts. </a:t>
            </a:r>
          </a:p>
          <a:p>
            <a:r>
              <a:rPr lang="en-US" dirty="0"/>
              <a:t>Government policy purposely sets up barriers to pre-retirement withdrawals from pension accounts through the use of tax penalties or outright prohibitions. </a:t>
            </a:r>
          </a:p>
        </p:txBody>
      </p:sp>
      <p:sp>
        <p:nvSpPr>
          <p:cNvPr id="4" name="Slide Number Placeholder 3">
            <a:extLst>
              <a:ext uri="{FF2B5EF4-FFF2-40B4-BE49-F238E27FC236}">
                <a16:creationId xmlns:a16="http://schemas.microsoft.com/office/drawing/2014/main" id="{782827D9-F274-4C2C-9CA5-531ABD02D3B1}"/>
              </a:ext>
            </a:extLst>
          </p:cNvPr>
          <p:cNvSpPr>
            <a:spLocks noGrp="1"/>
          </p:cNvSpPr>
          <p:nvPr>
            <p:ph type="sldNum" sz="quarter" idx="12"/>
          </p:nvPr>
        </p:nvSpPr>
        <p:spPr/>
        <p:txBody>
          <a:bodyPr/>
          <a:lstStyle/>
          <a:p>
            <a:fld id="{5573F625-F618-450D-B763-D39DAA98A2F4}" type="slidenum">
              <a:rPr lang="en-US" smtClean="0"/>
              <a:t>24</a:t>
            </a:fld>
            <a:endParaRPr lang="en-US" dirty="0"/>
          </a:p>
        </p:txBody>
      </p:sp>
    </p:spTree>
    <p:extLst>
      <p:ext uri="{BB962C8B-B14F-4D97-AF65-F5344CB8AC3E}">
        <p14:creationId xmlns:p14="http://schemas.microsoft.com/office/powerpoint/2010/main" val="3705038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203E3-0FE4-4C18-955B-BC075CE1A36C}"/>
              </a:ext>
            </a:extLst>
          </p:cNvPr>
          <p:cNvSpPr>
            <a:spLocks noGrp="1"/>
          </p:cNvSpPr>
          <p:nvPr>
            <p:ph type="title"/>
          </p:nvPr>
        </p:nvSpPr>
        <p:spPr/>
        <p:txBody>
          <a:bodyPr/>
          <a:lstStyle/>
          <a:p>
            <a:pPr algn="ctr"/>
            <a:r>
              <a:rPr lang="en-US" dirty="0"/>
              <a:t>Conclusions 3</a:t>
            </a:r>
          </a:p>
        </p:txBody>
      </p:sp>
      <p:sp>
        <p:nvSpPr>
          <p:cNvPr id="3" name="Content Placeholder 2">
            <a:extLst>
              <a:ext uri="{FF2B5EF4-FFF2-40B4-BE49-F238E27FC236}">
                <a16:creationId xmlns:a16="http://schemas.microsoft.com/office/drawing/2014/main" id="{333C6038-8921-4836-909E-4A3CA01BDE71}"/>
              </a:ext>
            </a:extLst>
          </p:cNvPr>
          <p:cNvSpPr>
            <a:spLocks noGrp="1"/>
          </p:cNvSpPr>
          <p:nvPr>
            <p:ph idx="1"/>
          </p:nvPr>
        </p:nvSpPr>
        <p:spPr/>
        <p:txBody>
          <a:bodyPr>
            <a:normAutofit lnSpcReduction="10000"/>
          </a:bodyPr>
          <a:lstStyle/>
          <a:p>
            <a:r>
              <a:rPr lang="en-US" dirty="0"/>
              <a:t>Despite the effects of both mental accounting and fiscal accounting, in the United States, greater liquidity is provided for pension plans than in a number of other countries.</a:t>
            </a:r>
          </a:p>
          <a:p>
            <a:r>
              <a:rPr lang="en-US"/>
              <a:t>There </a:t>
            </a:r>
            <a:r>
              <a:rPr lang="en-US" dirty="0"/>
              <a:t>is considerable evidence that mental and fiscal accounting are not overwhelming forces, and many people take pre-retirement withdrawals and loans from their pension accounts. </a:t>
            </a:r>
          </a:p>
          <a:p>
            <a:r>
              <a:rPr lang="en-US" dirty="0"/>
              <a:t>Thus, we argue for a rethinking of both concepts. First, some people’s mental accounting may be that they intend to use their pension account as a piggy bank. Second, in some countries, due presumably to issues relating to political economy, the tax and pension rules allow for pre-retirement withdrawals from pension plans.</a:t>
            </a:r>
          </a:p>
        </p:txBody>
      </p:sp>
      <p:sp>
        <p:nvSpPr>
          <p:cNvPr id="4" name="Slide Number Placeholder 3">
            <a:extLst>
              <a:ext uri="{FF2B5EF4-FFF2-40B4-BE49-F238E27FC236}">
                <a16:creationId xmlns:a16="http://schemas.microsoft.com/office/drawing/2014/main" id="{DD713E4A-E1F2-4C85-8AE1-A3F64A6A8934}"/>
              </a:ext>
            </a:extLst>
          </p:cNvPr>
          <p:cNvSpPr>
            <a:spLocks noGrp="1"/>
          </p:cNvSpPr>
          <p:nvPr>
            <p:ph type="sldNum" sz="quarter" idx="12"/>
          </p:nvPr>
        </p:nvSpPr>
        <p:spPr/>
        <p:txBody>
          <a:bodyPr/>
          <a:lstStyle/>
          <a:p>
            <a:fld id="{5573F625-F618-450D-B763-D39DAA98A2F4}" type="slidenum">
              <a:rPr lang="en-US" smtClean="0"/>
              <a:t>25</a:t>
            </a:fld>
            <a:endParaRPr lang="en-US" dirty="0"/>
          </a:p>
        </p:txBody>
      </p:sp>
    </p:spTree>
    <p:extLst>
      <p:ext uri="{BB962C8B-B14F-4D97-AF65-F5344CB8AC3E}">
        <p14:creationId xmlns:p14="http://schemas.microsoft.com/office/powerpoint/2010/main" val="1708967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4888-8DFF-4389-8A52-E2191CE9FA18}"/>
              </a:ext>
            </a:extLst>
          </p:cNvPr>
          <p:cNvSpPr>
            <a:spLocks noGrp="1"/>
          </p:cNvSpPr>
          <p:nvPr>
            <p:ph type="title"/>
          </p:nvPr>
        </p:nvSpPr>
        <p:spPr/>
        <p:txBody>
          <a:bodyPr/>
          <a:lstStyle/>
          <a:p>
            <a:pPr algn="ctr"/>
            <a:r>
              <a:rPr lang="en-US" dirty="0"/>
              <a:t>Fiscal Accounting</a:t>
            </a:r>
          </a:p>
        </p:txBody>
      </p:sp>
      <p:sp>
        <p:nvSpPr>
          <p:cNvPr id="3" name="Content Placeholder 2">
            <a:extLst>
              <a:ext uri="{FF2B5EF4-FFF2-40B4-BE49-F238E27FC236}">
                <a16:creationId xmlns:a16="http://schemas.microsoft.com/office/drawing/2014/main" id="{3FE7B65C-77F3-4545-994C-34A19A60BBC6}"/>
              </a:ext>
            </a:extLst>
          </p:cNvPr>
          <p:cNvSpPr>
            <a:spLocks noGrp="1"/>
          </p:cNvSpPr>
          <p:nvPr>
            <p:ph idx="1"/>
          </p:nvPr>
        </p:nvSpPr>
        <p:spPr/>
        <p:txBody>
          <a:bodyPr/>
          <a:lstStyle/>
          <a:p>
            <a:r>
              <a:rPr lang="en-US" dirty="0"/>
              <a:t>While accepting the possibility of some effect of mental accounting, we make two counter arguments.</a:t>
            </a:r>
          </a:p>
          <a:p>
            <a:r>
              <a:rPr lang="en-US" dirty="0"/>
              <a:t>First, we argue that fiscal accounting can explain people treating pension accounts as nonfungible because pension plans receive special tax treatment, including penalties or prohibitions for their use before retirement. Fiscal accounting varies across countries depending on the tax and pension laws in countries, which presumably vary depending on issues relating to political economy.</a:t>
            </a:r>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0965E44-FB90-425F-BF18-7F4270C360EF}"/>
              </a:ext>
            </a:extLst>
          </p:cNvPr>
          <p:cNvSpPr>
            <a:spLocks noGrp="1"/>
          </p:cNvSpPr>
          <p:nvPr>
            <p:ph type="sldNum" sz="quarter" idx="12"/>
          </p:nvPr>
        </p:nvSpPr>
        <p:spPr/>
        <p:txBody>
          <a:bodyPr/>
          <a:lstStyle/>
          <a:p>
            <a:fld id="{5573F625-F618-450D-B763-D39DAA98A2F4}" type="slidenum">
              <a:rPr lang="en-US" smtClean="0"/>
              <a:t>3</a:t>
            </a:fld>
            <a:endParaRPr lang="en-US" dirty="0"/>
          </a:p>
        </p:txBody>
      </p:sp>
    </p:spTree>
    <p:extLst>
      <p:ext uri="{BB962C8B-B14F-4D97-AF65-F5344CB8AC3E}">
        <p14:creationId xmlns:p14="http://schemas.microsoft.com/office/powerpoint/2010/main" val="3317339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BCE46-A687-41DE-A05E-AD5255DD17FE}"/>
              </a:ext>
            </a:extLst>
          </p:cNvPr>
          <p:cNvSpPr>
            <a:spLocks noGrp="1"/>
          </p:cNvSpPr>
          <p:nvPr>
            <p:ph type="title"/>
          </p:nvPr>
        </p:nvSpPr>
        <p:spPr/>
        <p:txBody>
          <a:bodyPr/>
          <a:lstStyle/>
          <a:p>
            <a:pPr algn="ctr"/>
            <a:r>
              <a:rPr lang="en-US" dirty="0"/>
              <a:t>Pensions as Piggy Banks</a:t>
            </a:r>
          </a:p>
        </p:txBody>
      </p:sp>
      <p:sp>
        <p:nvSpPr>
          <p:cNvPr id="3" name="Content Placeholder 2">
            <a:extLst>
              <a:ext uri="{FF2B5EF4-FFF2-40B4-BE49-F238E27FC236}">
                <a16:creationId xmlns:a16="http://schemas.microsoft.com/office/drawing/2014/main" id="{DAE842B0-68E8-4385-BE24-F7454140E32B}"/>
              </a:ext>
            </a:extLst>
          </p:cNvPr>
          <p:cNvSpPr>
            <a:spLocks noGrp="1"/>
          </p:cNvSpPr>
          <p:nvPr>
            <p:ph idx="1"/>
          </p:nvPr>
        </p:nvSpPr>
        <p:spPr/>
        <p:txBody>
          <a:bodyPr>
            <a:normAutofit lnSpcReduction="10000"/>
          </a:bodyPr>
          <a:lstStyle/>
          <a:p>
            <a:r>
              <a:rPr lang="en-US" dirty="0"/>
              <a:t>The second counter argument to mental accounting is an empirical one.</a:t>
            </a:r>
          </a:p>
          <a:p>
            <a:r>
              <a:rPr lang="en-US" dirty="0"/>
              <a:t>In many countries, tax and pension rules prohibit workers from accessing their pension plans before retirement. Their pension accounts are “locked in” until retirement.</a:t>
            </a:r>
          </a:p>
          <a:p>
            <a:r>
              <a:rPr lang="en-US" dirty="0"/>
              <a:t>In the U.S., however, the rules for pre-retirement access are much more lenient.  Workers who have left the job providing an individual account pension can withdraw money from that pension at any time, paying a tax penalty if they do so before age 59 ½.  Also, pre-retirement access is available through loans.</a:t>
            </a:r>
          </a:p>
          <a:p>
            <a:r>
              <a:rPr lang="en-US" dirty="0"/>
              <a:t>Thus, fiscal accounting in the US has important exceptions.</a:t>
            </a:r>
          </a:p>
        </p:txBody>
      </p:sp>
      <p:sp>
        <p:nvSpPr>
          <p:cNvPr id="4" name="Slide Number Placeholder 3">
            <a:extLst>
              <a:ext uri="{FF2B5EF4-FFF2-40B4-BE49-F238E27FC236}">
                <a16:creationId xmlns:a16="http://schemas.microsoft.com/office/drawing/2014/main" id="{D6FABBA6-AE76-4756-94DD-473F3D7D9245}"/>
              </a:ext>
            </a:extLst>
          </p:cNvPr>
          <p:cNvSpPr>
            <a:spLocks noGrp="1"/>
          </p:cNvSpPr>
          <p:nvPr>
            <p:ph type="sldNum" sz="quarter" idx="12"/>
          </p:nvPr>
        </p:nvSpPr>
        <p:spPr/>
        <p:txBody>
          <a:bodyPr/>
          <a:lstStyle/>
          <a:p>
            <a:fld id="{5573F625-F618-450D-B763-D39DAA98A2F4}" type="slidenum">
              <a:rPr lang="en-US" smtClean="0"/>
              <a:t>4</a:t>
            </a:fld>
            <a:endParaRPr lang="en-US" dirty="0"/>
          </a:p>
        </p:txBody>
      </p:sp>
    </p:spTree>
    <p:extLst>
      <p:ext uri="{BB962C8B-B14F-4D97-AF65-F5344CB8AC3E}">
        <p14:creationId xmlns:p14="http://schemas.microsoft.com/office/powerpoint/2010/main" val="32110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75AC3-AEEB-4162-B93A-57F708599920}"/>
              </a:ext>
            </a:extLst>
          </p:cNvPr>
          <p:cNvSpPr>
            <a:spLocks noGrp="1"/>
          </p:cNvSpPr>
          <p:nvPr>
            <p:ph type="title"/>
          </p:nvPr>
        </p:nvSpPr>
        <p:spPr/>
        <p:txBody>
          <a:bodyPr/>
          <a:lstStyle/>
          <a:p>
            <a:pPr algn="ctr"/>
            <a:r>
              <a:rPr lang="en-US" dirty="0"/>
              <a:t>A Piggy Bank</a:t>
            </a:r>
          </a:p>
        </p:txBody>
      </p:sp>
      <p:pic>
        <p:nvPicPr>
          <p:cNvPr id="1026" name="Picture 2">
            <a:extLst>
              <a:ext uri="{FF2B5EF4-FFF2-40B4-BE49-F238E27FC236}">
                <a16:creationId xmlns:a16="http://schemas.microsoft.com/office/drawing/2014/main" id="{96C1A3AB-14C8-40B5-98C1-51DF7E9A40F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96479" y="1825625"/>
            <a:ext cx="4199041" cy="435133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EA3C9F2A-A7C8-4250-BFF6-562762A53974}"/>
              </a:ext>
            </a:extLst>
          </p:cNvPr>
          <p:cNvSpPr>
            <a:spLocks noGrp="1"/>
          </p:cNvSpPr>
          <p:nvPr>
            <p:ph type="sldNum" sz="quarter" idx="12"/>
          </p:nvPr>
        </p:nvSpPr>
        <p:spPr/>
        <p:txBody>
          <a:bodyPr/>
          <a:lstStyle/>
          <a:p>
            <a:fld id="{5573F625-F618-450D-B763-D39DAA98A2F4}" type="slidenum">
              <a:rPr lang="en-US" smtClean="0"/>
              <a:t>5</a:t>
            </a:fld>
            <a:endParaRPr lang="en-US" dirty="0"/>
          </a:p>
        </p:txBody>
      </p:sp>
    </p:spTree>
    <p:extLst>
      <p:ext uri="{BB962C8B-B14F-4D97-AF65-F5344CB8AC3E}">
        <p14:creationId xmlns:p14="http://schemas.microsoft.com/office/powerpoint/2010/main" val="3493637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C0C0D-21A6-4634-B901-4655BA755348}"/>
              </a:ext>
            </a:extLst>
          </p:cNvPr>
          <p:cNvSpPr>
            <a:spLocks noGrp="1"/>
          </p:cNvSpPr>
          <p:nvPr>
            <p:ph type="title"/>
          </p:nvPr>
        </p:nvSpPr>
        <p:spPr/>
        <p:txBody>
          <a:bodyPr/>
          <a:lstStyle/>
          <a:p>
            <a:pPr algn="ctr"/>
            <a:r>
              <a:rPr lang="en-US" dirty="0"/>
              <a:t>Piggy Bank</a:t>
            </a:r>
          </a:p>
        </p:txBody>
      </p:sp>
      <p:sp>
        <p:nvSpPr>
          <p:cNvPr id="3" name="Content Placeholder 2">
            <a:extLst>
              <a:ext uri="{FF2B5EF4-FFF2-40B4-BE49-F238E27FC236}">
                <a16:creationId xmlns:a16="http://schemas.microsoft.com/office/drawing/2014/main" id="{0D4BD68A-7C31-469C-B611-AF7620399C26}"/>
              </a:ext>
            </a:extLst>
          </p:cNvPr>
          <p:cNvSpPr>
            <a:spLocks noGrp="1"/>
          </p:cNvSpPr>
          <p:nvPr>
            <p:ph idx="1"/>
          </p:nvPr>
        </p:nvSpPr>
        <p:spPr/>
        <p:txBody>
          <a:bodyPr>
            <a:normAutofit fontScale="92500" lnSpcReduction="10000"/>
          </a:bodyPr>
          <a:lstStyle/>
          <a:p>
            <a:r>
              <a:rPr lang="en-US" dirty="0"/>
              <a:t>A piggy bank is the image for an account that is used for short term savings. Children in the U.S. sometimes are given piggy banks where they can save their allowance for future purchases.</a:t>
            </a:r>
          </a:p>
          <a:p>
            <a:r>
              <a:rPr lang="en-US" dirty="0"/>
              <a:t>In the U.S., it is not uncommon for workers to access their individual account pensions before retirement and use that money for  varied non-retirement purposes.</a:t>
            </a:r>
          </a:p>
          <a:p>
            <a:r>
              <a:rPr lang="en-US" dirty="0"/>
              <a:t>Thus, there is empirical evidence that the effects of mental accounting and of fiscal accounting are not sufficiently strong to prevent many workers from accessing their pension accounts before retirement.</a:t>
            </a:r>
          </a:p>
          <a:p>
            <a:r>
              <a:rPr lang="en-US" dirty="0"/>
              <a:t>For some people, the mental accounting may be that they think of their pension like a piggy bank.</a:t>
            </a:r>
          </a:p>
        </p:txBody>
      </p:sp>
      <p:sp>
        <p:nvSpPr>
          <p:cNvPr id="4" name="Slide Number Placeholder 3">
            <a:extLst>
              <a:ext uri="{FF2B5EF4-FFF2-40B4-BE49-F238E27FC236}">
                <a16:creationId xmlns:a16="http://schemas.microsoft.com/office/drawing/2014/main" id="{2AFE2440-FF8C-463A-8FE2-9E6E5D90816A}"/>
              </a:ext>
            </a:extLst>
          </p:cNvPr>
          <p:cNvSpPr>
            <a:spLocks noGrp="1"/>
          </p:cNvSpPr>
          <p:nvPr>
            <p:ph type="sldNum" sz="quarter" idx="12"/>
          </p:nvPr>
        </p:nvSpPr>
        <p:spPr/>
        <p:txBody>
          <a:bodyPr/>
          <a:lstStyle/>
          <a:p>
            <a:fld id="{5573F625-F618-450D-B763-D39DAA98A2F4}" type="slidenum">
              <a:rPr lang="en-US" smtClean="0"/>
              <a:t>6</a:t>
            </a:fld>
            <a:endParaRPr lang="en-US" dirty="0"/>
          </a:p>
        </p:txBody>
      </p:sp>
    </p:spTree>
    <p:extLst>
      <p:ext uri="{BB962C8B-B14F-4D97-AF65-F5344CB8AC3E}">
        <p14:creationId xmlns:p14="http://schemas.microsoft.com/office/powerpoint/2010/main" val="1963722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25D02-E300-4178-9821-5C92D63CF5D6}"/>
              </a:ext>
            </a:extLst>
          </p:cNvPr>
          <p:cNvSpPr>
            <a:spLocks noGrp="1"/>
          </p:cNvSpPr>
          <p:nvPr>
            <p:ph type="title"/>
          </p:nvPr>
        </p:nvSpPr>
        <p:spPr/>
        <p:txBody>
          <a:bodyPr/>
          <a:lstStyle/>
          <a:p>
            <a:pPr algn="ctr"/>
            <a:r>
              <a:rPr lang="en-US" dirty="0"/>
              <a:t>This Presentation</a:t>
            </a:r>
          </a:p>
        </p:txBody>
      </p:sp>
      <p:sp>
        <p:nvSpPr>
          <p:cNvPr id="3" name="Content Placeholder 2">
            <a:extLst>
              <a:ext uri="{FF2B5EF4-FFF2-40B4-BE49-F238E27FC236}">
                <a16:creationId xmlns:a16="http://schemas.microsoft.com/office/drawing/2014/main" id="{409C50E0-B8E9-418E-BEA1-7B269BCFB79F}"/>
              </a:ext>
            </a:extLst>
          </p:cNvPr>
          <p:cNvSpPr>
            <a:spLocks noGrp="1"/>
          </p:cNvSpPr>
          <p:nvPr>
            <p:ph idx="1"/>
          </p:nvPr>
        </p:nvSpPr>
        <p:spPr/>
        <p:txBody>
          <a:bodyPr/>
          <a:lstStyle/>
          <a:p>
            <a:r>
              <a:rPr lang="en-US" dirty="0"/>
              <a:t>The remainder of this presentation will elaborate on these points.</a:t>
            </a:r>
          </a:p>
          <a:p>
            <a:endParaRPr lang="en-US" dirty="0"/>
          </a:p>
          <a:p>
            <a:endParaRPr lang="en-US" dirty="0"/>
          </a:p>
        </p:txBody>
      </p:sp>
      <p:sp>
        <p:nvSpPr>
          <p:cNvPr id="4" name="Slide Number Placeholder 3">
            <a:extLst>
              <a:ext uri="{FF2B5EF4-FFF2-40B4-BE49-F238E27FC236}">
                <a16:creationId xmlns:a16="http://schemas.microsoft.com/office/drawing/2014/main" id="{92EA4FCB-EC9A-4981-8189-58595ABE1D24}"/>
              </a:ext>
            </a:extLst>
          </p:cNvPr>
          <p:cNvSpPr>
            <a:spLocks noGrp="1"/>
          </p:cNvSpPr>
          <p:nvPr>
            <p:ph type="sldNum" sz="quarter" idx="12"/>
          </p:nvPr>
        </p:nvSpPr>
        <p:spPr/>
        <p:txBody>
          <a:bodyPr/>
          <a:lstStyle/>
          <a:p>
            <a:fld id="{5573F625-F618-450D-B763-D39DAA98A2F4}" type="slidenum">
              <a:rPr lang="en-US" smtClean="0"/>
              <a:t>7</a:t>
            </a:fld>
            <a:endParaRPr lang="en-US" dirty="0"/>
          </a:p>
        </p:txBody>
      </p:sp>
    </p:spTree>
    <p:extLst>
      <p:ext uri="{BB962C8B-B14F-4D97-AF65-F5344CB8AC3E}">
        <p14:creationId xmlns:p14="http://schemas.microsoft.com/office/powerpoint/2010/main" val="161259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8C6171-2A4D-4A34-AF5E-1C201ED87758}"/>
              </a:ext>
            </a:extLst>
          </p:cNvPr>
          <p:cNvSpPr>
            <a:spLocks noGrp="1"/>
          </p:cNvSpPr>
          <p:nvPr>
            <p:ph idx="1"/>
          </p:nvPr>
        </p:nvSpPr>
        <p:spPr/>
        <p:txBody>
          <a:bodyPr>
            <a:normAutofit/>
          </a:bodyPr>
          <a:lstStyle/>
          <a:p>
            <a:r>
              <a:rPr lang="en-US" dirty="0"/>
              <a:t>Richard Thaler (1999) writes, “Mental accounting is the set of cognitive operations used by individuals and households to organize, evaluate, and keep track of financial activities. … mental accounting involves the assignment of activities to specific accounts. Both the sources and uses of funds are labeled in real as well as in mental accounting systems. Expenditures are grouped into categories (housing, food, etc.) and spending is sometimes constrained by implicit or explicit budgets.”</a:t>
            </a:r>
          </a:p>
        </p:txBody>
      </p:sp>
      <p:sp>
        <p:nvSpPr>
          <p:cNvPr id="4" name="Slide Number Placeholder 3">
            <a:extLst>
              <a:ext uri="{FF2B5EF4-FFF2-40B4-BE49-F238E27FC236}">
                <a16:creationId xmlns:a16="http://schemas.microsoft.com/office/drawing/2014/main" id="{681C45B1-1309-47A0-98D1-50C026D590B8}"/>
              </a:ext>
            </a:extLst>
          </p:cNvPr>
          <p:cNvSpPr>
            <a:spLocks noGrp="1"/>
          </p:cNvSpPr>
          <p:nvPr>
            <p:ph type="sldNum" sz="quarter" idx="12"/>
          </p:nvPr>
        </p:nvSpPr>
        <p:spPr/>
        <p:txBody>
          <a:bodyPr/>
          <a:lstStyle/>
          <a:p>
            <a:fld id="{5573F625-F618-450D-B763-D39DAA98A2F4}" type="slidenum">
              <a:rPr lang="en-US" smtClean="0"/>
              <a:t>8</a:t>
            </a:fld>
            <a:endParaRPr lang="en-US" dirty="0"/>
          </a:p>
        </p:txBody>
      </p:sp>
      <p:sp>
        <p:nvSpPr>
          <p:cNvPr id="6" name="Title 5">
            <a:extLst>
              <a:ext uri="{FF2B5EF4-FFF2-40B4-BE49-F238E27FC236}">
                <a16:creationId xmlns:a16="http://schemas.microsoft.com/office/drawing/2014/main" id="{0B023FF9-D2B8-402A-83CF-AE1C0BB893B2}"/>
              </a:ext>
            </a:extLst>
          </p:cNvPr>
          <p:cNvSpPr>
            <a:spLocks noGrp="1"/>
          </p:cNvSpPr>
          <p:nvPr>
            <p:ph type="title"/>
          </p:nvPr>
        </p:nvSpPr>
        <p:spPr/>
        <p:txBody>
          <a:bodyPr/>
          <a:lstStyle/>
          <a:p>
            <a:pPr algn="ctr"/>
            <a:r>
              <a:rPr lang="en-US" dirty="0"/>
              <a:t>Mental Accounting</a:t>
            </a:r>
          </a:p>
        </p:txBody>
      </p:sp>
    </p:spTree>
    <p:extLst>
      <p:ext uri="{BB962C8B-B14F-4D97-AF65-F5344CB8AC3E}">
        <p14:creationId xmlns:p14="http://schemas.microsoft.com/office/powerpoint/2010/main" val="2087581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7598C-5708-4A98-9A50-3DAE4F41871B}"/>
              </a:ext>
            </a:extLst>
          </p:cNvPr>
          <p:cNvSpPr>
            <a:spLocks noGrp="1"/>
          </p:cNvSpPr>
          <p:nvPr>
            <p:ph type="title"/>
          </p:nvPr>
        </p:nvSpPr>
        <p:spPr/>
        <p:txBody>
          <a:bodyPr/>
          <a:lstStyle/>
          <a:p>
            <a:pPr algn="ctr"/>
            <a:r>
              <a:rPr lang="en-US" dirty="0"/>
              <a:t>Framing</a:t>
            </a:r>
          </a:p>
        </p:txBody>
      </p:sp>
      <p:sp>
        <p:nvSpPr>
          <p:cNvPr id="3" name="Content Placeholder 2">
            <a:extLst>
              <a:ext uri="{FF2B5EF4-FFF2-40B4-BE49-F238E27FC236}">
                <a16:creationId xmlns:a16="http://schemas.microsoft.com/office/drawing/2014/main" id="{87D98C1E-A06D-4150-B076-23D34E22D2D0}"/>
              </a:ext>
            </a:extLst>
          </p:cNvPr>
          <p:cNvSpPr>
            <a:spLocks noGrp="1"/>
          </p:cNvSpPr>
          <p:nvPr>
            <p:ph idx="1"/>
          </p:nvPr>
        </p:nvSpPr>
        <p:spPr/>
        <p:txBody>
          <a:bodyPr/>
          <a:lstStyle/>
          <a:p>
            <a:r>
              <a:rPr lang="en-US" dirty="0"/>
              <a:t>Mental accounting involves a narrow framing where accounts that could be treated as equivalent are treated differently because they are established for different purposes. </a:t>
            </a:r>
          </a:p>
          <a:p>
            <a:r>
              <a:rPr lang="en-US" dirty="0"/>
              <a:t>Separate accounts are set up mentally, and possibly institutionally, for separate purposes. </a:t>
            </a:r>
          </a:p>
          <a:p>
            <a:r>
              <a:rPr lang="en-US" dirty="0"/>
              <a:t>For example, it might make sense in terms of budgeting and financial management for a person to have liquid savings in a savings account  and long-term savings in stocks and bonds in a different account.</a:t>
            </a:r>
          </a:p>
        </p:txBody>
      </p:sp>
      <p:sp>
        <p:nvSpPr>
          <p:cNvPr id="4" name="Slide Number Placeholder 3">
            <a:extLst>
              <a:ext uri="{FF2B5EF4-FFF2-40B4-BE49-F238E27FC236}">
                <a16:creationId xmlns:a16="http://schemas.microsoft.com/office/drawing/2014/main" id="{ADDD6D25-26DA-4E06-B6DE-1C64D6BD90BA}"/>
              </a:ext>
            </a:extLst>
          </p:cNvPr>
          <p:cNvSpPr>
            <a:spLocks noGrp="1"/>
          </p:cNvSpPr>
          <p:nvPr>
            <p:ph type="sldNum" sz="quarter" idx="12"/>
          </p:nvPr>
        </p:nvSpPr>
        <p:spPr/>
        <p:txBody>
          <a:bodyPr/>
          <a:lstStyle/>
          <a:p>
            <a:fld id="{5573F625-F618-450D-B763-D39DAA98A2F4}" type="slidenum">
              <a:rPr lang="en-US" smtClean="0"/>
              <a:t>9</a:t>
            </a:fld>
            <a:endParaRPr lang="en-US" dirty="0"/>
          </a:p>
        </p:txBody>
      </p:sp>
    </p:spTree>
    <p:extLst>
      <p:ext uri="{BB962C8B-B14F-4D97-AF65-F5344CB8AC3E}">
        <p14:creationId xmlns:p14="http://schemas.microsoft.com/office/powerpoint/2010/main" val="4074976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6422</TotalTime>
  <Words>1908</Words>
  <Application>Microsoft Office PowerPoint</Application>
  <PresentationFormat>Panoramiczny</PresentationFormat>
  <Paragraphs>121</Paragraphs>
  <Slides>25</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25</vt:i4>
      </vt:variant>
    </vt:vector>
  </HeadingPairs>
  <TitlesOfParts>
    <vt:vector size="29" baseType="lpstr">
      <vt:lpstr>Arial</vt:lpstr>
      <vt:lpstr>Calibri</vt:lpstr>
      <vt:lpstr>Calibri Light</vt:lpstr>
      <vt:lpstr>Office Theme</vt:lpstr>
      <vt:lpstr>Mental Accounting,  Fiscal Accounting, or  Pensions as Piggy Banks?</vt:lpstr>
      <vt:lpstr>Mental Accounting</vt:lpstr>
      <vt:lpstr>Fiscal Accounting</vt:lpstr>
      <vt:lpstr>Pensions as Piggy Banks</vt:lpstr>
      <vt:lpstr>A Piggy Bank</vt:lpstr>
      <vt:lpstr>Piggy Bank</vt:lpstr>
      <vt:lpstr>This Presentation</vt:lpstr>
      <vt:lpstr>Mental Accounting</vt:lpstr>
      <vt:lpstr>Framing</vt:lpstr>
      <vt:lpstr>Commitment</vt:lpstr>
      <vt:lpstr>Fiscal Accounting</vt:lpstr>
      <vt:lpstr>Limits to Mental and Fiscal Accounting</vt:lpstr>
      <vt:lpstr>Pensions as Piggy Banks in Mental Accounting</vt:lpstr>
      <vt:lpstr>Explanations for Pre-retirement Withdrawals</vt:lpstr>
      <vt:lpstr>Job Change, Low-wage Households</vt:lpstr>
      <vt:lpstr>Liquidity Constraint</vt:lpstr>
      <vt:lpstr>Loans</vt:lpstr>
      <vt:lpstr>Loan Defaults</vt:lpstr>
      <vt:lpstr>Autoenrollment</vt:lpstr>
      <vt:lpstr>Political Economy of Pre-retirement Liquidity</vt:lpstr>
      <vt:lpstr>Other Countries</vt:lpstr>
      <vt:lpstr>UK</vt:lpstr>
      <vt:lpstr>Conclusions</vt:lpstr>
      <vt:lpstr>Conclusions 2</vt:lpstr>
      <vt:lpstr>Conclusions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Accounting,  Fiscal Accounting, or  Pensions as Piggy Banks</dc:title>
  <dc:creator>Owner</dc:creator>
  <cp:lastModifiedBy>MAREK SZCZEPAŃSKI</cp:lastModifiedBy>
  <cp:revision>43</cp:revision>
  <dcterms:created xsi:type="dcterms:W3CDTF">2019-08-03T18:42:54Z</dcterms:created>
  <dcterms:modified xsi:type="dcterms:W3CDTF">2019-09-18T19:27:11Z</dcterms:modified>
</cp:coreProperties>
</file>